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1"/>
  </p:notesMasterIdLst>
  <p:sldIdLst>
    <p:sldId id="266" r:id="rId2"/>
    <p:sldId id="267" r:id="rId3"/>
    <p:sldId id="268" r:id="rId4"/>
    <p:sldId id="269" r:id="rId5"/>
    <p:sldId id="270" r:id="rId6"/>
    <p:sldId id="271" r:id="rId7"/>
    <p:sldId id="272" r:id="rId8"/>
    <p:sldId id="278" r:id="rId9"/>
    <p:sldId id="273" r:id="rId10"/>
    <p:sldId id="274" r:id="rId11"/>
    <p:sldId id="284" r:id="rId12"/>
    <p:sldId id="280" r:id="rId13"/>
    <p:sldId id="279" r:id="rId14"/>
    <p:sldId id="281" r:id="rId15"/>
    <p:sldId id="283" r:id="rId16"/>
    <p:sldId id="285" r:id="rId17"/>
    <p:sldId id="275" r:id="rId18"/>
    <p:sldId id="276" r:id="rId19"/>
    <p:sldId id="277" r:id="rId2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vertBarState="maximized">
    <p:restoredLeft sz="15620"/>
    <p:restoredTop sz="94704" autoAdjust="0"/>
  </p:normalViewPr>
  <p:slideViewPr>
    <p:cSldViewPr>
      <p:cViewPr>
        <p:scale>
          <a:sx n="112" d="100"/>
          <a:sy n="112" d="100"/>
        </p:scale>
        <p:origin x="-72" y="33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A4211D1-9EB6-45B3-B9A2-7D738D591ABF}" type="datetimeFigureOut">
              <a:rPr lang="cs-CZ" smtClean="0"/>
              <a:t>19. 6. 2013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EF9F9FC-E572-46B8-9171-63F0465171F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8104215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D2F6D659-FFA7-4AD6-A845-2748D70C07EA}" type="datetimeFigureOut">
              <a:rPr lang="cs-CZ" smtClean="0"/>
              <a:t>19. 6. 2013</a:t>
            </a:fld>
            <a:endParaRPr lang="cs-CZ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CB95A0F6-EB24-43A0-821C-30D3647E1208}" type="slidenum">
              <a:rPr lang="cs-CZ" smtClean="0"/>
              <a:t>‹#›</a:t>
            </a:fld>
            <a:endParaRPr lang="cs-CZ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F6D659-FFA7-4AD6-A845-2748D70C07EA}" type="datetimeFigureOut">
              <a:rPr lang="cs-CZ" smtClean="0"/>
              <a:t>19. 6. 2013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5A0F6-EB24-43A0-821C-30D3647E120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F6D659-FFA7-4AD6-A845-2748D70C07EA}" type="datetimeFigureOut">
              <a:rPr lang="cs-CZ" smtClean="0"/>
              <a:t>19. 6. 2013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5A0F6-EB24-43A0-821C-30D3647E120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F6D659-FFA7-4AD6-A845-2748D70C07EA}" type="datetimeFigureOut">
              <a:rPr lang="cs-CZ" smtClean="0"/>
              <a:t>19. 6. 2013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5A0F6-EB24-43A0-821C-30D3647E1208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F6D659-FFA7-4AD6-A845-2748D70C07EA}" type="datetimeFigureOut">
              <a:rPr lang="cs-CZ" smtClean="0"/>
              <a:t>19. 6. 2013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5A0F6-EB24-43A0-821C-30D3647E120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F6D659-FFA7-4AD6-A845-2748D70C07EA}" type="datetimeFigureOut">
              <a:rPr lang="cs-CZ" smtClean="0"/>
              <a:t>19. 6. 2013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5A0F6-EB24-43A0-821C-30D3647E120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F6D659-FFA7-4AD6-A845-2748D70C07EA}" type="datetimeFigureOut">
              <a:rPr lang="cs-CZ" smtClean="0"/>
              <a:t>19. 6. 2013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5A0F6-EB24-43A0-821C-30D3647E120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F6D659-FFA7-4AD6-A845-2748D70C07EA}" type="datetimeFigureOut">
              <a:rPr lang="cs-CZ" smtClean="0"/>
              <a:t>19. 6. 2013</a:t>
            </a:fld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5A0F6-EB24-43A0-821C-30D3647E1208}" type="slidenum">
              <a:rPr lang="cs-CZ" smtClean="0"/>
              <a:t>‹#›</a:t>
            </a:fld>
            <a:endParaRPr lang="cs-CZ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F6D659-FFA7-4AD6-A845-2748D70C07EA}" type="datetimeFigureOut">
              <a:rPr lang="cs-CZ" smtClean="0"/>
              <a:t>19. 6. 2013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5A0F6-EB24-43A0-821C-30D3647E120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F6D659-FFA7-4AD6-A845-2748D70C07EA}" type="datetimeFigureOut">
              <a:rPr lang="cs-CZ" smtClean="0"/>
              <a:t>19. 6. 2013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5A0F6-EB24-43A0-821C-30D3647E120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F6D659-FFA7-4AD6-A845-2748D70C07EA}" type="datetimeFigureOut">
              <a:rPr lang="cs-CZ" smtClean="0"/>
              <a:t>19. 6. 2013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5A0F6-EB24-43A0-821C-30D3647E120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D2F6D659-FFA7-4AD6-A845-2748D70C07EA}" type="datetimeFigureOut">
              <a:rPr lang="cs-CZ" smtClean="0"/>
              <a:t>19. 6. 2013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CB95A0F6-EB24-43A0-821C-30D3647E1208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Valvb%C3%A5ge.png" TargetMode="External"/><Relationship Id="rId2" Type="http://schemas.openxmlformats.org/officeDocument/2006/relationships/hyperlink" Target="http://upload.wikimedia.org/wikipedia/commons/5/5c/Pisa_san_Sisto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cs.wikipedia.org/wiki/Soubor:Medinet_Habu_Divine_Adoratrice3.JPG" TargetMode="External"/><Relationship Id="rId4" Type="http://schemas.openxmlformats.org/officeDocument/2006/relationships/hyperlink" Target="http://cs.wikipedia.org/wiki/Soubor:Mohelnice_nad_Jizerou,_kostel_Nanebevzet%C3%AD_Panny_Marie.jpg" TargetMode="Externa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7/75/Tismice_CZ_basilica_interior.jpg" TargetMode="External"/><Relationship Id="rId2" Type="http://schemas.openxmlformats.org/officeDocument/2006/relationships/hyperlink" Target="http://cs.wikipedia.org/wiki/Soubor:Groined_vault_001.pn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VY_32_Inovace_D&#283;jepis%20pro%20sedmou%20t&#345;&#237;du_19-Rom&#225;nsk&#233;%20um&#283;n&#237;-1.&#269;&#225;st..pptx" TargetMode="External"/><Relationship Id="rId5" Type="http://schemas.openxmlformats.org/officeDocument/2006/relationships/hyperlink" Target="http://cs.wikipedia.org/wiki/Soubor:Romansky_sloh.jpg" TargetMode="External"/><Relationship Id="rId4" Type="http://schemas.openxmlformats.org/officeDocument/2006/relationships/hyperlink" Target="http://cs.wikipedia.org/wiki/Soubor:StGenisdesFontaines_Cloitre_02.jpg" TargetMode="Externa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Kostel_Nanebevzet%C3%AD_Panny_Marie_(Tismice)" TargetMode="External"/><Relationship Id="rId2" Type="http://schemas.openxmlformats.org/officeDocument/2006/relationships/hyperlink" Target="http://cs.wikipedia.org/wiki/Soubor:RotundaRip.jpg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VY_32_Inovace_D&#283;jepis%20pro%20sedmou%20t&#345;&#237;du_19-Rom&#225;nsk&#233;%20um&#283;n&#237;-1.&#269;&#225;st..pptx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6304" b="6725"/>
          <a:stretch/>
        </p:blipFill>
        <p:spPr bwMode="auto">
          <a:xfrm>
            <a:off x="1835696" y="332656"/>
            <a:ext cx="5472608" cy="12543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11317325"/>
              </p:ext>
            </p:extLst>
          </p:nvPr>
        </p:nvGraphicFramePr>
        <p:xfrm>
          <a:off x="1151620" y="4508634"/>
          <a:ext cx="6840760" cy="2232735"/>
        </p:xfrm>
        <a:graphic>
          <a:graphicData uri="http://schemas.openxmlformats.org/drawingml/2006/table">
            <a:tbl>
              <a:tblPr firstRow="1" bandRow="1">
                <a:tableStyleId>{0E3FDE45-AF77-4B5C-9715-49D594BDF05E}</a:tableStyleId>
              </a:tblPr>
              <a:tblGrid>
                <a:gridCol w="6840760"/>
              </a:tblGrid>
              <a:tr h="441469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Základní škola a Mateřská škola generála Pattona Dýšina,    příspěvková organizace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AUTOR:      Mgr. Hana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Műllerová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NÁZEV</a:t>
                      </a:r>
                      <a:r>
                        <a:rPr lang="cs-CZ" smtClean="0"/>
                        <a:t>:      VY_32_INOVACE_5A_19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TÉMA:       Románský</a:t>
                      </a:r>
                      <a:r>
                        <a:rPr lang="cs-CZ" baseline="0" dirty="0" smtClean="0"/>
                        <a:t> sloh – 1. část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221257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PROJEKTU:  </a:t>
                      </a:r>
                      <a:r>
                        <a:rPr lang="cs-CZ" i="1" dirty="0" smtClean="0"/>
                        <a:t>CZ.</a:t>
                      </a:r>
                      <a:r>
                        <a:rPr lang="cs-CZ" i="1" baseline="0" dirty="0" smtClean="0"/>
                        <a:t> 1. 07/ 1. 4. 00/ 21. 1843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pic>
        <p:nvPicPr>
          <p:cNvPr id="2" name="Picture 4" descr="C:\Users\jitka\Desktop\DSC_0935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1586971"/>
            <a:ext cx="4626171" cy="29171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97892829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/>
              <a:t>Žáci se seznámí se slovem sloh </a:t>
            </a:r>
            <a:r>
              <a:rPr lang="cs-CZ" dirty="0" smtClean="0"/>
              <a:t>- </a:t>
            </a:r>
            <a:r>
              <a:rPr lang="cs-CZ" dirty="0" smtClean="0"/>
              <a:t>tedy způsobem zpracování uměleckých děl.</a:t>
            </a:r>
          </a:p>
          <a:p>
            <a:r>
              <a:rPr lang="cs-CZ" dirty="0" smtClean="0"/>
              <a:t>Získají informace o slohu románském, kdy      se rozšířil, co bylo pro něho typické.</a:t>
            </a:r>
          </a:p>
          <a:p>
            <a:r>
              <a:rPr lang="cs-CZ" dirty="0" smtClean="0"/>
              <a:t>Jak se projevil v architektuře, jaké jsou významné stavební  památky.</a:t>
            </a:r>
          </a:p>
          <a:p>
            <a:r>
              <a:rPr lang="cs-CZ" dirty="0" smtClean="0"/>
              <a:t>Která další umělecká odvětví ovlivnil.</a:t>
            </a:r>
          </a:p>
          <a:p>
            <a:r>
              <a:rPr lang="cs-CZ" dirty="0"/>
              <a:t>Autorem materiálu a všech jeho částí, není-li uvedeno jinak, je Mgr. Hana </a:t>
            </a:r>
            <a:r>
              <a:rPr lang="cs-CZ" dirty="0" err="1" smtClean="0"/>
              <a:t>Műllerová</a:t>
            </a:r>
            <a:r>
              <a:rPr lang="cs-CZ" dirty="0" smtClean="0"/>
              <a:t>.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97035917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Románský sloh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11. </a:t>
            </a:r>
            <a:r>
              <a:rPr lang="cs-CZ" dirty="0" smtClean="0"/>
              <a:t>- </a:t>
            </a:r>
            <a:r>
              <a:rPr lang="cs-CZ" dirty="0" smtClean="0"/>
              <a:t>13. století</a:t>
            </a:r>
          </a:p>
          <a:p>
            <a:r>
              <a:rPr lang="cs-CZ" dirty="0" smtClean="0"/>
              <a:t>Rozšíření </a:t>
            </a:r>
            <a:r>
              <a:rPr lang="cs-CZ" dirty="0" smtClean="0"/>
              <a:t>- </a:t>
            </a:r>
            <a:r>
              <a:rPr lang="cs-CZ" dirty="0" smtClean="0"/>
              <a:t>západní, střední a jižní </a:t>
            </a:r>
            <a:r>
              <a:rPr lang="cs-CZ" dirty="0" smtClean="0"/>
              <a:t>Evropa.</a:t>
            </a:r>
            <a:endParaRPr lang="cs-CZ" dirty="0" smtClean="0"/>
          </a:p>
          <a:p>
            <a:r>
              <a:rPr lang="cs-CZ" dirty="0" smtClean="0"/>
              <a:t>Název </a:t>
            </a:r>
            <a:r>
              <a:rPr lang="cs-CZ" dirty="0" smtClean="0"/>
              <a:t>- </a:t>
            </a:r>
            <a:r>
              <a:rPr lang="cs-CZ" dirty="0" smtClean="0"/>
              <a:t>odvozen od jména Řím </a:t>
            </a:r>
            <a:r>
              <a:rPr lang="cs-CZ" dirty="0" smtClean="0"/>
              <a:t>(Roma) -  </a:t>
            </a:r>
            <a:r>
              <a:rPr lang="cs-CZ" dirty="0" smtClean="0"/>
              <a:t>inspirace starověkým </a:t>
            </a:r>
            <a:r>
              <a:rPr lang="cs-CZ" dirty="0" smtClean="0"/>
              <a:t>impériem.</a:t>
            </a:r>
            <a:endParaRPr lang="cs-CZ" dirty="0" smtClean="0"/>
          </a:p>
          <a:p>
            <a:r>
              <a:rPr lang="cs-CZ" dirty="0" smtClean="0"/>
              <a:t>Vyjadřoval myšlení a cítění lidí ovlivněných křesťanskou vírou.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80465831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Architektura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07704" y="2348880"/>
            <a:ext cx="4824536" cy="3808679"/>
          </a:xfrm>
        </p:spPr>
      </p:pic>
    </p:spTree>
    <p:extLst>
      <p:ext uri="{BB962C8B-B14F-4D97-AF65-F5344CB8AC3E}">
        <p14:creationId xmlns:p14="http://schemas.microsoft.com/office/powerpoint/2010/main" val="1372068288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Znaky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</a:t>
            </a:r>
            <a:r>
              <a:rPr lang="cs-CZ" dirty="0" smtClean="0"/>
              <a:t>- </a:t>
            </a:r>
            <a:r>
              <a:rPr lang="cs-CZ" dirty="0" smtClean="0"/>
              <a:t>dřevo, kámen</a:t>
            </a:r>
          </a:p>
          <a:p>
            <a:r>
              <a:rPr lang="cs-CZ" dirty="0" smtClean="0"/>
              <a:t>Charakteristický znak </a:t>
            </a:r>
            <a:r>
              <a:rPr lang="cs-CZ" dirty="0" smtClean="0"/>
              <a:t>- </a:t>
            </a:r>
            <a:r>
              <a:rPr lang="cs-CZ" dirty="0" smtClean="0"/>
              <a:t>půlkruhový oblouk</a:t>
            </a:r>
          </a:p>
          <a:p>
            <a:r>
              <a:rPr lang="cs-CZ" dirty="0" smtClean="0"/>
              <a:t>Zdivo </a:t>
            </a:r>
            <a:r>
              <a:rPr lang="cs-CZ" dirty="0" smtClean="0"/>
              <a:t>- </a:t>
            </a:r>
            <a:r>
              <a:rPr lang="cs-CZ" dirty="0" smtClean="0"/>
              <a:t>silné, mohutné, neomítnuté, </a:t>
            </a:r>
          </a:p>
          <a:p>
            <a:pPr marL="6858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kvádříkové</a:t>
            </a:r>
          </a:p>
          <a:p>
            <a:pPr marL="68580" indent="0">
              <a:buNone/>
            </a:pP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76256" y="3140968"/>
            <a:ext cx="1625336" cy="1837580"/>
          </a:xfrm>
          <a:prstGeom prst="rect">
            <a:avLst/>
          </a:prstGeom>
        </p:spPr>
      </p:pic>
      <p:cxnSp>
        <p:nvCxnSpPr>
          <p:cNvPr id="6" name="Přímá spojnice 5"/>
          <p:cNvCxnSpPr/>
          <p:nvPr/>
        </p:nvCxnSpPr>
        <p:spPr>
          <a:xfrm>
            <a:off x="7688924" y="2996952"/>
            <a:ext cx="339460" cy="21602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" name="Obrázek 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60032" y="4080928"/>
            <a:ext cx="1728192" cy="2084376"/>
          </a:xfrm>
          <a:prstGeom prst="rect">
            <a:avLst/>
          </a:prstGeom>
        </p:spPr>
      </p:pic>
      <p:cxnSp>
        <p:nvCxnSpPr>
          <p:cNvPr id="9" name="Přímá spojnice 8"/>
          <p:cNvCxnSpPr/>
          <p:nvPr/>
        </p:nvCxnSpPr>
        <p:spPr>
          <a:xfrm>
            <a:off x="4355976" y="3933056"/>
            <a:ext cx="504056" cy="14787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5645033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45719"/>
          </a:xfrm>
        </p:spPr>
        <p:txBody>
          <a:bodyPr>
            <a:normAutofit fontScale="90000"/>
          </a:bodyPr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27584" y="1124744"/>
            <a:ext cx="6993341" cy="5184575"/>
          </a:xfrm>
        </p:spPr>
        <p:txBody>
          <a:bodyPr/>
          <a:lstStyle/>
          <a:p>
            <a:r>
              <a:rPr lang="cs-CZ" dirty="0" smtClean="0"/>
              <a:t>Stropy </a:t>
            </a:r>
            <a:r>
              <a:rPr lang="cs-CZ" dirty="0" smtClean="0"/>
              <a:t>- </a:t>
            </a:r>
            <a:r>
              <a:rPr lang="cs-CZ" dirty="0" smtClean="0"/>
              <a:t>rovné, dřevěné</a:t>
            </a:r>
          </a:p>
          <a:p>
            <a:pPr marL="68580" indent="0">
              <a:buNone/>
            </a:pPr>
            <a:r>
              <a:rPr lang="cs-CZ" dirty="0" smtClean="0"/>
              <a:t>                - klenuté </a:t>
            </a:r>
            <a:r>
              <a:rPr lang="cs-CZ" dirty="0" smtClean="0"/>
              <a:t>  - </a:t>
            </a:r>
            <a:r>
              <a:rPr lang="cs-CZ" dirty="0" smtClean="0"/>
              <a:t>valená klenba</a:t>
            </a:r>
          </a:p>
          <a:p>
            <a:pPr marL="68580" indent="0">
              <a:buNone/>
            </a:pPr>
            <a:r>
              <a:rPr lang="cs-CZ" dirty="0" smtClean="0"/>
              <a:t>                                  - křížová (opírající se o </a:t>
            </a:r>
          </a:p>
          <a:p>
            <a:pPr marL="6858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sloupy)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568" y="3356992"/>
            <a:ext cx="3419872" cy="2564904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76056" y="3147203"/>
            <a:ext cx="2671111" cy="2984481"/>
          </a:xfrm>
          <a:prstGeom prst="rect">
            <a:avLst/>
          </a:prstGeom>
        </p:spPr>
      </p:pic>
      <p:cxnSp>
        <p:nvCxnSpPr>
          <p:cNvPr id="7" name="Přímá spojnice se šipkou 6"/>
          <p:cNvCxnSpPr/>
          <p:nvPr/>
        </p:nvCxnSpPr>
        <p:spPr>
          <a:xfrm flipH="1">
            <a:off x="2555776" y="1916832"/>
            <a:ext cx="1368152" cy="144016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>
            <a:off x="7092280" y="2492896"/>
            <a:ext cx="72008" cy="7920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39286818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1600" y="620688"/>
            <a:ext cx="7024744" cy="72008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99592" y="764704"/>
            <a:ext cx="6921217" cy="5472608"/>
          </a:xfrm>
        </p:spPr>
        <p:txBody>
          <a:bodyPr/>
          <a:lstStyle/>
          <a:p>
            <a:r>
              <a:rPr lang="cs-CZ" dirty="0" smtClean="0"/>
              <a:t>Sloupy </a:t>
            </a:r>
            <a:r>
              <a:rPr lang="cs-CZ" dirty="0" smtClean="0"/>
              <a:t> - </a:t>
            </a:r>
            <a:r>
              <a:rPr lang="cs-CZ" dirty="0" smtClean="0"/>
              <a:t>nesou tíhu klenby</a:t>
            </a:r>
          </a:p>
          <a:p>
            <a:pPr marL="68580" indent="0">
              <a:buNone/>
            </a:pPr>
            <a:r>
              <a:rPr lang="cs-CZ" dirty="0" smtClean="0"/>
              <a:t>                 - mají zdobené hlavice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19672" y="2085170"/>
            <a:ext cx="5903640" cy="39759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41096529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flipV="1">
            <a:off x="1043608" y="980728"/>
            <a:ext cx="7024626" cy="46936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63688" y="1412776"/>
            <a:ext cx="5571397" cy="4178548"/>
          </a:xfrm>
        </p:spPr>
      </p:pic>
    </p:spTree>
    <p:extLst>
      <p:ext uri="{BB962C8B-B14F-4D97-AF65-F5344CB8AC3E}">
        <p14:creationId xmlns:p14="http://schemas.microsoft.com/office/powerpoint/2010/main" val="2825272126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1600" y="620688"/>
            <a:ext cx="7024744" cy="72008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836712"/>
            <a:ext cx="7209249" cy="4995917"/>
          </a:xfrm>
        </p:spPr>
        <p:txBody>
          <a:bodyPr/>
          <a:lstStyle/>
          <a:p>
            <a:r>
              <a:rPr lang="cs-CZ" dirty="0" smtClean="0"/>
              <a:t>Okna  - </a:t>
            </a:r>
            <a:r>
              <a:rPr lang="cs-CZ" dirty="0" smtClean="0"/>
              <a:t>malá, úzká, jednoduchá</a:t>
            </a:r>
          </a:p>
          <a:p>
            <a:pPr marL="68580" indent="0">
              <a:buNone/>
            </a:pPr>
            <a:r>
              <a:rPr lang="cs-CZ" dirty="0" smtClean="0"/>
              <a:t>               - sdružená, několikadílná, oddělená   </a:t>
            </a:r>
          </a:p>
          <a:p>
            <a:pPr marL="68580" indent="0">
              <a:buNone/>
            </a:pPr>
            <a:r>
              <a:rPr lang="cs-CZ" dirty="0" smtClean="0"/>
              <a:t>                 sloupky</a:t>
            </a:r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75656" y="2276872"/>
            <a:ext cx="5508104" cy="41310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93645115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502961"/>
            <a:ext cx="7024744" cy="45719"/>
          </a:xfrm>
        </p:spPr>
        <p:txBody>
          <a:bodyPr>
            <a:normAutofit fontScale="90000"/>
          </a:bodyPr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548680"/>
            <a:ext cx="7209365" cy="5237169"/>
          </a:xfrm>
        </p:spPr>
        <p:txBody>
          <a:bodyPr/>
          <a:lstStyle/>
          <a:p>
            <a:r>
              <a:rPr lang="cs-CZ" dirty="0" smtClean="0"/>
              <a:t>Vchod </a:t>
            </a:r>
            <a:r>
              <a:rPr lang="cs-CZ" dirty="0" smtClean="0"/>
              <a:t>- </a:t>
            </a:r>
            <a:r>
              <a:rPr lang="cs-CZ" dirty="0" smtClean="0"/>
              <a:t>portál, zdobený kamenickou prací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11760" y="1186701"/>
            <a:ext cx="3998168" cy="50428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26384944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flipV="1">
            <a:off x="1043608" y="980728"/>
            <a:ext cx="7024626" cy="46936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71600" y="1052736"/>
            <a:ext cx="6777317" cy="3508977"/>
          </a:xfrm>
        </p:spPr>
        <p:txBody>
          <a:bodyPr/>
          <a:lstStyle/>
          <a:p>
            <a:r>
              <a:rPr lang="cs-CZ" dirty="0" smtClean="0"/>
              <a:t>Ozdoby </a:t>
            </a:r>
            <a:r>
              <a:rPr lang="cs-CZ" dirty="0" smtClean="0"/>
              <a:t>- </a:t>
            </a:r>
            <a:r>
              <a:rPr lang="cs-CZ" dirty="0" smtClean="0"/>
              <a:t>fresky</a:t>
            </a:r>
          </a:p>
          <a:p>
            <a:pPr marL="68580" indent="0">
              <a:buNone/>
            </a:pPr>
            <a:r>
              <a:rPr lang="cs-CZ" dirty="0" smtClean="0"/>
              <a:t>                  -    plastické </a:t>
            </a:r>
            <a:r>
              <a:rPr lang="cs-CZ" dirty="0" smtClean="0"/>
              <a:t>ornamenty:   </a:t>
            </a:r>
            <a:endParaRPr lang="cs-CZ" dirty="0" smtClean="0"/>
          </a:p>
          <a:p>
            <a:pPr marL="6858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provazce</a:t>
            </a:r>
          </a:p>
          <a:p>
            <a:pPr marL="68580" indent="0">
              <a:buNone/>
            </a:pPr>
            <a:r>
              <a:rPr lang="cs-CZ" dirty="0" smtClean="0"/>
              <a:t>                       pletence  </a:t>
            </a:r>
          </a:p>
          <a:p>
            <a:pPr marL="6858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pilové motivy</a:t>
            </a:r>
          </a:p>
          <a:p>
            <a:pPr marL="6858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-  obloučkové vlysy</a:t>
            </a:r>
          </a:p>
        </p:txBody>
      </p:sp>
    </p:spTree>
    <p:extLst>
      <p:ext uri="{BB962C8B-B14F-4D97-AF65-F5344CB8AC3E}">
        <p14:creationId xmlns:p14="http://schemas.microsoft.com/office/powerpoint/2010/main" val="2481108314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Stavby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Církevní </a:t>
            </a:r>
            <a:r>
              <a:rPr lang="cs-CZ" dirty="0" smtClean="0"/>
              <a:t>- </a:t>
            </a:r>
            <a:r>
              <a:rPr lang="cs-CZ" dirty="0" smtClean="0"/>
              <a:t>rotundy </a:t>
            </a:r>
          </a:p>
          <a:p>
            <a:pPr marL="68580" indent="0">
              <a:buNone/>
            </a:pPr>
            <a:r>
              <a:rPr lang="cs-CZ" dirty="0" smtClean="0"/>
              <a:t>         kruhový půdorys, apsidy </a:t>
            </a:r>
            <a:r>
              <a:rPr lang="cs-CZ" dirty="0" smtClean="0"/>
              <a:t>- </a:t>
            </a:r>
            <a:r>
              <a:rPr lang="cs-CZ" dirty="0" smtClean="0"/>
              <a:t>výklenky pro </a:t>
            </a:r>
          </a:p>
          <a:p>
            <a:pPr marL="68580" indent="0">
              <a:buNone/>
            </a:pPr>
            <a:r>
              <a:rPr lang="cs-CZ" dirty="0"/>
              <a:t> </a:t>
            </a:r>
            <a:r>
              <a:rPr lang="cs-CZ" dirty="0" smtClean="0"/>
              <a:t>        oltář</a:t>
            </a:r>
          </a:p>
          <a:p>
            <a:pPr marL="68580" indent="0">
              <a:buNone/>
            </a:pPr>
            <a:r>
              <a:rPr lang="cs-CZ" dirty="0" smtClean="0"/>
              <a:t>                                   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19872" y="3284984"/>
            <a:ext cx="2156702" cy="2969804"/>
          </a:xfrm>
          <a:prstGeom prst="rect">
            <a:avLst/>
          </a:prstGeom>
        </p:spPr>
      </p:pic>
      <p:cxnSp>
        <p:nvCxnSpPr>
          <p:cNvPr id="7" name="Přímá spojnice 6"/>
          <p:cNvCxnSpPr/>
          <p:nvPr/>
        </p:nvCxnSpPr>
        <p:spPr>
          <a:xfrm>
            <a:off x="2987824" y="2708920"/>
            <a:ext cx="108012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36374885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9592" y="980728"/>
            <a:ext cx="7024744" cy="45719"/>
          </a:xfrm>
        </p:spPr>
        <p:txBody>
          <a:bodyPr>
            <a:normAutofit fontScale="90000"/>
          </a:bodyPr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99592" y="980728"/>
            <a:ext cx="6705309" cy="4608512"/>
          </a:xfrm>
        </p:spPr>
        <p:txBody>
          <a:bodyPr/>
          <a:lstStyle/>
          <a:p>
            <a:pPr marL="6858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baziliky </a:t>
            </a:r>
            <a:r>
              <a:rPr lang="cs-CZ" dirty="0" smtClean="0"/>
              <a:t>- </a:t>
            </a:r>
            <a:r>
              <a:rPr lang="cs-CZ" dirty="0" smtClean="0"/>
              <a:t>chrámy</a:t>
            </a:r>
          </a:p>
          <a:p>
            <a:pPr marL="68580" indent="0">
              <a:buNone/>
            </a:pPr>
            <a:r>
              <a:rPr lang="cs-CZ" dirty="0" smtClean="0"/>
              <a:t>          podélný půdorys, příčná loď, </a:t>
            </a:r>
          </a:p>
          <a:p>
            <a:pPr marL="68580" indent="0">
              <a:buNone/>
            </a:pPr>
            <a:r>
              <a:rPr lang="cs-CZ" dirty="0"/>
              <a:t> </a:t>
            </a:r>
            <a:r>
              <a:rPr lang="cs-CZ" dirty="0" smtClean="0"/>
              <a:t>         jednolodní i vícelodní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7583" y="2339121"/>
            <a:ext cx="2601979" cy="3902968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83968" y="3140968"/>
            <a:ext cx="3903246" cy="2927435"/>
          </a:xfrm>
          <a:prstGeom prst="rect">
            <a:avLst/>
          </a:prstGeom>
        </p:spPr>
      </p:pic>
      <p:cxnSp>
        <p:nvCxnSpPr>
          <p:cNvPr id="7" name="Přímá spojnice 6"/>
          <p:cNvCxnSpPr/>
          <p:nvPr/>
        </p:nvCxnSpPr>
        <p:spPr>
          <a:xfrm>
            <a:off x="2339752" y="1412776"/>
            <a:ext cx="244827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48493481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Slavné stavby románského slohu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Rotunda  sv. Jiří na hoře Řípu</a:t>
            </a:r>
          </a:p>
          <a:p>
            <a:r>
              <a:rPr lang="cs-CZ" dirty="0" smtClean="0"/>
              <a:t>Rotunda sv. Martina na Vyšehradě</a:t>
            </a:r>
          </a:p>
          <a:p>
            <a:r>
              <a:rPr lang="cs-CZ" dirty="0" smtClean="0"/>
              <a:t>Rotunda sv. Kateřiny ve Znojmě</a:t>
            </a:r>
          </a:p>
          <a:p>
            <a:r>
              <a:rPr lang="cs-CZ" dirty="0" smtClean="0"/>
              <a:t>Bazilika sv. Jiří na Pražském hradě</a:t>
            </a:r>
          </a:p>
          <a:p>
            <a:r>
              <a:rPr lang="cs-CZ" dirty="0" smtClean="0"/>
              <a:t>Kláštery v Břevnově a na Strahově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8459317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Zkus na obrázku najít typické znaky románského slohu.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07704" y="2348880"/>
            <a:ext cx="5033805" cy="3974057"/>
          </a:xfrm>
        </p:spPr>
      </p:pic>
    </p:spTree>
    <p:extLst>
      <p:ext uri="{BB962C8B-B14F-4D97-AF65-F5344CB8AC3E}">
        <p14:creationId xmlns:p14="http://schemas.microsoft.com/office/powerpoint/2010/main" val="1575791850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dirty="0"/>
              <a:t>ČECHURA, Jaroslav. </a:t>
            </a:r>
            <a:r>
              <a:rPr lang="cs-CZ" i="1" dirty="0"/>
              <a:t>Dějepis pro 7. ročník základní školy a 2. ročník osmiletého gymnázia</a:t>
            </a:r>
            <a:r>
              <a:rPr lang="cs-CZ" dirty="0"/>
              <a:t>. 1. vyd. Praha: SPN - pedagogické nakladatelství, 1998, 136 s. ISBN 80-723-5002-1. </a:t>
            </a:r>
            <a:endParaRPr lang="cs-CZ" dirty="0" smtClean="0"/>
          </a:p>
          <a:p>
            <a:r>
              <a:rPr lang="cs-CZ" dirty="0"/>
              <a:t>MANDELOVÁ, Helena. </a:t>
            </a:r>
            <a:r>
              <a:rPr lang="cs-CZ" i="1" dirty="0"/>
              <a:t>Na úsvitu českých dějin</a:t>
            </a:r>
            <a:r>
              <a:rPr lang="cs-CZ" dirty="0"/>
              <a:t>. 2. vyd. Ilustrace Lubomír </a:t>
            </a:r>
            <a:r>
              <a:rPr lang="cs-CZ" dirty="0" err="1"/>
              <a:t>Anlauf</a:t>
            </a:r>
            <a:r>
              <a:rPr lang="cs-CZ" dirty="0"/>
              <a:t>. Praha: Albatros, 1995, 63 s. Dějiny v obrazech. ISBN 80-000-0203-5. </a:t>
            </a:r>
            <a:endParaRPr lang="cs-CZ" dirty="0" smtClean="0"/>
          </a:p>
          <a:p>
            <a:r>
              <a:rPr lang="cs-CZ" dirty="0"/>
              <a:t>PICKOVÁ, Dana a Naďa KUBŮ. </a:t>
            </a:r>
            <a:r>
              <a:rPr lang="cs-CZ" i="1" dirty="0"/>
              <a:t>Dějiny středověku a raného novověku</a:t>
            </a:r>
            <a:r>
              <a:rPr lang="cs-CZ" dirty="0"/>
              <a:t>: </a:t>
            </a:r>
            <a:r>
              <a:rPr lang="cs-CZ" i="1" dirty="0"/>
              <a:t>učebnice pro základní školy</a:t>
            </a:r>
            <a:r>
              <a:rPr lang="cs-CZ" dirty="0"/>
              <a:t>. 1. vyd. Ilustrace Lubomír </a:t>
            </a:r>
            <a:r>
              <a:rPr lang="cs-CZ" dirty="0" err="1"/>
              <a:t>Anlauf</a:t>
            </a:r>
            <a:r>
              <a:rPr lang="cs-CZ" dirty="0"/>
              <a:t>. Praha: Práce, 1995, 63 s. Učebnice pro základní školy (Práce). ISBN 80-208-0334-3. </a:t>
            </a:r>
          </a:p>
        </p:txBody>
      </p:sp>
    </p:spTree>
    <p:extLst>
      <p:ext uri="{BB962C8B-B14F-4D97-AF65-F5344CB8AC3E}">
        <p14:creationId xmlns:p14="http://schemas.microsoft.com/office/powerpoint/2010/main" val="805701431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/>
              <a:t>Obrázky [online]. [cit. 2013-04-08]. Dostupné z:</a:t>
            </a:r>
          </a:p>
          <a:p>
            <a:r>
              <a:rPr lang="cs-CZ" dirty="0" smtClean="0">
                <a:hlinkClick r:id="rId2"/>
              </a:rPr>
              <a:t>http://upload.wikimedia.org/wikipedia/commons/5/5c/Pisa_san_Sisto.JPG</a:t>
            </a:r>
            <a:endParaRPr lang="cs-CZ" dirty="0" smtClean="0"/>
          </a:p>
          <a:p>
            <a:r>
              <a:rPr lang="cs-CZ" dirty="0" smtClean="0">
                <a:hlinkClick r:id="rId3"/>
              </a:rPr>
              <a:t>http://cs.wikipedia.org/wiki/Soubor:Valvb%C3%A5ge.png</a:t>
            </a:r>
            <a:endParaRPr lang="cs-CZ" dirty="0" smtClean="0"/>
          </a:p>
          <a:p>
            <a:r>
              <a:rPr lang="cs-CZ" dirty="0" smtClean="0">
                <a:hlinkClick r:id="rId4"/>
              </a:rPr>
              <a:t>http://cs.wikipedia.org/wiki/Soubor:Mohelnice_nad_Jizerou,_kostel_Nanebevzet%C3%AD_Panny_Marie.jpg</a:t>
            </a:r>
            <a:endParaRPr lang="cs-CZ" dirty="0" smtClean="0"/>
          </a:p>
          <a:p>
            <a:r>
              <a:rPr lang="cs-CZ" dirty="0" smtClean="0">
                <a:hlinkClick r:id="rId5"/>
              </a:rPr>
              <a:t>http://cs.wikipedia.org/wiki/Soubor:Medinet_Habu_Divine_Adoratrice3.JPG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2726285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cs.wikipedia.org/wiki/Soubor:Groined_vault_001.png</a:t>
            </a:r>
            <a:endParaRPr lang="cs-CZ" dirty="0" smtClean="0"/>
          </a:p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upload.wikimedia.org/wikipedia/commons/7/75/Tismice_CZ_basilica_interior.jpg</a:t>
            </a:r>
            <a:endParaRPr lang="cs-CZ" dirty="0"/>
          </a:p>
          <a:p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cs.wikipedia.org/wiki/Soubor:StGenisdesFontaines_Cloitre_02.jpg</a:t>
            </a:r>
            <a:endParaRPr lang="cs-CZ" dirty="0" smtClean="0"/>
          </a:p>
          <a:p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cs.wikipedia.org/wiki/Soubor:Romansky_sloh.jpg</a:t>
            </a:r>
            <a:endParaRPr lang="cs-CZ" dirty="0"/>
          </a:p>
          <a:p>
            <a:r>
              <a:rPr lang="cs-CZ" dirty="0">
                <a:hlinkClick r:id="rId6" action="ppaction://hlinkpres?slideindex=1&amp;slidetitle="/>
              </a:rPr>
              <a:t>http://cs.wikipedia.org/wiki/Soubor:Anzy_le_Duc_port_DSCN1569.JPG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69979213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cs.wikipedia.org/wiki/Soubor:RotundaRip.jpg</a:t>
            </a:r>
            <a:endParaRPr lang="cs-CZ" dirty="0"/>
          </a:p>
          <a:p>
            <a:r>
              <a:rPr lang="cs-CZ" dirty="0">
                <a:hlinkClick r:id="rId3"/>
              </a:rPr>
              <a:t>http://cs.wikipedia.org/wiki/Kostel_Nanebevzet%C3%AD_Panny_Marie_(Tismice</a:t>
            </a:r>
            <a:r>
              <a:rPr lang="cs-CZ" dirty="0" smtClean="0">
                <a:hlinkClick r:id="rId3"/>
              </a:rPr>
              <a:t>)</a:t>
            </a:r>
            <a:endParaRPr lang="cs-CZ" dirty="0" smtClean="0"/>
          </a:p>
          <a:p>
            <a:r>
              <a:rPr lang="cs-CZ" dirty="0">
                <a:hlinkClick r:id="rId4" action="ppaction://hlinkpres?slideindex=1&amp;slidetitle="/>
              </a:rPr>
              <a:t>http://upload.wikimedia.org/wikipedia/commons/b/be/Pra%C5%BEsk%C3%BD_hrad%2C_Bazilika_sv._Ji%C5%99%C3%AD%2C_interi%C3%A9r_02.jpg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06856508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274</TotalTime>
  <Words>474</Words>
  <Application>Microsoft Office PowerPoint</Application>
  <PresentationFormat>Předvádění na obrazovce (4:3)</PresentationFormat>
  <Paragraphs>73</Paragraphs>
  <Slides>19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0" baseType="lpstr">
      <vt:lpstr>Austin</vt:lpstr>
      <vt:lpstr>Prezentace aplikace PowerPoint</vt:lpstr>
      <vt:lpstr>Anotace</vt:lpstr>
      <vt:lpstr>Románský sloh</vt:lpstr>
      <vt:lpstr>Architektura</vt:lpstr>
      <vt:lpstr>Znaky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Stavby</vt:lpstr>
      <vt:lpstr>Prezentace aplikace PowerPoint</vt:lpstr>
      <vt:lpstr>Slavné stavby románského slohu</vt:lpstr>
      <vt:lpstr>Zkus na obrázku najít typické znaky románského slohu.</vt:lpstr>
      <vt:lpstr>Použité zdroje</vt:lpstr>
      <vt:lpstr>Použité zdroje</vt:lpstr>
      <vt:lpstr>Použité zdroje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jitka</dc:creator>
  <cp:lastModifiedBy>root</cp:lastModifiedBy>
  <cp:revision>71</cp:revision>
  <dcterms:created xsi:type="dcterms:W3CDTF">2012-03-17T07:31:03Z</dcterms:created>
  <dcterms:modified xsi:type="dcterms:W3CDTF">2013-06-19T08:30:15Z</dcterms:modified>
</cp:coreProperties>
</file>