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66" r:id="rId2"/>
    <p:sldId id="267" r:id="rId3"/>
    <p:sldId id="268" r:id="rId4"/>
    <p:sldId id="269" r:id="rId5"/>
    <p:sldId id="276" r:id="rId6"/>
    <p:sldId id="270" r:id="rId7"/>
    <p:sldId id="271" r:id="rId8"/>
    <p:sldId id="272" r:id="rId9"/>
    <p:sldId id="273" r:id="rId10"/>
    <p:sldId id="274" r:id="rId11"/>
    <p:sldId id="279" r:id="rId12"/>
    <p:sldId id="280" r:id="rId13"/>
    <p:sldId id="275" r:id="rId14"/>
    <p:sldId id="277" r:id="rId15"/>
    <p:sldId id="27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4211D1-9EB6-45B3-B9A2-7D738D591ABF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F9F9FC-E572-46B8-9171-63F0465171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810421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taro%C4%8De%C5%A1tina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Kyrie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technet.idnes.cz/v-ledove-vltave-se-foti-nejlepe-podivejte-se-na-prvni-fotografie-juditina-mostu-g0n-/tec_reportaze.aspx?c=A100129_173955_tec_reportaze_kuz" TargetMode="External"/><Relationship Id="rId2" Type="http://schemas.openxmlformats.org/officeDocument/2006/relationships/hyperlink" Target="http://cs.wikipedia.org/wiki/Soubor:Burg_Primda_Gesamtansicht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VY_32_Inovace_D&#283;jepis%20pro%20sedmou%20t&#345;&#237;du_20-Rom&#225;nsk&#233;%20um&#283;n&#237;-2.&#269;&#225;st..pptx" TargetMode="External"/><Relationship Id="rId4" Type="http://schemas.openxmlformats.org/officeDocument/2006/relationships/hyperlink" Target="http://upload.wikimedia.org/wikipedia/commons/0/09/Kodex_vy%C5%A1ehradsk%C3%BD1.jpg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a/a5/Kodex_vy%C5%A1ehradsk%C3%BD.jpg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374210511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Hana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Műllerová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VY_32_INOVACE_5A_20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Románský</a:t>
                      </a:r>
                      <a:r>
                        <a:rPr lang="cs-CZ" baseline="0" dirty="0" smtClean="0"/>
                        <a:t> sloh – 2. část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9789282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Prezentace navazuje na předešlé téma </a:t>
            </a:r>
            <a:r>
              <a:rPr lang="cs-CZ" dirty="0"/>
              <a:t>-</a:t>
            </a:r>
            <a:r>
              <a:rPr lang="cs-CZ" dirty="0" smtClean="0"/>
              <a:t>románský sloh.</a:t>
            </a:r>
          </a:p>
          <a:p>
            <a:r>
              <a:rPr lang="cs-CZ" dirty="0" smtClean="0"/>
              <a:t>Žáci poznali obecnou charakteristiku slohu, rysy architektury. </a:t>
            </a:r>
          </a:p>
          <a:p>
            <a:r>
              <a:rPr lang="cs-CZ" dirty="0" smtClean="0"/>
              <a:t>Seznámili se s typy církevních staveb.</a:t>
            </a:r>
          </a:p>
          <a:p>
            <a:r>
              <a:rPr lang="cs-CZ" dirty="0" smtClean="0"/>
              <a:t>Druhá část prezentace se zaměří na stavby světské a další oblasti  ovlivněné románským slohem.</a:t>
            </a:r>
          </a:p>
          <a:p>
            <a:r>
              <a:rPr lang="cs-CZ" dirty="0"/>
              <a:t>Autorem materiálu a všech jeho částí, není-li uvedeno jinak, je Mgr. Hana </a:t>
            </a:r>
            <a:r>
              <a:rPr lang="cs-CZ" dirty="0" err="1" smtClean="0"/>
              <a:t>Műllerová</a:t>
            </a:r>
            <a:r>
              <a:rPr lang="cs-CZ" dirty="0" smtClean="0"/>
              <a:t>.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9703591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Světské</a:t>
            </a:r>
          </a:p>
          <a:p>
            <a:pPr marL="68580" indent="0">
              <a:buNone/>
            </a:pPr>
            <a:r>
              <a:rPr lang="cs-CZ" dirty="0" smtClean="0"/>
              <a:t>   Kamenné domy ve městech</a:t>
            </a:r>
          </a:p>
          <a:p>
            <a:pPr marL="68580" indent="0">
              <a:buNone/>
            </a:pPr>
            <a:r>
              <a:rPr lang="cs-CZ" dirty="0" smtClean="0"/>
              <a:t>   Dvorce velmožů</a:t>
            </a:r>
          </a:p>
          <a:p>
            <a:pPr marL="68580" indent="0">
              <a:buNone/>
            </a:pPr>
            <a:r>
              <a:rPr lang="cs-CZ" dirty="0" smtClean="0"/>
              <a:t>   Hrady - kamenné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mohutné opevnění - hradby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příkopy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věže</a:t>
            </a:r>
          </a:p>
          <a:p>
            <a:pPr marL="68580" indent="0">
              <a:buNone/>
            </a:pPr>
            <a:r>
              <a:rPr lang="cs-CZ" dirty="0" smtClean="0"/>
              <a:t>   Vybavení - krby (otevřená ohniště)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truhlice (dřevěné, s kováním)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postele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stoličky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louče, svíce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1475656" y="2564904"/>
            <a:ext cx="10801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7" name="Picture 3" descr="C:\Users\admin\AppData\Local\Microsoft\Windows\Temporary Internet Files\Content.IE5\2EXP8264\MC9002809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72445" y="4365104"/>
            <a:ext cx="1964602" cy="20219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8046583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Románské hrady v Čechách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0245" y="2326766"/>
            <a:ext cx="6777317" cy="3982554"/>
          </a:xfrm>
        </p:spPr>
        <p:txBody>
          <a:bodyPr/>
          <a:lstStyle/>
          <a:p>
            <a:r>
              <a:rPr lang="cs-CZ" dirty="0" smtClean="0"/>
              <a:t>Přimda - strážný hrad</a:t>
            </a:r>
          </a:p>
          <a:p>
            <a:r>
              <a:rPr lang="cs-CZ" dirty="0" smtClean="0"/>
              <a:t>Landštejn - pomezní hrad</a:t>
            </a:r>
          </a:p>
          <a:p>
            <a:r>
              <a:rPr lang="cs-CZ" dirty="0" smtClean="0"/>
              <a:t>Křivoklát  - hrad k odpočinku a zábavě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68580" indent="0">
              <a:buNone/>
            </a:pPr>
            <a:r>
              <a:rPr lang="cs-CZ" dirty="0" smtClean="0"/>
              <a:t>     Přimda                                 Landštejn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71600" y="3765304"/>
            <a:ext cx="2875386" cy="208347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20386" y="3778343"/>
            <a:ext cx="2743200" cy="2057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206828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Stavby veřejné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Mosty</a:t>
            </a:r>
          </a:p>
          <a:p>
            <a:pPr marL="68580" indent="0">
              <a:buNone/>
            </a:pPr>
            <a:r>
              <a:rPr lang="cs-CZ" dirty="0" smtClean="0"/>
              <a:t>   Název - Juditin (Judita - manželka 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Vladislava II.)</a:t>
            </a:r>
          </a:p>
          <a:p>
            <a:pPr marL="68580" indent="0">
              <a:buNone/>
            </a:pPr>
            <a:r>
              <a:rPr lang="cs-CZ" dirty="0" smtClean="0"/>
              <a:t>   Most přes Vltavu</a:t>
            </a:r>
          </a:p>
          <a:p>
            <a:pPr marL="68580" indent="0">
              <a:buNone/>
            </a:pPr>
            <a:r>
              <a:rPr lang="cs-CZ" dirty="0" smtClean="0"/>
              <a:t>   Stavba dokončena roku1172</a:t>
            </a:r>
          </a:p>
          <a:p>
            <a:pPr marL="68580" indent="0">
              <a:buNone/>
            </a:pPr>
            <a:r>
              <a:rPr lang="cs-CZ" dirty="0" smtClean="0"/>
              <a:t>   Materiál - červený pískovec</a:t>
            </a:r>
          </a:p>
          <a:p>
            <a:pPr marL="68580" indent="0">
              <a:buNone/>
            </a:pPr>
            <a:r>
              <a:rPr lang="cs-CZ" dirty="0" smtClean="0"/>
              <a:t>   Délka - 514 m</a:t>
            </a:r>
          </a:p>
          <a:p>
            <a:pPr marL="68580" indent="0">
              <a:buNone/>
            </a:pPr>
            <a:r>
              <a:rPr lang="cs-CZ" dirty="0" smtClean="0"/>
              <a:t>   Sloužil do roku 1342 (povodeň)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12914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764704"/>
            <a:ext cx="6336704" cy="47663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8564503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Románské písemnictví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Autoři většiny textů, i ti , kteří knihy opisovali, jsou neznámí.</a:t>
            </a:r>
          </a:p>
          <a:p>
            <a:r>
              <a:rPr lang="cs-CZ" dirty="0" smtClean="0"/>
              <a:t>Materiál - pergamen - oslí, jehněčí, telecí </a:t>
            </a:r>
          </a:p>
          <a:p>
            <a:pPr marL="68580" indent="0">
              <a:buNone/>
            </a:pPr>
            <a:r>
              <a:rPr lang="cs-CZ" dirty="0" smtClean="0"/>
              <a:t>                      kůže</a:t>
            </a:r>
          </a:p>
          <a:p>
            <a:pPr marL="68580" indent="0">
              <a:buNone/>
            </a:pPr>
            <a:r>
              <a:rPr lang="cs-CZ" dirty="0" smtClean="0"/>
              <a:t>                   -  starší záznamy se daly 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vyškrabat a na jejich místo</a:t>
            </a:r>
          </a:p>
          <a:p>
            <a:pPr marL="68580" indent="0">
              <a:buNone/>
            </a:pPr>
            <a:r>
              <a:rPr lang="cs-CZ" dirty="0" smtClean="0"/>
              <a:t>                       se psaly texty nové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</a:t>
            </a: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9592" y="4005064"/>
            <a:ext cx="1944216" cy="2304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3928681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052736"/>
            <a:ext cx="6921333" cy="532859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Psací potřeba - ptačí brk</a:t>
            </a:r>
          </a:p>
          <a:p>
            <a:r>
              <a:rPr lang="cs-CZ" dirty="0" smtClean="0"/>
              <a:t>Druhy děl - knihy náboženské, naučné, </a:t>
            </a:r>
          </a:p>
          <a:p>
            <a:pPr marL="68580" indent="0">
              <a:buNone/>
            </a:pPr>
            <a:r>
              <a:rPr lang="cs-CZ" dirty="0" smtClean="0"/>
              <a:t>                        kroniky, letopisy, sbírky 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modliteb</a:t>
            </a:r>
          </a:p>
          <a:p>
            <a:r>
              <a:rPr lang="cs-CZ" dirty="0" smtClean="0"/>
              <a:t>Nejpůsobivější  - ilustrace děl</a:t>
            </a:r>
          </a:p>
          <a:p>
            <a:pPr marL="68580" indent="0">
              <a:buNone/>
            </a:pPr>
            <a:r>
              <a:rPr lang="cs-CZ" dirty="0" smtClean="0"/>
              <a:t>                              - kapitoly začínaly 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ozdobným písmenem, tzv. 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iniciálou</a:t>
            </a:r>
          </a:p>
          <a:p>
            <a:pPr marL="68580" indent="0">
              <a:buNone/>
            </a:pPr>
            <a:r>
              <a:rPr lang="cs-CZ" dirty="0" smtClean="0"/>
              <a:t>                              - součástí iniciály býval  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ornament, výjev, postava</a:t>
            </a:r>
          </a:p>
          <a:p>
            <a:pPr marL="68580" indent="0">
              <a:buNone/>
            </a:pPr>
            <a:r>
              <a:rPr lang="cs-CZ" dirty="0" smtClean="0"/>
              <a:t>Mezi texty a na okrajích bývaly malé obrázky - miniatury </a:t>
            </a:r>
            <a:r>
              <a:rPr lang="cs-CZ" dirty="0" smtClean="0"/>
              <a:t>(z </a:t>
            </a:r>
            <a:r>
              <a:rPr lang="cs-CZ" dirty="0" smtClean="0"/>
              <a:t>latiny, minium - suřík, červené 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barvivo).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109652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971600" y="908720"/>
            <a:ext cx="7024744" cy="7200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052736"/>
            <a:ext cx="6993225" cy="4779893"/>
          </a:xfrm>
        </p:spPr>
        <p:txBody>
          <a:bodyPr/>
          <a:lstStyle/>
          <a:p>
            <a:r>
              <a:rPr lang="cs-CZ" dirty="0" smtClean="0"/>
              <a:t>Cenné knihy zdobené zlatem</a:t>
            </a:r>
          </a:p>
          <a:p>
            <a:r>
              <a:rPr lang="cs-CZ" dirty="0" smtClean="0"/>
              <a:t>Většina knih psána  - latinsky</a:t>
            </a:r>
          </a:p>
          <a:p>
            <a:r>
              <a:rPr lang="cs-CZ" dirty="0" smtClean="0"/>
              <a:t>Cena knihy  - rovnala se ceně kusu </a:t>
            </a:r>
          </a:p>
          <a:p>
            <a:pPr marL="68580" indent="0">
              <a:buNone/>
            </a:pPr>
            <a:r>
              <a:rPr lang="cs-CZ" dirty="0" smtClean="0"/>
              <a:t>                            hovězího  dobytka</a:t>
            </a:r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r>
              <a:rPr lang="cs-CZ" dirty="0" smtClean="0"/>
              <a:t>Iluminace -</a:t>
            </a:r>
          </a:p>
          <a:p>
            <a:pPr marL="68580" indent="0">
              <a:buNone/>
            </a:pPr>
            <a:r>
              <a:rPr lang="cs-CZ" dirty="0" smtClean="0"/>
              <a:t>Vyšehradský</a:t>
            </a:r>
          </a:p>
          <a:p>
            <a:pPr marL="68580" indent="0">
              <a:buNone/>
            </a:pPr>
            <a:r>
              <a:rPr lang="cs-CZ" dirty="0" smtClean="0"/>
              <a:t>kodex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87824" y="2924944"/>
            <a:ext cx="3024336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9364511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H</a:t>
            </a:r>
            <a:r>
              <a:rPr lang="cs-CZ" dirty="0" smtClean="0"/>
              <a:t>udba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Mezi literární díla románského období patřily     i notové záznamy.</a:t>
            </a:r>
          </a:p>
          <a:p>
            <a:r>
              <a:rPr lang="cs-CZ" dirty="0" smtClean="0"/>
              <a:t>Hudba se skládala v klášterech.</a:t>
            </a:r>
          </a:p>
          <a:p>
            <a:r>
              <a:rPr lang="cs-CZ" dirty="0" smtClean="0"/>
              <a:t>Měla náboženský obsah.</a:t>
            </a:r>
          </a:p>
          <a:p>
            <a:r>
              <a:rPr lang="cs-CZ" dirty="0" smtClean="0"/>
              <a:t>Skrývala touhy lidí po míru, spravedlnosti, úrodě.</a:t>
            </a:r>
          </a:p>
          <a:p>
            <a:r>
              <a:rPr lang="cs-CZ" dirty="0" smtClean="0"/>
              <a:t>Zpěváci byli většinou kněží.</a:t>
            </a:r>
          </a:p>
          <a:p>
            <a:pPr marL="68580" indent="0">
              <a:buNone/>
            </a:pPr>
            <a:r>
              <a:rPr lang="cs-CZ" dirty="0" smtClean="0"/>
              <a:t>    Nejstarší píseň - „Hospodine, pomiluj </a:t>
            </a:r>
            <a:r>
              <a:rPr lang="cs-CZ" dirty="0" err="1" smtClean="0"/>
              <a:t>ny</a:t>
            </a:r>
            <a:r>
              <a:rPr lang="cs-CZ" dirty="0" smtClean="0"/>
              <a:t>“</a:t>
            </a:r>
          </a:p>
          <a:p>
            <a:pPr marL="68580" indent="0">
              <a:buNone/>
            </a:pPr>
            <a:r>
              <a:rPr lang="cs-CZ" dirty="0" smtClean="0"/>
              <a:t>                               </a:t>
            </a:r>
            <a:r>
              <a:rPr lang="cs-CZ" sz="2800" dirty="0" smtClean="0"/>
              <a:t>(Bože, slituj se nad námi)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2638494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027664"/>
            <a:ext cx="7024626" cy="52912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Opis písně „Hospodine, pomiluj </a:t>
            </a:r>
            <a:r>
              <a:rPr lang="cs-CZ" dirty="0" err="1" smtClean="0"/>
              <a:t>ny</a:t>
            </a:r>
            <a:r>
              <a:rPr lang="cs-CZ" dirty="0" smtClean="0"/>
              <a:t>“ ze 14. století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1688" y="2060848"/>
            <a:ext cx="3217736" cy="4104456"/>
          </a:xfrm>
        </p:spPr>
      </p:pic>
      <p:sp>
        <p:nvSpPr>
          <p:cNvPr id="5" name="Obdélník 4"/>
          <p:cNvSpPr/>
          <p:nvPr/>
        </p:nvSpPr>
        <p:spPr>
          <a:xfrm>
            <a:off x="4067944" y="1844824"/>
            <a:ext cx="4427984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3" action="ppaction://hlinkfile" tooltip="Staročeština"/>
              </a:rPr>
              <a:t>Staročeština</a:t>
            </a:r>
            <a:r>
              <a:rPr lang="cs-CZ" dirty="0"/>
              <a:t>: </a:t>
            </a:r>
            <a:r>
              <a:rPr lang="cs-CZ" dirty="0" smtClean="0"/>
              <a:t> </a:t>
            </a:r>
            <a:r>
              <a:rPr lang="cs-CZ" i="1" dirty="0" smtClean="0"/>
              <a:t>Hospodine</a:t>
            </a:r>
            <a:r>
              <a:rPr lang="cs-CZ" i="1" dirty="0"/>
              <a:t>, pomiluj </a:t>
            </a:r>
            <a:r>
              <a:rPr lang="cs-CZ" i="1" dirty="0" err="1"/>
              <a:t>ny</a:t>
            </a:r>
            <a:r>
              <a:rPr lang="cs-CZ" i="1" dirty="0"/>
              <a:t>!</a:t>
            </a:r>
            <a:r>
              <a:rPr lang="cs-CZ" dirty="0"/>
              <a:t/>
            </a:r>
            <a:br>
              <a:rPr lang="cs-CZ" dirty="0"/>
            </a:br>
            <a:r>
              <a:rPr lang="cs-CZ" i="1" dirty="0" err="1"/>
              <a:t>Jezukriste</a:t>
            </a:r>
            <a:r>
              <a:rPr lang="cs-CZ" i="1" dirty="0"/>
              <a:t>, pomiluj </a:t>
            </a:r>
            <a:r>
              <a:rPr lang="cs-CZ" i="1" dirty="0" err="1"/>
              <a:t>ny</a:t>
            </a:r>
            <a:r>
              <a:rPr lang="cs-CZ" i="1" dirty="0"/>
              <a:t>!</a:t>
            </a:r>
            <a:r>
              <a:rPr lang="cs-CZ" dirty="0"/>
              <a:t/>
            </a:r>
            <a:br>
              <a:rPr lang="cs-CZ" dirty="0"/>
            </a:br>
            <a:r>
              <a:rPr lang="cs-CZ" i="1" dirty="0"/>
              <a:t>Ty, spase všeho </a:t>
            </a:r>
            <a:r>
              <a:rPr lang="cs-CZ" i="1" dirty="0" err="1"/>
              <a:t>mira</a:t>
            </a:r>
            <a:r>
              <a:rPr lang="cs-CZ" i="1" dirty="0"/>
              <a:t>,</a:t>
            </a:r>
            <a:r>
              <a:rPr lang="cs-CZ" dirty="0"/>
              <a:t/>
            </a:r>
            <a:br>
              <a:rPr lang="cs-CZ" dirty="0"/>
            </a:br>
            <a:r>
              <a:rPr lang="cs-CZ" i="1" dirty="0" err="1"/>
              <a:t>spasiž</a:t>
            </a:r>
            <a:r>
              <a:rPr lang="cs-CZ" i="1" dirty="0"/>
              <a:t> </a:t>
            </a:r>
            <a:r>
              <a:rPr lang="cs-CZ" i="1" dirty="0" err="1"/>
              <a:t>ny</a:t>
            </a:r>
            <a:r>
              <a:rPr lang="cs-CZ" i="1" dirty="0"/>
              <a:t> i </a:t>
            </a:r>
            <a:r>
              <a:rPr lang="cs-CZ" i="1" dirty="0" err="1"/>
              <a:t>uslyšiž</a:t>
            </a:r>
            <a:r>
              <a:rPr lang="cs-CZ" i="1" dirty="0"/>
              <a:t>,</a:t>
            </a:r>
            <a:r>
              <a:rPr lang="cs-CZ" dirty="0"/>
              <a:t/>
            </a:r>
            <a:br>
              <a:rPr lang="cs-CZ" dirty="0"/>
            </a:br>
            <a:r>
              <a:rPr lang="cs-CZ" i="1" dirty="0"/>
              <a:t>Hospodine, hlasy </a:t>
            </a:r>
            <a:r>
              <a:rPr lang="cs-CZ" i="1" dirty="0" err="1"/>
              <a:t>našě</a:t>
            </a:r>
            <a:r>
              <a:rPr lang="cs-CZ" i="1" dirty="0"/>
              <a:t>!</a:t>
            </a:r>
            <a:r>
              <a:rPr lang="cs-CZ" dirty="0"/>
              <a:t/>
            </a:r>
            <a:br>
              <a:rPr lang="cs-CZ" dirty="0"/>
            </a:br>
            <a:r>
              <a:rPr lang="cs-CZ" i="1" dirty="0" err="1"/>
              <a:t>Daj</a:t>
            </a:r>
            <a:r>
              <a:rPr lang="cs-CZ" i="1" dirty="0"/>
              <a:t> nám </a:t>
            </a:r>
            <a:r>
              <a:rPr lang="cs-CZ" i="1" dirty="0" err="1"/>
              <a:t>všěm</a:t>
            </a:r>
            <a:r>
              <a:rPr lang="cs-CZ" i="1" dirty="0"/>
              <a:t>, Hospodine,</a:t>
            </a:r>
            <a:r>
              <a:rPr lang="cs-CZ" dirty="0"/>
              <a:t/>
            </a:r>
            <a:br>
              <a:rPr lang="cs-CZ" dirty="0"/>
            </a:br>
            <a:r>
              <a:rPr lang="cs-CZ" i="1" dirty="0" err="1"/>
              <a:t>žizn</a:t>
            </a:r>
            <a:r>
              <a:rPr lang="cs-CZ" i="1" dirty="0"/>
              <a:t> a mír v zemi!</a:t>
            </a:r>
            <a:r>
              <a:rPr lang="cs-CZ" dirty="0"/>
              <a:t/>
            </a:r>
            <a:br>
              <a:rPr lang="cs-CZ" dirty="0"/>
            </a:br>
            <a:r>
              <a:rPr lang="cs-CZ" i="1" dirty="0" err="1"/>
              <a:t>Krleš</a:t>
            </a:r>
            <a:r>
              <a:rPr lang="cs-CZ" i="1" dirty="0"/>
              <a:t>! </a:t>
            </a:r>
            <a:r>
              <a:rPr lang="cs-CZ" i="1" dirty="0" err="1"/>
              <a:t>Krleš</a:t>
            </a:r>
            <a:r>
              <a:rPr lang="cs-CZ" i="1" dirty="0"/>
              <a:t>! </a:t>
            </a:r>
            <a:r>
              <a:rPr lang="cs-CZ" i="1" dirty="0" err="1"/>
              <a:t>Krleš</a:t>
            </a:r>
            <a:r>
              <a:rPr lang="cs-CZ" i="1" dirty="0"/>
              <a:t>!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  <a:p>
            <a:r>
              <a:rPr lang="cs-CZ" dirty="0"/>
              <a:t>Vysvětlivky staročeských a zbytkových staroslověnských formulací : </a:t>
            </a:r>
            <a:r>
              <a:rPr lang="cs-CZ" i="1" dirty="0"/>
              <a:t>pomiluj </a:t>
            </a:r>
            <a:r>
              <a:rPr lang="cs-CZ" i="1" dirty="0" err="1"/>
              <a:t>ny</a:t>
            </a:r>
            <a:r>
              <a:rPr lang="cs-CZ" i="1" dirty="0"/>
              <a:t> = smiluj se nad námi, spase = spasiteli </a:t>
            </a:r>
            <a:r>
              <a:rPr lang="cs-CZ" i="1" dirty="0" err="1"/>
              <a:t>mira</a:t>
            </a:r>
            <a:r>
              <a:rPr lang="cs-CZ" i="1" dirty="0"/>
              <a:t> = světa, </a:t>
            </a:r>
            <a:r>
              <a:rPr lang="cs-CZ" i="1" dirty="0" err="1"/>
              <a:t>spasiž</a:t>
            </a:r>
            <a:r>
              <a:rPr lang="cs-CZ" i="1" dirty="0"/>
              <a:t> </a:t>
            </a:r>
            <a:r>
              <a:rPr lang="cs-CZ" i="1" dirty="0" err="1"/>
              <a:t>ny</a:t>
            </a:r>
            <a:r>
              <a:rPr lang="cs-CZ" i="1" dirty="0"/>
              <a:t> i </a:t>
            </a:r>
            <a:r>
              <a:rPr lang="cs-CZ" i="1" dirty="0" err="1"/>
              <a:t>uslyšiž</a:t>
            </a:r>
            <a:r>
              <a:rPr lang="cs-CZ" i="1" dirty="0"/>
              <a:t> = spas nás a vyslyš, </a:t>
            </a:r>
            <a:r>
              <a:rPr lang="cs-CZ" i="1" dirty="0" err="1"/>
              <a:t>žizn</a:t>
            </a:r>
            <a:r>
              <a:rPr lang="cs-CZ" i="1" dirty="0"/>
              <a:t> = hojnost, mír = pokoj, </a:t>
            </a:r>
            <a:r>
              <a:rPr lang="cs-CZ" i="1" dirty="0" err="1">
                <a:hlinkClick r:id="rId4" action="ppaction://hlinkfile" tooltip="Kyrie"/>
              </a:rPr>
              <a:t>Krleš</a:t>
            </a:r>
            <a:r>
              <a:rPr lang="cs-CZ" i="1" dirty="0"/>
              <a:t> = Kyrie </a:t>
            </a:r>
            <a:r>
              <a:rPr lang="cs-CZ" i="1" dirty="0" err="1"/>
              <a:t>eleison</a:t>
            </a:r>
            <a:r>
              <a:rPr lang="cs-CZ" i="1" dirty="0"/>
              <a:t> (Pane, smiluj se)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994710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Oblékání raného středověku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Styky mezi zeměmi malé.</a:t>
            </a:r>
          </a:p>
          <a:p>
            <a:r>
              <a:rPr lang="cs-CZ" dirty="0" smtClean="0"/>
              <a:t>Všude se nosilo něco jiného.</a:t>
            </a:r>
          </a:p>
          <a:p>
            <a:r>
              <a:rPr lang="cs-CZ" dirty="0" smtClean="0"/>
              <a:t>Po šíření křesťanství církev žádala, aby se lidé oblékali prostě.</a:t>
            </a:r>
          </a:p>
          <a:p>
            <a:r>
              <a:rPr lang="cs-CZ" dirty="0" smtClean="0"/>
              <a:t>Ženy měly být zahalené.</a:t>
            </a:r>
          </a:p>
          <a:p>
            <a:r>
              <a:rPr lang="cs-CZ" dirty="0" smtClean="0"/>
              <a:t>Látky neměly být barevné.</a:t>
            </a:r>
          </a:p>
          <a:p>
            <a:r>
              <a:rPr lang="cs-CZ" dirty="0" smtClean="0"/>
              <a:t>Prostí lidé měli nosit šaty temných, zdrženlivých barev(odlišení od šlechty</a:t>
            </a:r>
            <a:r>
              <a:rPr lang="cs-CZ" dirty="0" smtClean="0"/>
              <a:t>).</a:t>
            </a:r>
            <a:endParaRPr lang="cs-CZ" dirty="0" smtClean="0"/>
          </a:p>
          <a:p>
            <a:r>
              <a:rPr lang="cs-CZ" dirty="0" smtClean="0"/>
              <a:t>Změna nastala po křižáckých válkách - nové typy látek (hedvábí, damašek, brokát).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9194575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endParaRPr lang="cs-CZ" dirty="0" smtClean="0">
              <a:hlinkClick r:id="rId2"/>
            </a:endParaRPr>
          </a:p>
          <a:p>
            <a:r>
              <a:rPr lang="cs-CZ" dirty="0"/>
              <a:t>Obrázky [online]. [cit. 2013-04-08]. Dostupné z:</a:t>
            </a: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cs.wikipedia.org/wiki/Soubor:Burg_Primda_Gesamtansicht.jpg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http://technet.idnes.cz/v-ledove-vltave-se-foti-nejlepe-podivejte-se-na-prvni-fotografie-juditina-mostu-g0n-/</a:t>
            </a:r>
            <a:r>
              <a:rPr lang="cs-CZ" dirty="0" smtClean="0">
                <a:hlinkClick r:id="rId3"/>
              </a:rPr>
              <a:t>tec_reportaze.aspx?c=A100129_173955_tec_reportaze_kuz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upload.wikimedia.org/wikipedia/commons/0/09/Kodex_vy%C5%A1ehradsk%C3%BD1.jpg</a:t>
            </a:r>
            <a:endParaRPr lang="cs-CZ" dirty="0" smtClean="0"/>
          </a:p>
          <a:p>
            <a:r>
              <a:rPr lang="cs-CZ" dirty="0">
                <a:hlinkClick r:id="rId5" action="ppaction://hlinkpres?slideindex=1&amp;slidetitle="/>
              </a:rPr>
              <a:t>http://upload.wikimedia.org/wikipedia/commons/a/a5/Kodex_vy%C5%A1ehradsk%C3%BD.jpg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272628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upload.wikimedia.org/wikipedia/commons/a/a5/Kodex_vy%C5%A1ehradsk%C3%BD.jpg</a:t>
            </a:r>
            <a:endParaRPr lang="cs-CZ" dirty="0" smtClean="0"/>
          </a:p>
          <a:p>
            <a:r>
              <a:rPr lang="cs-CZ" dirty="0"/>
              <a:t>ČECHURA, Jaroslav. </a:t>
            </a:r>
            <a:r>
              <a:rPr lang="cs-CZ" i="1" dirty="0"/>
              <a:t>Dějepis pro 7. ročník základní školy a 2. ročník osmiletého gymnázia</a:t>
            </a:r>
            <a:r>
              <a:rPr lang="cs-CZ" dirty="0"/>
              <a:t>. 1. vyd. Praha: SPN - pedagogické nakladatelství, 1998, 136 s. ISBN 80-723-5002-1. </a:t>
            </a:r>
            <a:endParaRPr lang="cs-CZ" dirty="0" smtClean="0"/>
          </a:p>
          <a:p>
            <a:r>
              <a:rPr lang="cs-CZ" dirty="0"/>
              <a:t>MANDELOVÁ, Helena. </a:t>
            </a:r>
            <a:r>
              <a:rPr lang="cs-CZ" i="1" dirty="0"/>
              <a:t>Na úsvitu českých dějin</a:t>
            </a:r>
            <a:r>
              <a:rPr lang="cs-CZ" dirty="0"/>
              <a:t>. 2. vyd. Ilustrace Lubomír </a:t>
            </a:r>
            <a:r>
              <a:rPr lang="cs-CZ" dirty="0" err="1"/>
              <a:t>Anlauf</a:t>
            </a:r>
            <a:r>
              <a:rPr lang="cs-CZ" dirty="0"/>
              <a:t>. Praha: Albatros, 1995, 63 s. Dějiny v obrazech. ISBN 80-000-0203-5. 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57317915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PICKOVÁ, Dana a Naďa KUBŮ. </a:t>
            </a:r>
            <a:r>
              <a:rPr lang="cs-CZ" i="1" dirty="0"/>
              <a:t>Dějiny středověku a raného novověku</a:t>
            </a:r>
            <a:r>
              <a:rPr lang="cs-CZ" dirty="0"/>
              <a:t>: </a:t>
            </a:r>
            <a:r>
              <a:rPr lang="cs-CZ" i="1" dirty="0"/>
              <a:t>učebnice pro základní školy</a:t>
            </a:r>
            <a:r>
              <a:rPr lang="cs-CZ" dirty="0"/>
              <a:t>. 1. vyd. Praha: Práce, 1995, 63 s. Učebnice pro základní školy (Práce). ISBN 80-208-0334-3. </a:t>
            </a:r>
            <a:endParaRPr lang="cs-CZ" dirty="0" smtClean="0"/>
          </a:p>
          <a:p>
            <a:r>
              <a:rPr lang="cs-CZ" dirty="0" smtClean="0"/>
              <a:t>Vlastní zdroje</a:t>
            </a:r>
          </a:p>
          <a:p>
            <a:r>
              <a:rPr lang="cs-CZ" dirty="0" smtClean="0"/>
              <a:t>Otevřená galerie </a:t>
            </a:r>
            <a:r>
              <a:rPr lang="cs-CZ" smtClean="0"/>
              <a:t>MS 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6687310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345</TotalTime>
  <Words>617</Words>
  <Application>Microsoft Office PowerPoint</Application>
  <PresentationFormat>Předvádění na obrazovce (4:3)</PresentationFormat>
  <Paragraphs>107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Austin</vt:lpstr>
      <vt:lpstr>Snímek 1</vt:lpstr>
      <vt:lpstr>Anotace</vt:lpstr>
      <vt:lpstr>Stavby</vt:lpstr>
      <vt:lpstr>Románské hrady v Čechách</vt:lpstr>
      <vt:lpstr>Stavby veřejné</vt:lpstr>
      <vt:lpstr>Snímek 6</vt:lpstr>
      <vt:lpstr>Románské písemnictví</vt:lpstr>
      <vt:lpstr>Snímek 8</vt:lpstr>
      <vt:lpstr>Snímek 9</vt:lpstr>
      <vt:lpstr>Hudba</vt:lpstr>
      <vt:lpstr>Opis písně „Hospodine, pomiluj ny“ ze 14. století</vt:lpstr>
      <vt:lpstr>Oblékání raného středověku</vt:lpstr>
      <vt:lpstr>Použité zdroje</vt:lpstr>
      <vt:lpstr>Použité zdroje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</dc:creator>
  <cp:lastModifiedBy>U1</cp:lastModifiedBy>
  <cp:revision>57</cp:revision>
  <dcterms:created xsi:type="dcterms:W3CDTF">2012-03-17T07:31:03Z</dcterms:created>
  <dcterms:modified xsi:type="dcterms:W3CDTF">2013-06-19T20:56:24Z</dcterms:modified>
</cp:coreProperties>
</file>