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66" r:id="rId2"/>
    <p:sldId id="267" r:id="rId3"/>
    <p:sldId id="268" r:id="rId4"/>
    <p:sldId id="269" r:id="rId5"/>
    <p:sldId id="270" r:id="rId6"/>
    <p:sldId id="276" r:id="rId7"/>
    <p:sldId id="277" r:id="rId8"/>
    <p:sldId id="278" r:id="rId9"/>
    <p:sldId id="279" r:id="rId10"/>
    <p:sldId id="271" r:id="rId11"/>
    <p:sldId id="272" r:id="rId12"/>
    <p:sldId id="273" r:id="rId13"/>
    <p:sldId id="274" r:id="rId14"/>
    <p:sldId id="27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11D1-9EB6-45B3-B9A2-7D738D591ABF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9F9FC-E572-46B8-9171-63F0465171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104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Otakar_II.jpg" TargetMode="External"/><Relationship Id="rId2" Type="http://schemas.openxmlformats.org/officeDocument/2006/relationships/hyperlink" Target="http://cs.wikipedia.org/wiki/Soubor:Ascalo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Farmer_plowing_in_Fahrenwalde,_Mecklenburg-Vorpommern,_Germany.jpg" TargetMode="External"/><Relationship Id="rId5" Type="http://schemas.openxmlformats.org/officeDocument/2006/relationships/hyperlink" Target="http://cs.wikipedia.org/wiki/Soubor:Zugochsen.jpg" TargetMode="External"/><Relationship Id="rId4" Type="http://schemas.openxmlformats.org/officeDocument/2006/relationships/hyperlink" Target="http://cs.wikipedia.org/wiki/Soubor:Pferdearbeitsgeschirr.jpg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6262383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Hana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Műllerová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VY_32_INOVACE_5B_01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Proměna</a:t>
                      </a:r>
                      <a:r>
                        <a:rPr lang="cs-CZ" baseline="0" dirty="0" smtClean="0"/>
                        <a:t> středověké krajiny – 1.část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789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žákům ukáže proměnu středověké společnosti od 12. století.</a:t>
            </a:r>
          </a:p>
          <a:p>
            <a:r>
              <a:rPr lang="cs-CZ" dirty="0" smtClean="0"/>
              <a:t>Žáci se naučí, co je kolonizace.</a:t>
            </a:r>
          </a:p>
          <a:p>
            <a:r>
              <a:rPr lang="cs-CZ" dirty="0" smtClean="0"/>
              <a:t>Jak proces probíhal.</a:t>
            </a:r>
          </a:p>
          <a:p>
            <a:r>
              <a:rPr lang="cs-CZ" dirty="0" smtClean="0"/>
              <a:t>Jak vypadaly vesnice.</a:t>
            </a:r>
          </a:p>
          <a:p>
            <a:r>
              <a:rPr lang="cs-CZ" dirty="0" smtClean="0"/>
              <a:t>Která zlepšení zaváděli zemědělci v tomto období.</a:t>
            </a:r>
          </a:p>
          <a:p>
            <a:r>
              <a:rPr lang="cs-CZ" dirty="0" smtClean="0"/>
              <a:t>Budou jim vysvětleny pojmy -  lokátor, rychtář, lhůta, pluh, brány.</a:t>
            </a:r>
          </a:p>
          <a:p>
            <a:pPr marL="45720" indent="0">
              <a:buNone/>
            </a:pPr>
            <a:r>
              <a:rPr lang="cs-CZ" dirty="0" smtClean="0"/>
              <a:t> 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9703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Cizím slovem peníze  (1.)</a:t>
            </a:r>
          </a:p>
          <a:p>
            <a:r>
              <a:rPr lang="cs-CZ" dirty="0" smtClean="0"/>
              <a:t>Cizím slovem osidlování  (10.)</a:t>
            </a:r>
          </a:p>
          <a:p>
            <a:r>
              <a:rPr lang="cs-CZ" dirty="0" smtClean="0"/>
              <a:t>Románská stavba kruh. </a:t>
            </a:r>
            <a:r>
              <a:rPr lang="cs-CZ" dirty="0"/>
              <a:t>p</a:t>
            </a:r>
            <a:r>
              <a:rPr lang="cs-CZ" dirty="0" smtClean="0"/>
              <a:t>ůdorysu  (4.)</a:t>
            </a:r>
          </a:p>
          <a:p>
            <a:r>
              <a:rPr lang="cs-CZ" dirty="0" smtClean="0"/>
              <a:t>Poplatky vrchnosti  (1.)</a:t>
            </a:r>
          </a:p>
          <a:p>
            <a:r>
              <a:rPr lang="cs-CZ" dirty="0" smtClean="0"/>
              <a:t>Pouzdro na šípy  (3.)</a:t>
            </a:r>
          </a:p>
          <a:p>
            <a:r>
              <a:rPr lang="cs-CZ" dirty="0" smtClean="0"/>
              <a:t>Zemědělské nářadí sloužící ke kopání  (1.)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Ze svých odpovědí zapiš označená písmena.</a:t>
            </a:r>
          </a:p>
          <a:p>
            <a:r>
              <a:rPr lang="cs-CZ" dirty="0" smtClean="0"/>
              <a:t>Mělo by Ti vyjít slovo charakteristické </a:t>
            </a:r>
            <a:r>
              <a:rPr lang="cs-CZ" smtClean="0"/>
              <a:t>pro středověk.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Rozcvička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1810690"/>
            <a:ext cx="2713518" cy="27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046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Finance           F</a:t>
            </a:r>
          </a:p>
          <a:p>
            <a:r>
              <a:rPr lang="cs-CZ" dirty="0" smtClean="0"/>
              <a:t>Kolonizace      E</a:t>
            </a:r>
          </a:p>
          <a:p>
            <a:r>
              <a:rPr lang="cs-CZ" dirty="0" smtClean="0"/>
              <a:t>Rotunda          U</a:t>
            </a:r>
          </a:p>
          <a:p>
            <a:r>
              <a:rPr lang="cs-CZ" dirty="0" smtClean="0"/>
              <a:t>Daně               D</a:t>
            </a:r>
          </a:p>
          <a:p>
            <a:r>
              <a:rPr lang="cs-CZ" dirty="0" smtClean="0"/>
              <a:t>Toulec             U</a:t>
            </a:r>
          </a:p>
          <a:p>
            <a:r>
              <a:rPr lang="cs-CZ" dirty="0" smtClean="0"/>
              <a:t>Motyka            M</a:t>
            </a:r>
          </a:p>
          <a:p>
            <a:endParaRPr lang="cs-CZ" dirty="0"/>
          </a:p>
          <a:p>
            <a:r>
              <a:rPr lang="cs-CZ" dirty="0" smtClean="0"/>
              <a:t>Zkus nahradit objevený výraz jiným slovem.</a:t>
            </a:r>
          </a:p>
          <a:p>
            <a:r>
              <a:rPr lang="cs-CZ" dirty="0" smtClean="0"/>
              <a:t>Jak by sis žil, kdybys byl feudálem?</a:t>
            </a:r>
          </a:p>
          <a:p>
            <a:r>
              <a:rPr lang="cs-CZ" dirty="0" smtClean="0"/>
              <a:t>Je na obrázku feudál?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sis měl vybavit?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2930" y="3212976"/>
            <a:ext cx="2582422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206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 12. století ubývá lesů.</a:t>
            </a:r>
          </a:p>
          <a:p>
            <a:r>
              <a:rPr lang="cs-CZ" dirty="0" smtClean="0"/>
              <a:t>Důvod?</a:t>
            </a:r>
          </a:p>
          <a:p>
            <a:r>
              <a:rPr lang="cs-CZ" dirty="0" smtClean="0"/>
              <a:t>V malých vesnicích přibývá počet obyvatel.</a:t>
            </a:r>
          </a:p>
          <a:p>
            <a:r>
              <a:rPr lang="cs-CZ" dirty="0" smtClean="0"/>
              <a:t>Je nutné všechny uživit, proto se rozšiřují osídlená území.</a:t>
            </a:r>
          </a:p>
          <a:p>
            <a:r>
              <a:rPr lang="cs-CZ" dirty="0" smtClean="0"/>
              <a:t>Rozšiřování osídlených ploch = kolonizace.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Vzpomeň si na učivo 6. ročníku. </a:t>
            </a:r>
            <a:r>
              <a:rPr lang="cs-CZ" dirty="0"/>
              <a:t>V</a:t>
            </a:r>
            <a:r>
              <a:rPr lang="cs-CZ" dirty="0" smtClean="0"/>
              <a:t> dějinách jakého národa jsme se už s tzv. malou a velkou kolonizací setkali?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Osidlování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5645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Na začátku byl </a:t>
            </a:r>
            <a:r>
              <a:rPr lang="cs-CZ" dirty="0" smtClean="0">
                <a:solidFill>
                  <a:srgbClr val="C00000"/>
                </a:solidFill>
              </a:rPr>
              <a:t>lokátor</a:t>
            </a:r>
            <a:r>
              <a:rPr lang="cs-CZ" dirty="0" smtClean="0"/>
              <a:t>.</a:t>
            </a:r>
          </a:p>
          <a:p>
            <a:r>
              <a:rPr lang="cs-CZ" dirty="0" smtClean="0"/>
              <a:t>Byl to člověk, který </a:t>
            </a:r>
            <a:r>
              <a:rPr lang="cs-CZ" dirty="0" smtClean="0"/>
              <a:t>vybral, </a:t>
            </a:r>
            <a:r>
              <a:rPr lang="cs-CZ" dirty="0" smtClean="0"/>
              <a:t>vyhlédl vhodné místo.</a:t>
            </a:r>
          </a:p>
          <a:p>
            <a:r>
              <a:rPr lang="cs-CZ" dirty="0" smtClean="0"/>
              <a:t>Lokátor přivede </a:t>
            </a:r>
            <a:r>
              <a:rPr lang="cs-CZ" dirty="0" smtClean="0">
                <a:solidFill>
                  <a:srgbClr val="C00000"/>
                </a:solidFill>
              </a:rPr>
              <a:t>osadníky</a:t>
            </a:r>
            <a:r>
              <a:rPr lang="cs-CZ" dirty="0" smtClean="0"/>
              <a:t> (kolonisty).</a:t>
            </a:r>
          </a:p>
          <a:p>
            <a:r>
              <a:rPr lang="cs-CZ" dirty="0" smtClean="0"/>
              <a:t>Osadníci vykácí les.</a:t>
            </a:r>
          </a:p>
          <a:p>
            <a:r>
              <a:rPr lang="cs-CZ" dirty="0" smtClean="0"/>
              <a:t>Poté plochu vypálí (žďáření).</a:t>
            </a:r>
          </a:p>
          <a:p>
            <a:r>
              <a:rPr lang="cs-CZ" dirty="0" smtClean="0"/>
              <a:t>Odstraní se pařezy.</a:t>
            </a:r>
          </a:p>
          <a:p>
            <a:r>
              <a:rPr lang="cs-CZ" dirty="0" smtClean="0"/>
              <a:t>Lokátor půdu vyměří na jednotlivá pole.</a:t>
            </a:r>
          </a:p>
          <a:p>
            <a:r>
              <a:rPr lang="cs-CZ" dirty="0" smtClean="0"/>
              <a:t>Lokátor řídí vybudování nových obydlí (obytná, hospodářská).</a:t>
            </a:r>
          </a:p>
          <a:p>
            <a:r>
              <a:rPr lang="cs-CZ" dirty="0" smtClean="0"/>
              <a:t>Nové osady dostanou  tzv. </a:t>
            </a:r>
            <a:r>
              <a:rPr lang="cs-CZ" dirty="0" smtClean="0">
                <a:solidFill>
                  <a:srgbClr val="C00000"/>
                </a:solidFill>
              </a:rPr>
              <a:t>lhůtu</a:t>
            </a:r>
            <a:r>
              <a:rPr lang="cs-CZ" dirty="0" smtClean="0"/>
              <a:t> (doba, kdy obyvatelé jsou zproštěni dávek a poddanských povinností).</a:t>
            </a:r>
          </a:p>
          <a:p>
            <a:r>
              <a:rPr lang="cs-CZ" dirty="0" smtClean="0"/>
              <a:t>Typy osad</a:t>
            </a:r>
          </a:p>
          <a:p>
            <a:pPr marL="45720" indent="0">
              <a:buNone/>
            </a:pPr>
            <a:r>
              <a:rPr lang="cs-CZ" dirty="0" smtClean="0"/>
              <a:t> - vzniklé podél cest, potoků</a:t>
            </a:r>
          </a:p>
          <a:p>
            <a:pPr marL="45720" indent="0">
              <a:buNone/>
            </a:pPr>
            <a:r>
              <a:rPr lang="cs-CZ" dirty="0" smtClean="0"/>
              <a:t> - s centrálním prostranstvím - návsí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to vlastně probíhalo?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4733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Krčmu</a:t>
            </a:r>
          </a:p>
          <a:p>
            <a:r>
              <a:rPr lang="cs-CZ" dirty="0" smtClean="0"/>
              <a:t>Mlýn</a:t>
            </a:r>
          </a:p>
          <a:p>
            <a:r>
              <a:rPr lang="cs-CZ" dirty="0" smtClean="0"/>
              <a:t>Kovárnu</a:t>
            </a:r>
          </a:p>
          <a:p>
            <a:r>
              <a:rPr lang="cs-CZ" dirty="0" smtClean="0"/>
              <a:t>Kostel</a:t>
            </a:r>
          </a:p>
          <a:p>
            <a:r>
              <a:rPr lang="cs-CZ" dirty="0" smtClean="0"/>
              <a:t>Obytná stavení</a:t>
            </a:r>
          </a:p>
          <a:p>
            <a:r>
              <a:rPr lang="cs-CZ" dirty="0" smtClean="0"/>
              <a:t>Hospodářská stavení (stodoly, stáje, chlévy, sýpky)</a:t>
            </a:r>
          </a:p>
          <a:p>
            <a:endParaRPr lang="cs-CZ" dirty="0"/>
          </a:p>
          <a:p>
            <a:r>
              <a:rPr lang="cs-CZ" dirty="0" smtClean="0"/>
              <a:t>V čele vesnice stojí </a:t>
            </a:r>
            <a:r>
              <a:rPr lang="cs-CZ" dirty="0" smtClean="0">
                <a:solidFill>
                  <a:srgbClr val="C00000"/>
                </a:solidFill>
              </a:rPr>
              <a:t>rychtář</a:t>
            </a:r>
            <a:r>
              <a:rPr lang="cs-CZ" dirty="0" smtClean="0"/>
              <a:t> - většinou bývalý lokátor</a:t>
            </a:r>
          </a:p>
          <a:p>
            <a:pPr marL="45720" indent="0">
              <a:buNone/>
            </a:pPr>
            <a:r>
              <a:rPr lang="cs-CZ" dirty="0" smtClean="0"/>
              <a:t>                                                spravuje ves</a:t>
            </a:r>
          </a:p>
          <a:p>
            <a:pPr marL="45720" indent="0">
              <a:buNone/>
            </a:pPr>
            <a:r>
              <a:rPr lang="cs-CZ" dirty="0" smtClean="0"/>
              <a:t>                                                trestá přestupky   </a:t>
            </a:r>
          </a:p>
          <a:p>
            <a:pPr marL="45720" indent="0">
              <a:buNone/>
            </a:pPr>
            <a:r>
              <a:rPr lang="cs-CZ" dirty="0" smtClean="0"/>
              <a:t>                                                vybírá pokuty, daně</a:t>
            </a:r>
          </a:p>
          <a:p>
            <a:pPr marL="45720" indent="0">
              <a:buNone/>
            </a:pPr>
            <a:r>
              <a:rPr lang="cs-CZ" dirty="0" smtClean="0"/>
              <a:t>   V blízkosti vsí bývá sídlo pána - tvrz, hrad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bys v nových vesnicích mohl najít?</a:t>
            </a:r>
            <a:endParaRPr lang="cs-CZ" dirty="0"/>
          </a:p>
        </p:txBody>
      </p:sp>
      <p:pic>
        <p:nvPicPr>
          <p:cNvPr id="1028" name="Picture 4" descr="C:\Users\admin\AppData\Local\Microsoft\Windows\Temporary Internet Files\Content.IE5\5AANVSQS\MP9004011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1630" y="1772816"/>
            <a:ext cx="198022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QUIF7RAP\MP9001490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509120"/>
            <a:ext cx="1338832" cy="2049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360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Tvůj dům by už nebyl v zemi.</a:t>
            </a:r>
          </a:p>
          <a:p>
            <a:r>
              <a:rPr lang="cs-CZ" dirty="0" smtClean="0"/>
              <a:t>Asi by měl kamennou podezdívku.</a:t>
            </a:r>
          </a:p>
          <a:p>
            <a:r>
              <a:rPr lang="cs-CZ" dirty="0" smtClean="0"/>
              <a:t>Stěny bys udělal z kmenů (kulaté, půlkulaté).</a:t>
            </a:r>
          </a:p>
          <a:p>
            <a:r>
              <a:rPr lang="cs-CZ" dirty="0" smtClean="0"/>
              <a:t>Mezery bys vymazal jílem, nebo ucpal mechem.</a:t>
            </a:r>
          </a:p>
          <a:p>
            <a:r>
              <a:rPr lang="cs-CZ" dirty="0" smtClean="0"/>
              <a:t>Střechu by tvořily došky ze slámy.</a:t>
            </a:r>
          </a:p>
          <a:p>
            <a:endParaRPr lang="cs-CZ" dirty="0"/>
          </a:p>
          <a:p>
            <a:r>
              <a:rPr lang="cs-CZ" dirty="0" smtClean="0"/>
              <a:t>Kolik si myslíš, že budeš mít místností?</a:t>
            </a:r>
          </a:p>
          <a:p>
            <a:r>
              <a:rPr lang="cs-CZ" dirty="0" smtClean="0"/>
              <a:t>Tak určitě budeš mít - síň</a:t>
            </a:r>
          </a:p>
          <a:p>
            <a:pPr marL="45720" indent="0">
              <a:buNone/>
            </a:pPr>
            <a:r>
              <a:rPr lang="cs-CZ" dirty="0" smtClean="0"/>
              <a:t>                                   - jizbu - spaní, vaření, pec,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stůl, lavice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- komoru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- </a:t>
            </a:r>
            <a:r>
              <a:rPr lang="cs-CZ" dirty="0" smtClean="0"/>
              <a:t>půdu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 čem bys pobýval, kdybys byl poddaný?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1FIYCE9C\MP9004015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284984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1473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68053" y="1700808"/>
            <a:ext cx="8407893" cy="4407408"/>
          </a:xfrm>
        </p:spPr>
        <p:txBody>
          <a:bodyPr/>
          <a:lstStyle/>
          <a:p>
            <a:r>
              <a:rPr lang="cs-CZ" dirty="0" smtClean="0"/>
              <a:t>Samozřejmě </a:t>
            </a:r>
            <a:r>
              <a:rPr lang="cs-CZ" dirty="0" smtClean="0">
                <a:solidFill>
                  <a:srgbClr val="C00000"/>
                </a:solidFill>
              </a:rPr>
              <a:t>půda</a:t>
            </a:r>
            <a:r>
              <a:rPr lang="cs-CZ" dirty="0" smtClean="0"/>
              <a:t>.</a:t>
            </a:r>
          </a:p>
          <a:p>
            <a:r>
              <a:rPr lang="cs-CZ" dirty="0" smtClean="0"/>
              <a:t>Tedy jsi zemědělec, rolník.</a:t>
            </a:r>
          </a:p>
          <a:p>
            <a:r>
              <a:rPr lang="cs-CZ" dirty="0" smtClean="0"/>
              <a:t>Aby se urodilo, musíš půdu zorat, zúrodnit.</a:t>
            </a:r>
          </a:p>
          <a:p>
            <a:r>
              <a:rPr lang="cs-CZ" dirty="0" smtClean="0"/>
              <a:t>Máš k dispozici hák, rádlo, ale i novinku - pluh.</a:t>
            </a:r>
          </a:p>
          <a:p>
            <a:r>
              <a:rPr lang="cs-CZ" dirty="0" smtClean="0"/>
              <a:t>Velké kusy hlíny budeš rozbíjet tzv. bránami (dřevěné obdélníky se železnými zuby).</a:t>
            </a:r>
          </a:p>
          <a:p>
            <a:r>
              <a:rPr lang="cs-CZ" dirty="0" smtClean="0"/>
              <a:t>Budeš využívat zvířat a jejich síly. Koně zapřáhneš                 do chomoutu a skot do jařma.</a:t>
            </a:r>
          </a:p>
          <a:p>
            <a:r>
              <a:rPr lang="cs-CZ" dirty="0" smtClean="0"/>
              <a:t>Další nástroje, které budeš používat budou srpy, cepy            na mlácení obilí, žernovy na mletí obilí.</a:t>
            </a:r>
          </a:p>
          <a:p>
            <a:r>
              <a:rPr lang="cs-CZ" dirty="0" smtClean="0"/>
              <a:t>Vymyslíš tzv. trojpolní hospodářství. Co to obnáší?  Budeš střídat tři plochy svého pole k různým činnostem.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by Tě živilo?</a:t>
            </a:r>
            <a:endParaRPr lang="cs-CZ" dirty="0"/>
          </a:p>
        </p:txBody>
      </p:sp>
      <p:pic>
        <p:nvPicPr>
          <p:cNvPr id="3079" name="Picture 7" descr="C:\Users\admin\AppData\Local\Microsoft\Windows\Temporary Internet Files\Content.IE5\HAYOD3OR\MC9000071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988840"/>
            <a:ext cx="1969996" cy="132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2034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636912"/>
            <a:ext cx="3884249" cy="2913187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Chomout                      Jařmo - jho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19" y="2636912"/>
            <a:ext cx="2859491" cy="303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928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43318736"/>
              </p:ext>
            </p:extLst>
          </p:nvPr>
        </p:nvGraphicFramePr>
        <p:xfrm>
          <a:off x="395536" y="2852936"/>
          <a:ext cx="8407400" cy="147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2115468"/>
                <a:gridCol w="2101850"/>
                <a:gridCol w="2101850"/>
              </a:tblGrid>
              <a:tr h="14401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rok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r>
                        <a:rPr lang="cs-CZ" baseline="0" dirty="0" smtClean="0"/>
                        <a:t> rok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úhor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ozim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jař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úhor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ozim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III.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ozim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úhor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</a:t>
            </a:r>
            <a:r>
              <a:rPr lang="cs-CZ" dirty="0" err="1" smtClean="0"/>
              <a:t>trojpolně</a:t>
            </a:r>
            <a:r>
              <a:rPr lang="cs-CZ" dirty="0" smtClean="0"/>
              <a:t> hospodaříš?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109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548680"/>
            <a:ext cx="8551909" cy="612068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Všechnu půdu, kterou obděláváš, máš rozdělenou na tři díly.</a:t>
            </a:r>
          </a:p>
          <a:p>
            <a:r>
              <a:rPr lang="cs-CZ" dirty="0" smtClean="0"/>
              <a:t>Na jedné třetině zaseješ už na podzim.</a:t>
            </a:r>
          </a:p>
          <a:p>
            <a:r>
              <a:rPr lang="cs-CZ" dirty="0" smtClean="0"/>
              <a:t>Na druhé třetině na jaře dalšího roku.</a:t>
            </a:r>
          </a:p>
          <a:p>
            <a:r>
              <a:rPr lang="cs-CZ" dirty="0" smtClean="0"/>
              <a:t>Třetí část necháš odpočívat, tzv. ladem.</a:t>
            </a:r>
          </a:p>
          <a:p>
            <a:r>
              <a:rPr lang="cs-CZ" dirty="0" smtClean="0"/>
              <a:t>Ty tři části budeš pravidelně střídat.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381260" cy="4571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3717032"/>
            <a:ext cx="4064000" cy="290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3645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Obrázky [online]. [cit. 2013-04-08]. Dostupné z: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cs.wikipedia.org/wiki/Soubor:Ascalon.jpg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cs.wikipedia.org/wiki/Soubor:Otakar_II.jpg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cs.wikipedia.org/wiki/Soubor:Pferdearbeitsgeschirr.jpg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cs.wikipedia.org/wiki/Soubor:Zugochsen.jpg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http://cs.wikipedia.org/wiki/Soubor:Farmer_plowing_in_Fahrenwalde,_Mecklenburg-Vorpommern,_</a:t>
            </a:r>
            <a:r>
              <a:rPr lang="cs-CZ" dirty="0" smtClean="0">
                <a:hlinkClick r:id="rId6"/>
              </a:rPr>
              <a:t>Germany.jpg</a:t>
            </a:r>
            <a:endParaRPr lang="cs-CZ" dirty="0" smtClean="0"/>
          </a:p>
          <a:p>
            <a:r>
              <a:rPr lang="cs-CZ" dirty="0" smtClean="0"/>
              <a:t>Otevřená </a:t>
            </a:r>
            <a:r>
              <a:rPr lang="cs-CZ" smtClean="0"/>
              <a:t>galerie MS </a:t>
            </a:r>
            <a:r>
              <a:rPr lang="cs-CZ" dirty="0" smtClean="0"/>
              <a:t>Office</a:t>
            </a:r>
          </a:p>
          <a:p>
            <a:r>
              <a:rPr lang="cs-CZ" dirty="0"/>
              <a:t>BÍGL, Zdeněk. </a:t>
            </a:r>
            <a:r>
              <a:rPr lang="cs-CZ" i="1" dirty="0"/>
              <a:t>České země za posledních Přemyslovců</a:t>
            </a:r>
            <a:r>
              <a:rPr lang="cs-CZ" dirty="0"/>
              <a:t>. 2. vyd. Ilustrace Karel Toman. Praha: Albatros, 1995, 64 s. Dějiny </a:t>
            </a:r>
            <a:r>
              <a:rPr lang="cs-CZ" dirty="0" smtClean="0"/>
              <a:t>         v </a:t>
            </a:r>
            <a:r>
              <a:rPr lang="cs-CZ" dirty="0"/>
              <a:t>obrazech. ISBN 80-000-0202-7. </a:t>
            </a:r>
            <a:endParaRPr lang="cs-CZ" dirty="0" smtClean="0"/>
          </a:p>
          <a:p>
            <a:r>
              <a:rPr lang="cs-CZ" dirty="0"/>
              <a:t>HROCH, Miroslav. </a:t>
            </a:r>
            <a:r>
              <a:rPr lang="cs-CZ" i="1" dirty="0"/>
              <a:t>Dějepis</a:t>
            </a:r>
            <a:r>
              <a:rPr lang="cs-CZ" dirty="0"/>
              <a:t>: </a:t>
            </a:r>
            <a:r>
              <a:rPr lang="cs-CZ" i="1" dirty="0"/>
              <a:t>středověk pro základní školy</a:t>
            </a:r>
            <a:r>
              <a:rPr lang="cs-CZ" dirty="0"/>
              <a:t>. 5. vyd., ve </a:t>
            </a:r>
            <a:r>
              <a:rPr lang="cs-CZ" dirty="0" err="1"/>
              <a:t>VaN</a:t>
            </a:r>
            <a:r>
              <a:rPr lang="cs-CZ" dirty="0"/>
              <a:t> Práce 3. Ilustrace Karel Toman. Praha: Práce, 1996, 101 s. Učebnice pro základní školy (Práce). ISBN 80-208-0378-5. 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2638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BINGHAM, Jane. </a:t>
            </a:r>
            <a:r>
              <a:rPr lang="cs-CZ" i="1" dirty="0"/>
              <a:t>Středověk</a:t>
            </a:r>
            <a:r>
              <a:rPr lang="cs-CZ" dirty="0"/>
              <a:t>: </a:t>
            </a:r>
            <a:r>
              <a:rPr lang="cs-CZ" i="1" dirty="0"/>
              <a:t>středověk pro základní školy</a:t>
            </a:r>
            <a:r>
              <a:rPr lang="cs-CZ" dirty="0"/>
              <a:t>. 1. vyd. Ilustrace </a:t>
            </a:r>
            <a:r>
              <a:rPr lang="cs-CZ" dirty="0" err="1"/>
              <a:t>Inklink</a:t>
            </a:r>
            <a:r>
              <a:rPr lang="cs-CZ" dirty="0"/>
              <a:t> </a:t>
            </a:r>
            <a:r>
              <a:rPr lang="cs-CZ" dirty="0" err="1"/>
              <a:t>Firenze</a:t>
            </a:r>
            <a:r>
              <a:rPr lang="cs-CZ" dirty="0"/>
              <a:t>. Havlíčkův Brod: Fragment, 2002, 95 s. Ilustrované dějiny světa (Fragment). ISBN 80-720-0122-1.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272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359</TotalTime>
  <Words>707</Words>
  <Application>Microsoft Office PowerPoint</Application>
  <PresentationFormat>Předvádění na obrazovce (4:3)</PresentationFormat>
  <Paragraphs>133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Mřížka</vt:lpstr>
      <vt:lpstr>Snímek 1</vt:lpstr>
      <vt:lpstr>Anotace</vt:lpstr>
      <vt:lpstr>Rozcvička</vt:lpstr>
      <vt:lpstr>Co sis měl vybavit?</vt:lpstr>
      <vt:lpstr>Osidlování</vt:lpstr>
      <vt:lpstr>Jak to vlastně probíhalo?</vt:lpstr>
      <vt:lpstr>Co bys v nových vesnicích mohl najít?</vt:lpstr>
      <vt:lpstr>V čem bys pobýval, kdybys byl poddaný?</vt:lpstr>
      <vt:lpstr>Co by Tě živilo?</vt:lpstr>
      <vt:lpstr>Chomout                      Jařmo - jho</vt:lpstr>
      <vt:lpstr>Jak trojpolně hospodaříš?</vt:lpstr>
      <vt:lpstr>Snímek 12</vt:lpstr>
      <vt:lpstr>Použité zdroje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U1</cp:lastModifiedBy>
  <cp:revision>66</cp:revision>
  <dcterms:created xsi:type="dcterms:W3CDTF">2012-03-17T07:31:03Z</dcterms:created>
  <dcterms:modified xsi:type="dcterms:W3CDTF">2013-06-19T20:58:32Z</dcterms:modified>
</cp:coreProperties>
</file>