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66" r:id="rId2"/>
    <p:sldId id="267" r:id="rId3"/>
    <p:sldId id="276" r:id="rId4"/>
    <p:sldId id="277" r:id="rId5"/>
    <p:sldId id="279" r:id="rId6"/>
    <p:sldId id="278" r:id="rId7"/>
    <p:sldId id="280" r:id="rId8"/>
    <p:sldId id="269" r:id="rId9"/>
    <p:sldId id="282" r:id="rId10"/>
    <p:sldId id="270" r:id="rId11"/>
    <p:sldId id="268" r:id="rId12"/>
    <p:sldId id="271" r:id="rId13"/>
    <p:sldId id="272" r:id="rId14"/>
    <p:sldId id="273" r:id="rId15"/>
    <p:sldId id="281" r:id="rId16"/>
    <p:sldId id="274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129" autoAdjust="0"/>
    <p:restoredTop sz="94660"/>
  </p:normalViewPr>
  <p:slideViewPr>
    <p:cSldViewPr>
      <p:cViewPr varScale="1">
        <p:scale>
          <a:sx n="69" d="100"/>
          <a:sy n="69" d="100"/>
        </p:scale>
        <p:origin x="-155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F9F9FC-E572-46B8-9171-63F0465171F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787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estilence_spreading_1347-1351_europe.cs.pn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lzen_CoA.gif" TargetMode="External"/><Relationship Id="rId2" Type="http://schemas.openxmlformats.org/officeDocument/2006/relationships/hyperlink" Target="http://cs.wikipedia.org/wiki/Soubor:N.S._cechy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8/86/Plzen_small_CoA.png" TargetMode="External"/><Relationship Id="rId4" Type="http://schemas.openxmlformats.org/officeDocument/2006/relationships/hyperlink" Target="VY_32_Inovace_Prom&#283;na%20st&#345;edov&#283;k&#233;%20krajiny-2.&#269;&#225;st.pptx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8633340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</a:t>
                      </a:r>
                      <a:r>
                        <a:rPr lang="cs-CZ" dirty="0" smtClean="0"/>
                        <a:t>VY_32_INOVACE_5B_02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</a:t>
                      </a:r>
                      <a:r>
                        <a:rPr lang="cs-CZ" baseline="0" dirty="0" smtClean="0"/>
                        <a:t> Proměna středověké krajiny – 2. část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navazuje na předchozí část věnovanou vzniku vesnic.</a:t>
            </a:r>
          </a:p>
          <a:p>
            <a:r>
              <a:rPr lang="cs-CZ" dirty="0" smtClean="0"/>
              <a:t>Žáci nyní poznají, kdy a kde vznikala první města.</a:t>
            </a:r>
          </a:p>
          <a:p>
            <a:r>
              <a:rPr lang="cs-CZ" dirty="0" smtClean="0"/>
              <a:t>Zjistí, jaké byly druhy měst.</a:t>
            </a:r>
          </a:p>
          <a:p>
            <a:r>
              <a:rPr lang="cs-CZ" dirty="0" smtClean="0"/>
              <a:t>Poznají, jaké vrstvy obyvatel ve městech žily.</a:t>
            </a:r>
          </a:p>
          <a:p>
            <a:r>
              <a:rPr lang="cs-CZ" dirty="0" smtClean="0"/>
              <a:t>Naučí se, co znamená slovo privilegium.</a:t>
            </a:r>
          </a:p>
          <a:p>
            <a:r>
              <a:rPr lang="cs-CZ" dirty="0" smtClean="0"/>
              <a:t>Seznámí se s největším ohrožením střed. </a:t>
            </a:r>
            <a:r>
              <a:rPr lang="cs-CZ" dirty="0"/>
              <a:t>m</a:t>
            </a:r>
            <a:r>
              <a:rPr lang="cs-CZ" dirty="0" smtClean="0"/>
              <a:t>ěst.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7035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844824"/>
            <a:ext cx="3096344" cy="4563939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Prohlédni si  obrázky. Zkus odhadnout, jaké téma nás čeká.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636912"/>
            <a:ext cx="2171882" cy="28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1577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 12. století  - západní a střední Evropa</a:t>
            </a:r>
          </a:p>
          <a:p>
            <a:r>
              <a:rPr lang="cs-CZ" dirty="0" smtClean="0"/>
              <a:t>Od 13. století -  Čechy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Kde byla města zakládána?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n</a:t>
            </a:r>
            <a:r>
              <a:rPr lang="cs-CZ" dirty="0" smtClean="0"/>
              <a:t>a místech starších řemeslnických osad</a:t>
            </a:r>
          </a:p>
          <a:p>
            <a:r>
              <a:rPr lang="cs-CZ" dirty="0"/>
              <a:t>n</a:t>
            </a:r>
            <a:r>
              <a:rPr lang="cs-CZ" dirty="0" smtClean="0"/>
              <a:t>a místech, kde byly kupecké osady</a:t>
            </a:r>
          </a:p>
          <a:p>
            <a:r>
              <a:rPr lang="cs-CZ" dirty="0"/>
              <a:t>v</a:t>
            </a:r>
            <a:r>
              <a:rPr lang="cs-CZ" dirty="0" smtClean="0"/>
              <a:t> podhradí knížecích sídel</a:t>
            </a:r>
          </a:p>
          <a:p>
            <a:r>
              <a:rPr lang="cs-CZ" dirty="0"/>
              <a:t>u</a:t>
            </a:r>
            <a:r>
              <a:rPr lang="cs-CZ" dirty="0" smtClean="0"/>
              <a:t> klášterů</a:t>
            </a:r>
          </a:p>
          <a:p>
            <a:r>
              <a:rPr lang="cs-CZ" dirty="0"/>
              <a:t>n</a:t>
            </a:r>
            <a:r>
              <a:rPr lang="cs-CZ" dirty="0" smtClean="0"/>
              <a:t>a nezastavěných místech – „na zeleném drnu“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Zakládání měst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3214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6767" y="1719263"/>
            <a:ext cx="5875866" cy="44069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Městské hradby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8440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Místo vybíral tzv. lokátor.</a:t>
            </a:r>
          </a:p>
          <a:p>
            <a:r>
              <a:rPr lang="cs-CZ" dirty="0" smtClean="0"/>
              <a:t>Město vznikalo podle plánů.</a:t>
            </a:r>
          </a:p>
          <a:p>
            <a:r>
              <a:rPr lang="cs-CZ" dirty="0" smtClean="0"/>
              <a:t>Centrem bylo tržiště, budoucí náměstí.</a:t>
            </a:r>
          </a:p>
          <a:p>
            <a:r>
              <a:rPr lang="cs-CZ" dirty="0" smtClean="0"/>
              <a:t>Z tohoto centrálního místa vybíhaly hlavní ulice, na široké ulice navazovala síť postranních uliček.</a:t>
            </a:r>
          </a:p>
          <a:p>
            <a:r>
              <a:rPr lang="cs-CZ" dirty="0" smtClean="0"/>
              <a:t>Město chráněno městskými hradbami (na noc se zavíraly).</a:t>
            </a:r>
          </a:p>
          <a:p>
            <a:r>
              <a:rPr lang="cs-CZ" dirty="0" smtClean="0"/>
              <a:t>Důležité budovy </a:t>
            </a:r>
            <a:r>
              <a:rPr lang="cs-CZ" dirty="0" smtClean="0"/>
              <a:t>- </a:t>
            </a:r>
            <a:r>
              <a:rPr lang="cs-CZ" dirty="0" smtClean="0"/>
              <a:t>radnice</a:t>
            </a:r>
          </a:p>
          <a:p>
            <a:pPr marL="45720" indent="0">
              <a:buNone/>
            </a:pPr>
            <a:r>
              <a:rPr lang="cs-CZ" dirty="0" smtClean="0"/>
              <a:t>                               kostel</a:t>
            </a:r>
          </a:p>
          <a:p>
            <a:endParaRPr lang="cs-CZ" dirty="0"/>
          </a:p>
          <a:p>
            <a:r>
              <a:rPr lang="cs-CZ" dirty="0" smtClean="0"/>
              <a:t>Výstavné domy -  u náměstí </a:t>
            </a:r>
            <a:r>
              <a:rPr lang="cs-CZ" dirty="0" smtClean="0"/>
              <a:t>- </a:t>
            </a:r>
            <a:r>
              <a:rPr lang="cs-CZ" dirty="0" smtClean="0"/>
              <a:t>bohatí</a:t>
            </a:r>
          </a:p>
          <a:p>
            <a:r>
              <a:rPr lang="cs-CZ" dirty="0" smtClean="0"/>
              <a:t>Skromnější domy </a:t>
            </a:r>
            <a:r>
              <a:rPr lang="cs-CZ" dirty="0" smtClean="0"/>
              <a:t>- </a:t>
            </a:r>
            <a:r>
              <a:rPr lang="cs-CZ" dirty="0" smtClean="0"/>
              <a:t>postranní uličky </a:t>
            </a:r>
            <a:r>
              <a:rPr lang="cs-CZ" dirty="0" smtClean="0"/>
              <a:t>- </a:t>
            </a:r>
            <a:r>
              <a:rPr lang="cs-CZ" dirty="0" smtClean="0"/>
              <a:t>majitelé dílen</a:t>
            </a:r>
          </a:p>
          <a:p>
            <a:pPr marL="45720" indent="0">
              <a:buNone/>
            </a:pPr>
            <a:r>
              <a:rPr lang="cs-CZ" dirty="0" smtClean="0"/>
              <a:t>                                 (řemeslničtí mistři)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 „na zeleném drnu“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0822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Praha – Staré Město pražské</a:t>
            </a:r>
          </a:p>
          <a:p>
            <a:r>
              <a:rPr lang="cs-CZ" dirty="0" smtClean="0"/>
              <a:t>Litoměřice</a:t>
            </a:r>
          </a:p>
          <a:p>
            <a:r>
              <a:rPr lang="cs-CZ" dirty="0" smtClean="0"/>
              <a:t>Ústí nad Labem</a:t>
            </a:r>
          </a:p>
          <a:p>
            <a:r>
              <a:rPr lang="cs-CZ" dirty="0" smtClean="0"/>
              <a:t>Písek</a:t>
            </a:r>
          </a:p>
          <a:p>
            <a:r>
              <a:rPr lang="cs-CZ" dirty="0" smtClean="0"/>
              <a:t>Brno</a:t>
            </a:r>
          </a:p>
          <a:p>
            <a:r>
              <a:rPr lang="cs-CZ" dirty="0" smtClean="0"/>
              <a:t>Bruntál</a:t>
            </a:r>
            <a:endParaRPr lang="cs-CZ" dirty="0"/>
          </a:p>
          <a:p>
            <a:r>
              <a:rPr lang="cs-CZ" dirty="0" smtClean="0"/>
              <a:t>Uničov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nejstarší města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225209"/>
            <a:ext cx="3311778" cy="3776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089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Symbol </a:t>
            </a:r>
            <a:r>
              <a:rPr lang="cs-CZ" dirty="0" smtClean="0"/>
              <a:t>- </a:t>
            </a:r>
            <a:r>
              <a:rPr lang="cs-CZ" dirty="0" smtClean="0"/>
              <a:t>pečeť, znak, truhla na důležité listiny, radnice, klíče,</a:t>
            </a:r>
          </a:p>
          <a:p>
            <a:pPr marL="45720" indent="0">
              <a:buNone/>
            </a:pPr>
            <a:r>
              <a:rPr lang="cs-CZ" dirty="0" smtClean="0"/>
              <a:t>                  zvon</a:t>
            </a:r>
          </a:p>
          <a:p>
            <a:endParaRPr lang="cs-CZ" dirty="0"/>
          </a:p>
          <a:p>
            <a:r>
              <a:rPr lang="cs-CZ" dirty="0" smtClean="0"/>
              <a:t>Práva </a:t>
            </a:r>
            <a:r>
              <a:rPr lang="cs-CZ" dirty="0" smtClean="0"/>
              <a:t>- </a:t>
            </a:r>
            <a:r>
              <a:rPr lang="cs-CZ" dirty="0" smtClean="0"/>
              <a:t>výsady </a:t>
            </a:r>
            <a:r>
              <a:rPr lang="cs-CZ" dirty="0" smtClean="0"/>
              <a:t>- </a:t>
            </a:r>
            <a:r>
              <a:rPr lang="cs-CZ" dirty="0" smtClean="0"/>
              <a:t>privilegia</a:t>
            </a:r>
          </a:p>
          <a:p>
            <a:endParaRPr lang="cs-CZ" dirty="0"/>
          </a:p>
          <a:p>
            <a:pPr marL="45720" indent="0">
              <a:buNone/>
            </a:pPr>
            <a:r>
              <a:rPr lang="cs-CZ" dirty="0" smtClean="0"/>
              <a:t>               trhové</a:t>
            </a:r>
          </a:p>
          <a:p>
            <a:pPr marL="45720" indent="0">
              <a:buNone/>
            </a:pPr>
            <a:r>
              <a:rPr lang="cs-CZ" dirty="0" smtClean="0"/>
              <a:t>               várečné</a:t>
            </a:r>
          </a:p>
          <a:p>
            <a:pPr marL="45720" indent="0">
              <a:buNone/>
            </a:pPr>
            <a:r>
              <a:rPr lang="cs-CZ" dirty="0" smtClean="0"/>
              <a:t>               hrdelní</a:t>
            </a:r>
          </a:p>
          <a:p>
            <a:pPr marL="45720" indent="0">
              <a:buNone/>
            </a:pPr>
            <a:r>
              <a:rPr lang="cs-CZ" dirty="0" smtClean="0"/>
              <a:t>               hradební</a:t>
            </a:r>
          </a:p>
          <a:p>
            <a:pPr marL="45720" indent="0">
              <a:buNone/>
            </a:pPr>
            <a:r>
              <a:rPr lang="cs-CZ" dirty="0" smtClean="0"/>
              <a:t>               mílové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Městské symboly a práva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7755" y="2996952"/>
            <a:ext cx="3523266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068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Uspořádání městské společnosti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čele </a:t>
            </a:r>
            <a:r>
              <a:rPr lang="cs-CZ" dirty="0" smtClean="0"/>
              <a:t>- </a:t>
            </a:r>
            <a:r>
              <a:rPr lang="cs-CZ" dirty="0" smtClean="0"/>
              <a:t>rychtář</a:t>
            </a:r>
          </a:p>
          <a:p>
            <a:r>
              <a:rPr lang="cs-CZ" dirty="0" smtClean="0"/>
              <a:t>Městská rada </a:t>
            </a:r>
            <a:r>
              <a:rPr lang="cs-CZ" dirty="0" smtClean="0"/>
              <a:t>- </a:t>
            </a:r>
            <a:r>
              <a:rPr lang="cs-CZ" dirty="0" smtClean="0"/>
              <a:t>purkmistr a konšelé</a:t>
            </a:r>
          </a:p>
          <a:p>
            <a:endParaRPr lang="cs-CZ" dirty="0"/>
          </a:p>
          <a:p>
            <a:pPr marL="45720" indent="0">
              <a:buNone/>
            </a:pPr>
            <a:r>
              <a:rPr lang="cs-CZ" dirty="0" smtClean="0"/>
              <a:t>                          plnoprávní       měšťané (patriciát)</a:t>
            </a:r>
          </a:p>
          <a:p>
            <a:pPr marL="45720" indent="0">
              <a:buNone/>
            </a:pPr>
            <a:r>
              <a:rPr lang="cs-CZ" dirty="0" smtClean="0"/>
              <a:t>                                                 </a:t>
            </a:r>
            <a:r>
              <a:rPr lang="cs-CZ" dirty="0" smtClean="0"/>
              <a:t>řemeslničtí </a:t>
            </a:r>
            <a:r>
              <a:rPr lang="cs-CZ" dirty="0" smtClean="0"/>
              <a:t>mistři a kramáři</a:t>
            </a:r>
          </a:p>
          <a:p>
            <a:pPr marL="45720" indent="0">
              <a:buNone/>
            </a:pPr>
            <a:r>
              <a:rPr lang="cs-CZ" dirty="0" smtClean="0"/>
              <a:t>                          neplnoprávní   tovaryši</a:t>
            </a:r>
          </a:p>
          <a:p>
            <a:pPr marL="45720" indent="0">
              <a:buNone/>
            </a:pPr>
            <a:r>
              <a:rPr lang="cs-CZ" dirty="0" smtClean="0"/>
              <a:t>                                                 služky</a:t>
            </a:r>
          </a:p>
          <a:p>
            <a:pPr marL="45720" indent="0">
              <a:buNone/>
            </a:pPr>
            <a:r>
              <a:rPr lang="cs-CZ" dirty="0" smtClean="0"/>
              <a:t>                                                 čeledíni</a:t>
            </a:r>
          </a:p>
          <a:p>
            <a:pPr marL="45720" indent="0">
              <a:buNone/>
            </a:pPr>
            <a:r>
              <a:rPr lang="cs-CZ" dirty="0" smtClean="0"/>
              <a:t>                                                 nádeníci, podruzi</a:t>
            </a:r>
          </a:p>
          <a:p>
            <a:pPr marL="45720" indent="0">
              <a:buNone/>
            </a:pPr>
            <a:r>
              <a:rPr lang="cs-CZ" dirty="0" smtClean="0"/>
              <a:t>                                                 žebráci, chudina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17" name="Rovnoramenný trojúhelník 16"/>
          <p:cNvSpPr/>
          <p:nvPr/>
        </p:nvSpPr>
        <p:spPr>
          <a:xfrm flipH="1">
            <a:off x="611560" y="2996952"/>
            <a:ext cx="2160240" cy="2334409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>
            <a:off x="2771800" y="328498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699792" y="3284984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2699792" y="4005064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4593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Řemeslnické dílny patřily řemeslnickému mistrovi.</a:t>
            </a:r>
          </a:p>
          <a:p>
            <a:r>
              <a:rPr lang="cs-CZ" dirty="0" smtClean="0"/>
              <a:t>Ten zaměstnával tovaryše </a:t>
            </a:r>
            <a:r>
              <a:rPr lang="cs-CZ" dirty="0" smtClean="0"/>
              <a:t>(vyučené </a:t>
            </a:r>
            <a:r>
              <a:rPr lang="cs-CZ" dirty="0" smtClean="0"/>
              <a:t>řemeslníky) a učně.</a:t>
            </a:r>
          </a:p>
          <a:p>
            <a:r>
              <a:rPr lang="cs-CZ" dirty="0" smtClean="0"/>
              <a:t>Mistři řemesla se sdružovali do cechů.</a:t>
            </a:r>
          </a:p>
          <a:p>
            <a:r>
              <a:rPr lang="cs-CZ" dirty="0" smtClean="0"/>
              <a:t>Cech </a:t>
            </a:r>
            <a:r>
              <a:rPr lang="cs-CZ" dirty="0" smtClean="0"/>
              <a:t>- </a:t>
            </a:r>
            <a:r>
              <a:rPr lang="cs-CZ" dirty="0" smtClean="0"/>
              <a:t>sdružení, které hájilo práva a zájmy svých členů</a:t>
            </a:r>
          </a:p>
          <a:p>
            <a:pPr marL="45720" indent="0">
              <a:buNone/>
            </a:pPr>
            <a:r>
              <a:rPr lang="cs-CZ" dirty="0" smtClean="0"/>
              <a:t>              dohlíželo na jakost výrobků a ceny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dohlíželo na výchovu učedníků a skládání   </a:t>
            </a:r>
          </a:p>
          <a:p>
            <a:pPr marL="45720" indent="0">
              <a:buNone/>
            </a:pPr>
            <a:r>
              <a:rPr lang="cs-CZ" dirty="0" smtClean="0"/>
              <a:t>              mistrovských zkoušek</a:t>
            </a:r>
          </a:p>
          <a:p>
            <a:pPr marL="45720" indent="0">
              <a:buNone/>
            </a:pPr>
            <a:r>
              <a:rPr lang="cs-CZ" dirty="0" smtClean="0"/>
              <a:t>   Cechy měly svá znamení.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Cechy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4149080"/>
            <a:ext cx="2069274" cy="2420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6450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772816"/>
            <a:ext cx="5542921" cy="439248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Zástava řemeslných cechů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0465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Řezníci, mlynáři, sladovníci, </a:t>
            </a:r>
            <a:r>
              <a:rPr lang="cs-CZ" dirty="0" err="1" smtClean="0"/>
              <a:t>mazanečníci</a:t>
            </a:r>
            <a:r>
              <a:rPr lang="cs-CZ" dirty="0" smtClean="0"/>
              <a:t>, </a:t>
            </a:r>
            <a:r>
              <a:rPr lang="cs-CZ" dirty="0" err="1" smtClean="0"/>
              <a:t>caletníci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Tkalci, soukeníci, barvíři, krejčí, ševci, </a:t>
            </a:r>
            <a:r>
              <a:rPr lang="cs-CZ" dirty="0" smtClean="0"/>
              <a:t>kožešníci.</a:t>
            </a:r>
            <a:endParaRPr lang="cs-CZ" dirty="0" smtClean="0"/>
          </a:p>
          <a:p>
            <a:r>
              <a:rPr lang="cs-CZ" dirty="0" smtClean="0"/>
              <a:t>Kováři, nožíři, mečíři, </a:t>
            </a:r>
            <a:r>
              <a:rPr lang="cs-CZ" dirty="0" err="1" smtClean="0"/>
              <a:t>ostružníci</a:t>
            </a:r>
            <a:r>
              <a:rPr lang="cs-CZ" dirty="0" smtClean="0"/>
              <a:t>, </a:t>
            </a:r>
            <a:r>
              <a:rPr lang="cs-CZ" dirty="0" err="1" smtClean="0"/>
              <a:t>brníři</a:t>
            </a:r>
            <a:r>
              <a:rPr lang="cs-CZ" dirty="0" smtClean="0"/>
              <a:t>, </a:t>
            </a:r>
            <a:r>
              <a:rPr lang="cs-CZ" dirty="0" err="1" smtClean="0"/>
              <a:t>helmíři</a:t>
            </a:r>
            <a:r>
              <a:rPr lang="cs-CZ" dirty="0" smtClean="0"/>
              <a:t>, </a:t>
            </a:r>
            <a:r>
              <a:rPr lang="cs-CZ" dirty="0" err="1" smtClean="0"/>
              <a:t>konváři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Koláři, tesaři, bečváři, </a:t>
            </a:r>
            <a:r>
              <a:rPr lang="cs-CZ" dirty="0" smtClean="0"/>
              <a:t>stolaři.</a:t>
            </a:r>
            <a:endParaRPr lang="cs-CZ" dirty="0" smtClean="0"/>
          </a:p>
          <a:p>
            <a:r>
              <a:rPr lang="cs-CZ" dirty="0" smtClean="0"/>
              <a:t>Koželuzi, </a:t>
            </a:r>
            <a:r>
              <a:rPr lang="cs-CZ" dirty="0"/>
              <a:t>s</a:t>
            </a:r>
            <a:r>
              <a:rPr lang="cs-CZ" dirty="0" smtClean="0"/>
              <a:t>edláři, řemenáři, </a:t>
            </a:r>
            <a:r>
              <a:rPr lang="cs-CZ" dirty="0" smtClean="0"/>
              <a:t>uzdaři.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Dokážeš říci, co mohli vyrábět?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861048"/>
            <a:ext cx="1944216" cy="224332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3757822"/>
            <a:ext cx="2093967" cy="244977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3861048"/>
            <a:ext cx="1626434" cy="2243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28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KRÁLOVSKÁ</a:t>
            </a:r>
          </a:p>
          <a:p>
            <a:pPr marL="45720" indent="0">
              <a:buNone/>
            </a:pPr>
            <a:r>
              <a:rPr lang="cs-CZ" dirty="0" smtClean="0"/>
              <a:t>Zakládal je sám KRÁL.</a:t>
            </a:r>
          </a:p>
          <a:p>
            <a:pPr marL="45720" indent="0">
              <a:buNone/>
            </a:pPr>
            <a:r>
              <a:rPr lang="cs-CZ" dirty="0" smtClean="0"/>
              <a:t>Dělila se -  na města patřící králi </a:t>
            </a:r>
            <a:r>
              <a:rPr lang="cs-CZ" dirty="0" smtClean="0"/>
              <a:t>- </a:t>
            </a:r>
            <a:r>
              <a:rPr lang="cs-CZ" dirty="0" smtClean="0"/>
              <a:t>s </a:t>
            </a:r>
            <a:r>
              <a:rPr lang="cs-CZ" dirty="0" smtClean="0"/>
              <a:t>převahou </a:t>
            </a:r>
            <a:r>
              <a:rPr lang="cs-CZ" dirty="0" err="1" smtClean="0"/>
              <a:t>řemesl</a:t>
            </a:r>
            <a:r>
              <a:rPr lang="cs-CZ" dirty="0" smtClean="0"/>
              <a:t>. výroby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- </a:t>
            </a:r>
            <a:r>
              <a:rPr lang="cs-CZ" dirty="0" smtClean="0"/>
              <a:t>s </a:t>
            </a:r>
            <a:r>
              <a:rPr lang="cs-CZ" dirty="0" smtClean="0"/>
              <a:t>převahou těžby drahých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kovů = horní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na města patřící královně </a:t>
            </a:r>
            <a:r>
              <a:rPr lang="cs-CZ" dirty="0" smtClean="0"/>
              <a:t>- </a:t>
            </a:r>
            <a:r>
              <a:rPr lang="cs-CZ" dirty="0" smtClean="0"/>
              <a:t>věnná</a:t>
            </a:r>
          </a:p>
          <a:p>
            <a:pPr marL="45720" indent="0">
              <a:buNone/>
            </a:pPr>
            <a:r>
              <a:rPr lang="cs-CZ" dirty="0" smtClean="0"/>
              <a:t>Obyvatelé byli svobodní, podléhali jen králi.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PODDANSKÁ</a:t>
            </a:r>
          </a:p>
          <a:p>
            <a:pPr marL="45720" indent="0">
              <a:buNone/>
            </a:pPr>
            <a:r>
              <a:rPr lang="cs-CZ" dirty="0" smtClean="0"/>
              <a:t>Zakládala je šlechta a církev.</a:t>
            </a:r>
          </a:p>
          <a:p>
            <a:pPr marL="45720" indent="0">
              <a:buNone/>
            </a:pPr>
            <a:r>
              <a:rPr lang="cs-CZ" dirty="0" smtClean="0"/>
              <a:t>Obyvatelé byli poddanými své vrchnosti.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měst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1FIYCE9C\MC9003831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3892" y="1700808"/>
            <a:ext cx="974557" cy="83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1096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Požáry</a:t>
            </a:r>
          </a:p>
          <a:p>
            <a:endParaRPr lang="cs-CZ" dirty="0"/>
          </a:p>
          <a:p>
            <a:r>
              <a:rPr lang="cs-CZ" dirty="0" smtClean="0"/>
              <a:t>Epidemie</a:t>
            </a:r>
          </a:p>
          <a:p>
            <a:pPr marL="45720" indent="0">
              <a:buNone/>
            </a:pPr>
            <a:r>
              <a:rPr lang="cs-CZ" dirty="0" smtClean="0"/>
              <a:t>   Na ulicích, které nebyly dlážděné, byly hromady hnoje,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odpadky, vylévaly se sem nečistoty.</a:t>
            </a:r>
          </a:p>
          <a:p>
            <a:pPr marL="45720" indent="0">
              <a:buNone/>
            </a:pPr>
            <a:r>
              <a:rPr lang="cs-CZ" dirty="0" smtClean="0"/>
              <a:t>   Důsledkem špatné hygieny byla hromadná onemocnění, která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ještě lidé neuměli vyléčit. Nejstrašnější byla epidemie moru.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Nebezpečí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4365104"/>
            <a:ext cx="2520280" cy="2337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645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cs.wikipedia.org/wiki/Soubor:Pestilence_spreading_1347-1351_europe.cs.png</a:t>
            </a:r>
            <a:endParaRPr lang="cs-CZ" dirty="0" smtClean="0"/>
          </a:p>
          <a:p>
            <a:r>
              <a:rPr lang="cs-CZ" dirty="0"/>
              <a:t>BINGHAM, Jane. </a:t>
            </a:r>
            <a:r>
              <a:rPr lang="cs-CZ" i="1" dirty="0"/>
              <a:t>Středověk</a:t>
            </a:r>
            <a:r>
              <a:rPr lang="cs-CZ" dirty="0"/>
              <a:t>. 1. vyd. Ilustrace </a:t>
            </a:r>
            <a:r>
              <a:rPr lang="cs-CZ" dirty="0" err="1"/>
              <a:t>Inklink</a:t>
            </a:r>
            <a:r>
              <a:rPr lang="cs-CZ" dirty="0"/>
              <a:t> </a:t>
            </a:r>
            <a:r>
              <a:rPr lang="cs-CZ" dirty="0" err="1"/>
              <a:t>Firenze</a:t>
            </a:r>
            <a:r>
              <a:rPr lang="cs-CZ" dirty="0"/>
              <a:t>. Havlíčkův Brod: Fragment, 2002, 95 s. Ilustrované dějiny světa (Fragment). ISBN 80-720-0122-1. </a:t>
            </a:r>
            <a:endParaRPr lang="cs-CZ" dirty="0" smtClean="0"/>
          </a:p>
          <a:p>
            <a:r>
              <a:rPr lang="cs-CZ" dirty="0"/>
              <a:t>HROCH, Miroslav. </a:t>
            </a:r>
            <a:r>
              <a:rPr lang="cs-CZ" i="1" dirty="0"/>
              <a:t>Dějepis</a:t>
            </a:r>
            <a:r>
              <a:rPr lang="cs-CZ" dirty="0"/>
              <a:t>: </a:t>
            </a:r>
            <a:r>
              <a:rPr lang="cs-CZ" i="1" dirty="0"/>
              <a:t>středověk pro základní školy</a:t>
            </a:r>
            <a:r>
              <a:rPr lang="cs-CZ" dirty="0"/>
              <a:t>. 5. vyd., ve </a:t>
            </a:r>
            <a:r>
              <a:rPr lang="cs-CZ" dirty="0" err="1"/>
              <a:t>VaN</a:t>
            </a:r>
            <a:r>
              <a:rPr lang="cs-CZ" dirty="0"/>
              <a:t> Práce 3. Ilustrace </a:t>
            </a:r>
            <a:r>
              <a:rPr lang="cs-CZ" dirty="0" err="1"/>
              <a:t>Inklink</a:t>
            </a:r>
            <a:r>
              <a:rPr lang="cs-CZ" dirty="0"/>
              <a:t> </a:t>
            </a:r>
            <a:r>
              <a:rPr lang="cs-CZ" dirty="0" err="1"/>
              <a:t>Firenze</a:t>
            </a:r>
            <a:r>
              <a:rPr lang="cs-CZ" dirty="0"/>
              <a:t>. Praha: Práce, 1996, 101 s. Učebnice pro základní školy (Práce). ISBN 80-208-0378-5. </a:t>
            </a:r>
            <a:endParaRPr lang="cs-CZ" dirty="0" smtClean="0"/>
          </a:p>
          <a:p>
            <a:r>
              <a:rPr lang="cs-CZ" dirty="0"/>
              <a:t>ČECHURA, Jaroslav.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: </a:t>
            </a:r>
            <a:r>
              <a:rPr lang="cs-CZ" i="1" dirty="0"/>
              <a:t>středověk pro základní školy</a:t>
            </a:r>
            <a:r>
              <a:rPr lang="cs-CZ" dirty="0"/>
              <a:t>. 1. vyd. Ilustrace </a:t>
            </a:r>
            <a:r>
              <a:rPr lang="cs-CZ" dirty="0" err="1"/>
              <a:t>Inklink</a:t>
            </a:r>
            <a:r>
              <a:rPr lang="cs-CZ" dirty="0"/>
              <a:t> </a:t>
            </a:r>
            <a:r>
              <a:rPr lang="cs-CZ" dirty="0" err="1"/>
              <a:t>Firenze</a:t>
            </a:r>
            <a:r>
              <a:rPr lang="cs-CZ" dirty="0"/>
              <a:t>. Praha: SPN - pedagogické nakladatelství, 1998, 136 s. Učebnice pro základní školy (Práce). ISBN 80-723-5002-1.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9366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Otevřená galerie MS Office</a:t>
            </a:r>
          </a:p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://cs.wikipedia.org/wiki/Soubor:N.S._</a:t>
            </a:r>
            <a:r>
              <a:rPr lang="cs-CZ" dirty="0" smtClean="0">
                <a:hlinkClick r:id="rId2"/>
              </a:rPr>
              <a:t>cechy.JPG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cs.wikipedia.org/wiki/Soubor:Plzen_CoA.gif</a:t>
            </a:r>
            <a:endParaRPr lang="cs-CZ" dirty="0" smtClean="0"/>
          </a:p>
          <a:p>
            <a:r>
              <a:rPr lang="cs-CZ" dirty="0" smtClean="0">
                <a:hlinkClick r:id="rId4" action="ppaction://hlinkpres?slideindex=1&amp;slidetitle="/>
              </a:rPr>
              <a:t>http</a:t>
            </a:r>
            <a:r>
              <a:rPr lang="cs-CZ" dirty="0">
                <a:hlinkClick r:id="rId4" action="ppaction://hlinkpres?slideindex=1&amp;slidetitle="/>
              </a:rPr>
              <a:t>://cs.wikipedia.org/wiki/Soubor:P%C3%ADsek-hradby3.jpg </a:t>
            </a:r>
            <a:endParaRPr lang="cs-CZ" dirty="0" smtClean="0"/>
          </a:p>
          <a:p>
            <a:r>
              <a:rPr lang="cs-CZ" dirty="0">
                <a:hlinkClick r:id="rId4" action="ppaction://hlinkpres?slideindex=1&amp;slidetitle="/>
              </a:rPr>
              <a:t>http://www.dbnl.org/tekst/_bli002blij01_01/_bli002blij01ill03.gif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>
                <a:hlinkClick r:id="rId4" action="ppaction://hlinkpres?slideindex=1&amp;slidetitle="/>
              </a:rPr>
              <a:t>http://cs.wikipedia.org/wiki/Soubor:Views_of_Prague_from_Church_of_Our_Lady_in_front_of_T%C3%BDn_tower27.jpg</a:t>
            </a: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>
                <a:hlinkClick r:id="rId5"/>
              </a:rPr>
              <a:t>dia.org/</a:t>
            </a:r>
            <a:r>
              <a:rPr lang="cs-CZ" dirty="0" err="1" smtClean="0">
                <a:hlinkClick r:id="rId5"/>
              </a:rPr>
              <a:t>wikipedia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commons</a:t>
            </a:r>
            <a:r>
              <a:rPr lang="cs-CZ" dirty="0" smtClean="0">
                <a:hlinkClick r:id="rId5"/>
              </a:rPr>
              <a:t>/8/86/</a:t>
            </a:r>
            <a:r>
              <a:rPr lang="cs-CZ" dirty="0" err="1" smtClean="0">
                <a:hlinkClick r:id="rId5"/>
              </a:rPr>
              <a:t>Plzen_small_Chttp</a:t>
            </a:r>
            <a:r>
              <a:rPr lang="cs-CZ" dirty="0">
                <a:hlinkClick r:id="rId5"/>
              </a:rPr>
              <a:t>://upload.wikime</a:t>
            </a:r>
            <a:r>
              <a:rPr lang="cs-CZ" dirty="0" smtClean="0">
                <a:hlinkClick r:id="rId5"/>
              </a:rPr>
              <a:t>oA.png</a:t>
            </a:r>
            <a:r>
              <a:rPr lang="cs-CZ" dirty="0" smtClean="0"/>
              <a:t> </a:t>
            </a:r>
          </a:p>
          <a:p>
            <a:r>
              <a:rPr lang="cs-CZ" dirty="0">
                <a:hlinkClick r:id="rId4" action="ppaction://hlinkpres?slideindex=1&amp;slidetitle="/>
              </a:rPr>
              <a:t>http://cs.wikipedia.org/wiki/Soubor:Fischer.jpg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6384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BÍGL, Zdeněk. </a:t>
            </a:r>
            <a:r>
              <a:rPr lang="cs-CZ" i="1" dirty="0"/>
              <a:t>České země za posledních Přemyslovců</a:t>
            </a:r>
            <a:r>
              <a:rPr lang="cs-CZ" dirty="0"/>
              <a:t>: </a:t>
            </a:r>
            <a:r>
              <a:rPr lang="cs-CZ" i="1" dirty="0"/>
              <a:t>středověk pro základní školy</a:t>
            </a:r>
            <a:r>
              <a:rPr lang="cs-CZ" dirty="0"/>
              <a:t>. 2. vyd. Ilustrace Karel Toman. Praha: Albatros, 1995, 64 s. Dějiny v obrazech. ISBN 80-000-0202-7. </a:t>
            </a:r>
            <a:endParaRPr lang="cs-CZ" dirty="0" smtClean="0"/>
          </a:p>
          <a:p>
            <a:r>
              <a:rPr lang="cs-CZ" dirty="0" smtClean="0"/>
              <a:t>Otevřená galerie MS Office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726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328</TotalTime>
  <Words>610</Words>
  <Application>Microsoft Office PowerPoint</Application>
  <PresentationFormat>Předvádění na obrazovce (4:3)</PresentationFormat>
  <Paragraphs>125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Mřížka</vt:lpstr>
      <vt:lpstr>Prezentace aplikace PowerPoint</vt:lpstr>
      <vt:lpstr>Anotace</vt:lpstr>
      <vt:lpstr>Prohlédni si  obrázky. Zkus odhadnout, jaké téma nás čeká.</vt:lpstr>
      <vt:lpstr>Zakládání měst</vt:lpstr>
      <vt:lpstr>Městské hradby</vt:lpstr>
      <vt:lpstr>Města „na zeleném drnu“</vt:lpstr>
      <vt:lpstr>Naše nejstarší města</vt:lpstr>
      <vt:lpstr>Městské symboly a práva</vt:lpstr>
      <vt:lpstr>Uspořádání městské společnosti</vt:lpstr>
      <vt:lpstr>Cechy</vt:lpstr>
      <vt:lpstr>Zástava řemeslných cechů</vt:lpstr>
      <vt:lpstr>Dokážeš říci, co mohli vyrábět?</vt:lpstr>
      <vt:lpstr>Typy měst</vt:lpstr>
      <vt:lpstr>Nebezpečí</vt:lpstr>
      <vt:lpstr>Použité zdroje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root</cp:lastModifiedBy>
  <cp:revision>73</cp:revision>
  <dcterms:created xsi:type="dcterms:W3CDTF">2012-03-17T07:31:03Z</dcterms:created>
  <dcterms:modified xsi:type="dcterms:W3CDTF">2013-06-19T08:50:44Z</dcterms:modified>
</cp:coreProperties>
</file>