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80" r:id="rId14"/>
    <p:sldId id="281" r:id="rId15"/>
    <p:sldId id="275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99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ghalmen_Roll_Late_1400s.jpg" TargetMode="External"/><Relationship Id="rId7" Type="http://schemas.openxmlformats.org/officeDocument/2006/relationships/hyperlink" Target="VY_32_Inovace_D&#283;jepis%20pro%20sedmou%20t&#345;&#237;du_03-Erbovn&#237;%20znamen&#237;-p.pptx" TargetMode="External"/><Relationship Id="rId2" Type="http://schemas.openxmlformats.org/officeDocument/2006/relationships/hyperlink" Target="http://cs.wikipedia.org/wiki/Soubor:Coat-elemen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mall_coat_of_arms_of_the_Czech_Republic.svg" TargetMode="External"/><Relationship Id="rId5" Type="http://schemas.openxmlformats.org/officeDocument/2006/relationships/hyperlink" Target="http://commons.wikimedia.org/wiki/File:Babiere.jpg?uselang=cs" TargetMode="External"/><Relationship Id="rId4" Type="http://schemas.openxmlformats.org/officeDocument/2006/relationships/hyperlink" Target="http://cs.wikipedia.org/wiki/Soubor:Praha_CoA_CZ.sv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ev_erb_kunhut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53996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Erbovní</a:t>
                      </a:r>
                      <a:r>
                        <a:rPr lang="cs-CZ" baseline="0" dirty="0" smtClean="0"/>
                        <a:t> znamení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žáky seznámí s pomocnou vědou historickou - heraldikou, vědou o erbech.</a:t>
            </a:r>
          </a:p>
          <a:p>
            <a:r>
              <a:rPr lang="cs-CZ" dirty="0" smtClean="0"/>
              <a:t>Žáci poznají, co je to erb.</a:t>
            </a:r>
          </a:p>
          <a:p>
            <a:r>
              <a:rPr lang="cs-CZ" dirty="0" smtClean="0"/>
              <a:t>Proč ho bylo ve středověku třeba.</a:t>
            </a:r>
          </a:p>
          <a:p>
            <a:r>
              <a:rPr lang="cs-CZ" dirty="0" smtClean="0"/>
              <a:t>Proč se jeho užívání šířilo po celé Evropě.</a:t>
            </a:r>
          </a:p>
          <a:p>
            <a:r>
              <a:rPr lang="cs-CZ" dirty="0" smtClean="0"/>
              <a:t>Zkusí vytvořit vlastní erb podle zadaných pravidel.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Rozehřátí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Zkus spojit jméno panovníka s událostí a místem.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Bořivoj            zavražděn                   </a:t>
            </a:r>
            <a:r>
              <a:rPr lang="cs-CZ" dirty="0" err="1" smtClean="0"/>
              <a:t>Miláno</a:t>
            </a:r>
            <a:endParaRPr lang="cs-CZ" dirty="0" smtClean="0"/>
          </a:p>
          <a:p>
            <a:r>
              <a:rPr lang="cs-CZ" dirty="0" smtClean="0"/>
              <a:t>Václav             založení biskupství    Hnězdno</a:t>
            </a:r>
          </a:p>
          <a:p>
            <a:r>
              <a:rPr lang="cs-CZ" dirty="0" smtClean="0"/>
              <a:t>Boleslav II.     znak č. státu (lev)       St. Boleslav                              </a:t>
            </a:r>
          </a:p>
          <a:p>
            <a:r>
              <a:rPr lang="cs-CZ" dirty="0" smtClean="0"/>
              <a:t>Břetislav         křesťanský kostelík    Libice</a:t>
            </a:r>
          </a:p>
          <a:p>
            <a:r>
              <a:rPr lang="cs-CZ" dirty="0" smtClean="0"/>
              <a:t>Vladislav II.    </a:t>
            </a:r>
            <a:r>
              <a:rPr lang="cs-CZ" dirty="0"/>
              <a:t>t</a:t>
            </a:r>
            <a:r>
              <a:rPr lang="cs-CZ" dirty="0" smtClean="0"/>
              <a:t>ažení do Polska         Levý Hradec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8840"/>
            <a:ext cx="7683624" cy="5089776"/>
          </a:xfrm>
        </p:spPr>
        <p:txBody>
          <a:bodyPr/>
          <a:lstStyle/>
          <a:p>
            <a:r>
              <a:rPr lang="cs-CZ" dirty="0" smtClean="0"/>
              <a:t>Bořivoj          křesťanský kostelík      Levý Hradec</a:t>
            </a:r>
          </a:p>
          <a:p>
            <a:r>
              <a:rPr lang="cs-CZ" dirty="0" smtClean="0"/>
              <a:t>Václav           zavražděn                      St. Boleslav</a:t>
            </a:r>
          </a:p>
          <a:p>
            <a:r>
              <a:rPr lang="cs-CZ" dirty="0" smtClean="0"/>
              <a:t>Boleslav II.   </a:t>
            </a:r>
            <a:r>
              <a:rPr lang="cs-CZ" dirty="0"/>
              <a:t>z</a:t>
            </a:r>
            <a:r>
              <a:rPr lang="cs-CZ" dirty="0" smtClean="0"/>
              <a:t>aložení biskupství        Libice</a:t>
            </a:r>
          </a:p>
          <a:p>
            <a:r>
              <a:rPr lang="cs-CZ" dirty="0" smtClean="0"/>
              <a:t>Břetislav       tažení do Polska            Hnězdno</a:t>
            </a:r>
            <a:endParaRPr lang="cs-CZ" dirty="0"/>
          </a:p>
          <a:p>
            <a:r>
              <a:rPr lang="cs-CZ" dirty="0" smtClean="0"/>
              <a:t>Vladislav II.  znak č. státu (lev)          </a:t>
            </a:r>
            <a:r>
              <a:rPr lang="cs-CZ" dirty="0" err="1" smtClean="0"/>
              <a:t>Miláno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WG1BWQ3U\MC900233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21088"/>
            <a:ext cx="3525655" cy="2584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Erb -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Počátek - znak malovaný na štít</a:t>
            </a:r>
          </a:p>
          <a:p>
            <a:r>
              <a:rPr lang="cs-CZ" dirty="0" smtClean="0"/>
              <a:t>Erb - osobní znamení</a:t>
            </a:r>
          </a:p>
          <a:p>
            <a:r>
              <a:rPr lang="cs-CZ" dirty="0" smtClean="0"/>
              <a:t>Důvod - rozeznávací znamení bojovníků,</a:t>
            </a:r>
          </a:p>
          <a:p>
            <a:pPr marL="0" indent="0">
              <a:buNone/>
            </a:pPr>
            <a:r>
              <a:rPr lang="cs-CZ" dirty="0" smtClean="0"/>
              <a:t>                  válečníci byli v přilbici a brnění</a:t>
            </a:r>
          </a:p>
          <a:p>
            <a:r>
              <a:rPr lang="cs-CZ" dirty="0" smtClean="0"/>
              <a:t>Umístění - na štítě, na prsou, na zádech pláště, </a:t>
            </a:r>
          </a:p>
          <a:p>
            <a:pPr marL="0" indent="0">
              <a:buNone/>
            </a:pPr>
            <a:r>
              <a:rPr lang="cs-CZ" dirty="0" smtClean="0"/>
              <a:t>                       na čabrace koně, na </a:t>
            </a:r>
            <a:r>
              <a:rPr lang="cs-CZ" dirty="0" err="1" smtClean="0"/>
              <a:t>praporečku</a:t>
            </a:r>
            <a:r>
              <a:rPr lang="cs-CZ" dirty="0" smtClean="0"/>
              <a:t> kopí</a:t>
            </a:r>
          </a:p>
          <a:p>
            <a:r>
              <a:rPr lang="cs-CZ" dirty="0" smtClean="0"/>
              <a:t>První použití - křížové výpravy </a:t>
            </a:r>
            <a:r>
              <a:rPr lang="cs-CZ" dirty="0" smtClean="0"/>
              <a:t>(11</a:t>
            </a:r>
            <a:r>
              <a:rPr lang="cs-CZ" dirty="0" smtClean="0"/>
              <a:t>. - 12. stol.)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admin\AppData\Local\Microsoft\Windows\Temporary Internet Files\Content.IE5\2EXP8264\MC90033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25144"/>
            <a:ext cx="1840687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467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04664"/>
            <a:ext cx="7467600" cy="5832648"/>
          </a:xfrm>
        </p:spPr>
        <p:txBody>
          <a:bodyPr/>
          <a:lstStyle/>
          <a:p>
            <a:r>
              <a:rPr lang="cs-CZ" dirty="0" smtClean="0"/>
              <a:t>ERB  zpočátku patřil pouze jedinci.</a:t>
            </a:r>
          </a:p>
          <a:p>
            <a:r>
              <a:rPr lang="cs-CZ" dirty="0" smtClean="0"/>
              <a:t>Výběr znamení prováděli šlechtici sami.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 otci ho mohl zdědit nejstarší syn.</a:t>
            </a:r>
          </a:p>
          <a:p>
            <a:r>
              <a:rPr lang="cs-CZ" dirty="0" smtClean="0"/>
              <a:t>Mladší potomci si volili své vlastní znamení.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340767"/>
            <a:ext cx="3456384" cy="383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7457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04664"/>
            <a:ext cx="7539608" cy="6097888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V pozdějším obdobím patřilo právo udělit   </a:t>
            </a:r>
          </a:p>
          <a:p>
            <a:pPr marL="0" indent="0">
              <a:buNone/>
            </a:pPr>
            <a:r>
              <a:rPr lang="cs-CZ" dirty="0" smtClean="0"/>
              <a:t>     znamení  pouze  PANOVNÍKOVI.</a:t>
            </a:r>
          </a:p>
          <a:p>
            <a:endParaRPr lang="cs-CZ" dirty="0"/>
          </a:p>
          <a:p>
            <a:r>
              <a:rPr lang="cs-CZ" dirty="0" smtClean="0"/>
              <a:t>Za co se mohl erb získat?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Statečnost ve válce</a:t>
            </a:r>
          </a:p>
          <a:p>
            <a:pPr marL="0" indent="0">
              <a:buNone/>
            </a:pPr>
            <a:r>
              <a:rPr lang="cs-CZ" dirty="0" smtClean="0"/>
              <a:t>           Statečnost při rytířských turnajích</a:t>
            </a:r>
          </a:p>
          <a:p>
            <a:pPr marL="0" indent="0">
              <a:buNone/>
            </a:pPr>
            <a:r>
              <a:rPr lang="cs-CZ" dirty="0" smtClean="0"/>
              <a:t>           Věrnost panovníkovi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4077072"/>
            <a:ext cx="2448272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7467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548680"/>
            <a:ext cx="7601272" cy="5925272"/>
          </a:xfrm>
        </p:spPr>
        <p:txBody>
          <a:bodyPr/>
          <a:lstStyle/>
          <a:p>
            <a:r>
              <a:rPr lang="cs-CZ" dirty="0" smtClean="0"/>
              <a:t>V pozdějším období se erby staly dědičnými znameními.</a:t>
            </a:r>
          </a:p>
          <a:p>
            <a:r>
              <a:rPr lang="cs-CZ" dirty="0" smtClean="0"/>
              <a:t>Znak náležel celému rodu.</a:t>
            </a:r>
          </a:p>
          <a:p>
            <a:r>
              <a:rPr lang="cs-CZ" dirty="0" smtClean="0"/>
              <a:t>Od vojenského  označení  se erb stal symbolem společenského postavení.</a:t>
            </a:r>
          </a:p>
          <a:p>
            <a:r>
              <a:rPr lang="cs-CZ" dirty="0" smtClean="0"/>
              <a:t>V dalších obdobích se erby začaly užívat jako znaky zemí, církevních hodnostářů, klášterů, měst, cechů.</a:t>
            </a:r>
          </a:p>
          <a:p>
            <a:endParaRPr lang="cs-CZ" dirty="0"/>
          </a:p>
          <a:p>
            <a:r>
              <a:rPr lang="cs-CZ" dirty="0" smtClean="0"/>
              <a:t>Zkus odhadnout, komu patří</a:t>
            </a:r>
          </a:p>
          <a:p>
            <a:pPr marL="0" indent="0">
              <a:buNone/>
            </a:pPr>
            <a:r>
              <a:rPr lang="cs-CZ" dirty="0" smtClean="0"/>
              <a:t>   tento znak.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501008"/>
            <a:ext cx="2996555" cy="2927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Ukázka cechovních erbů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276872"/>
            <a:ext cx="2814455" cy="326084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86000"/>
            <a:ext cx="2873778" cy="3362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Nejstarší znak českých 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znak byl zároveň znakem vládnoucího rodu Přemyslovců.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88076" y="2420888"/>
            <a:ext cx="3385491" cy="376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011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7457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7457256" cy="6141296"/>
          </a:xfrm>
        </p:spPr>
        <p:txBody>
          <a:bodyPr/>
          <a:lstStyle/>
          <a:p>
            <a:r>
              <a:rPr lang="cs-CZ" dirty="0" smtClean="0"/>
              <a:t>Jednalo se o černou plamennou orlici na stříbrném poli.</a:t>
            </a:r>
          </a:p>
          <a:p>
            <a:r>
              <a:rPr lang="cs-CZ" dirty="0" smtClean="0"/>
              <a:t>Plaménky byly údajně důkazem toho, že čeští panovníci měli kdysi právo označovat cestu </a:t>
            </a:r>
            <a:r>
              <a:rPr lang="cs-CZ" dirty="0" smtClean="0"/>
              <a:t>k </a:t>
            </a:r>
            <a:r>
              <a:rPr lang="cs-CZ" dirty="0" smtClean="0"/>
              <a:t>císařskému dvoru ohnivými pochodněmi.</a:t>
            </a:r>
          </a:p>
          <a:p>
            <a:r>
              <a:rPr lang="cs-CZ" dirty="0" smtClean="0"/>
              <a:t>Orlice jako nejmocnější pták byla zobrazována </a:t>
            </a:r>
            <a:r>
              <a:rPr lang="cs-CZ" dirty="0" smtClean="0"/>
              <a:t>v </a:t>
            </a:r>
            <a:r>
              <a:rPr lang="cs-CZ" dirty="0" smtClean="0"/>
              <a:t>útočném postavení - s velkými </a:t>
            </a:r>
            <a:r>
              <a:rPr lang="cs-CZ" dirty="0" smtClean="0"/>
              <a:t>drápy a </a:t>
            </a:r>
            <a:r>
              <a:rPr lang="cs-CZ" dirty="0" smtClean="0"/>
              <a:t>otevřeným zobákem.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047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Nový znak českého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Nový znak získal Vladislav II., obdržel </a:t>
            </a:r>
            <a:r>
              <a:rPr lang="cs-CZ" dirty="0" smtClean="0"/>
              <a:t>ho od </a:t>
            </a:r>
            <a:r>
              <a:rPr lang="cs-CZ" dirty="0" smtClean="0"/>
              <a:t>německého císaře roku 1158.</a:t>
            </a:r>
          </a:p>
          <a:p>
            <a:r>
              <a:rPr lang="cs-CZ" dirty="0" smtClean="0"/>
              <a:t>Jednalo se o stříbrného lva na červeném poli.</a:t>
            </a:r>
          </a:p>
          <a:p>
            <a:r>
              <a:rPr lang="cs-CZ" dirty="0" smtClean="0"/>
              <a:t>Také lev, uznávaný jako král zvířat, je v útočné pozici - s velkými drápy a otevřenou tlamou.</a:t>
            </a:r>
          </a:p>
          <a:p>
            <a:r>
              <a:rPr lang="cs-CZ" dirty="0" smtClean="0"/>
              <a:t>Jak orlice, tak i lev jsou symboly ODVAHY </a:t>
            </a:r>
            <a:r>
              <a:rPr lang="cs-CZ" dirty="0" smtClean="0"/>
              <a:t>A </a:t>
            </a:r>
            <a:r>
              <a:rPr lang="cs-CZ" dirty="0" smtClean="0"/>
              <a:t>SÍLY.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293096"/>
            <a:ext cx="2019507" cy="24687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4401" y="4359492"/>
            <a:ext cx="1997233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3757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Heraldika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Věda, která zkoumá erby nebo znaky.</a:t>
            </a:r>
          </a:p>
          <a:p>
            <a:r>
              <a:rPr lang="cs-CZ" dirty="0" smtClean="0"/>
              <a:t>Udělování znaků má svá přesná pravidla.</a:t>
            </a:r>
          </a:p>
          <a:p>
            <a:r>
              <a:rPr lang="cs-CZ" dirty="0" smtClean="0"/>
              <a:t>Znamení na štítě musí být výrazné, musí být dobře vidět.</a:t>
            </a:r>
          </a:p>
          <a:p>
            <a:r>
              <a:rPr lang="cs-CZ" dirty="0" smtClean="0"/>
              <a:t>Jsou povoleny čtyři barvy - červená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černá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modrá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zelená</a:t>
            </a:r>
          </a:p>
          <a:p>
            <a:r>
              <a:rPr lang="cs-CZ" dirty="0" smtClean="0"/>
              <a:t>Povoleny jsou i dva kovy - stříbro a zlato.</a:t>
            </a:r>
          </a:p>
          <a:p>
            <a:r>
              <a:rPr lang="cs-CZ" dirty="0" smtClean="0"/>
              <a:t>Stříbro se znázorňuje bílou barvou a zlato barvou žlutou.</a:t>
            </a:r>
          </a:p>
          <a:p>
            <a:r>
              <a:rPr lang="cs-CZ" dirty="0" smtClean="0"/>
              <a:t>Přímo na sebe nesmí přijít dva kovy ani dvě barvy.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9273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Vytvoř vlastní štít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Nakresli si obrys štítu.</a:t>
            </a:r>
          </a:p>
          <a:p>
            <a:r>
              <a:rPr lang="cs-CZ" dirty="0" smtClean="0"/>
              <a:t>Dodržuj pravidla.</a:t>
            </a:r>
          </a:p>
          <a:p>
            <a:r>
              <a:rPr lang="cs-CZ" dirty="0" smtClean="0"/>
              <a:t>Pamatuj: </a:t>
            </a:r>
            <a:r>
              <a:rPr lang="cs-CZ" dirty="0" smtClean="0"/>
              <a:t>můžeš udělat např. modrý štít a v něm bílou hradbu, ale nemůžeš namalovat bílou </a:t>
            </a:r>
            <a:r>
              <a:rPr lang="cs-CZ" dirty="0"/>
              <a:t>(</a:t>
            </a:r>
            <a:r>
              <a:rPr lang="cs-CZ" dirty="0" smtClean="0"/>
              <a:t>stříbrnou) hradbu ve žlutém (zlatém) štítu.</a:t>
            </a:r>
          </a:p>
          <a:p>
            <a:r>
              <a:rPr lang="cs-CZ" dirty="0" smtClean="0"/>
              <a:t>Zkus vymyslet štít, který vyjádří, kdo je jeho nositelem</a:t>
            </a:r>
            <a:r>
              <a:rPr lang="cs-CZ" dirty="0"/>
              <a:t>.</a:t>
            </a:r>
            <a:r>
              <a:rPr lang="cs-CZ" dirty="0" smtClean="0"/>
              <a:t> Štít, který prozradí něco o Tobě.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3275856" y="5373216"/>
            <a:ext cx="45719" cy="45719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zpoždění 5"/>
          <p:cNvSpPr/>
          <p:nvPr/>
        </p:nvSpPr>
        <p:spPr>
          <a:xfrm rot="5400000">
            <a:off x="2987824" y="4797152"/>
            <a:ext cx="2088232" cy="18002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712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Otevřená galerie MS Office</a:t>
            </a:r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cs.wikipedia.org/wiki/Soubor:Coat-elements.png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cs.wikipedia.org/wiki/Soubor:Hyghalmen_Roll_Late_1400s.jpg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cs.wikipedia.org/wiki/Soubor:Praha_CoA_CZ.svg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commons.wikimedia.org/wiki/File:Babiere.jpg?uselang=cs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cs.wikipedia.org/wiki/Soubor:Small_coat_of_arms_of_the_Czech_Republic.svg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http://cs.wikipedia.org/wiki/Soubor:Plamenna_orlice_kunhuta.jpg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cs.wikipedia.org/wiki/Soubor:Lev_erb_kunhuta.jpg</a:t>
            </a:r>
            <a:endParaRPr lang="cs-CZ" dirty="0" smtClean="0"/>
          </a:p>
          <a:p>
            <a:r>
              <a:rPr lang="cs-CZ" dirty="0"/>
              <a:t>BÍGL, Zdeněk. </a:t>
            </a:r>
            <a:r>
              <a:rPr lang="cs-CZ" i="1" dirty="0"/>
              <a:t>České země za posledních Přemyslovců</a:t>
            </a:r>
            <a:r>
              <a:rPr lang="cs-CZ" dirty="0"/>
              <a:t>. 2. vyd. Ilustrace Karel Toman. Praha: Albatros, 1995, 64 s. Dějiny v obrazech. ISBN 80-000-0202-7. 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. 2. vyd.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  <a:p>
            <a:r>
              <a:rPr lang="cs-CZ" dirty="0"/>
              <a:t>BAUER, Ivan. </a:t>
            </a:r>
            <a:r>
              <a:rPr lang="cs-CZ" i="1" dirty="0"/>
              <a:t>Středověk</a:t>
            </a:r>
            <a:r>
              <a:rPr lang="cs-CZ" dirty="0"/>
              <a:t>: </a:t>
            </a:r>
            <a:r>
              <a:rPr lang="cs-CZ" i="1" dirty="0"/>
              <a:t>pracovní sešit z dějepisu</a:t>
            </a:r>
            <a:r>
              <a:rPr lang="cs-CZ" dirty="0"/>
              <a:t>. 1. vyd. Ilustrace Lubomír </a:t>
            </a:r>
            <a:r>
              <a:rPr lang="cs-CZ" dirty="0" err="1"/>
              <a:t>Anlauf</a:t>
            </a:r>
            <a:r>
              <a:rPr lang="cs-CZ" dirty="0"/>
              <a:t>. Havlíčkův Brod: Tobiáš, 1993, 64 s. Dějiny v obrazech. ISBN 80-901-2329-5.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4806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250</TotalTime>
  <Words>706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Anotace</vt:lpstr>
      <vt:lpstr>Rozehřátí</vt:lpstr>
      <vt:lpstr>Správné řešení</vt:lpstr>
      <vt:lpstr>Erb - znak</vt:lpstr>
      <vt:lpstr>Snímek 6</vt:lpstr>
      <vt:lpstr>Snímek 7</vt:lpstr>
      <vt:lpstr>Snímek 8</vt:lpstr>
      <vt:lpstr>Ukázka cechovních erbů</vt:lpstr>
      <vt:lpstr>Nejstarší znak českých zemí</vt:lpstr>
      <vt:lpstr>Snímek 11</vt:lpstr>
      <vt:lpstr>Nový znak českého státu</vt:lpstr>
      <vt:lpstr>Heraldika</vt:lpstr>
      <vt:lpstr>Vytvoř vlastní štít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63</cp:revision>
  <dcterms:created xsi:type="dcterms:W3CDTF">2012-03-17T07:31:03Z</dcterms:created>
  <dcterms:modified xsi:type="dcterms:W3CDTF">2013-06-20T18:55:28Z</dcterms:modified>
</cp:coreProperties>
</file>