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7"/>
  </p:notesMasterIdLst>
  <p:sldIdLst>
    <p:sldId id="266" r:id="rId2"/>
    <p:sldId id="267" r:id="rId3"/>
    <p:sldId id="268" r:id="rId4"/>
    <p:sldId id="269" r:id="rId5"/>
    <p:sldId id="270" r:id="rId6"/>
    <p:sldId id="271" r:id="rId7"/>
    <p:sldId id="272" r:id="rId8"/>
    <p:sldId id="273" r:id="rId9"/>
    <p:sldId id="274" r:id="rId10"/>
    <p:sldId id="276" r:id="rId11"/>
    <p:sldId id="277" r:id="rId12"/>
    <p:sldId id="278" r:id="rId13"/>
    <p:sldId id="279" r:id="rId14"/>
    <p:sldId id="275" r:id="rId15"/>
    <p:sldId id="28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4211D1-9EB6-45B3-B9A2-7D738D591ABF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F9F9FC-E572-46B8-9171-63F0465171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810421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D2F6D659-FFA7-4AD6-A845-2748D70C07EA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ccolade.jpg" TargetMode="External"/><Relationship Id="rId2" Type="http://schemas.openxmlformats.org/officeDocument/2006/relationships/hyperlink" Target="http://cs.wikipedia.org/wiki/Soubor:Codex_Manesse_Ulrich_von_Liechtenstein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Matthew_Paris_-_William_Marshal.jpg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652164678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Hana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Műllerová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VY_32_INOVACE_5B_04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Rytířská</a:t>
                      </a:r>
                      <a:r>
                        <a:rPr lang="cs-CZ" baseline="0" dirty="0" smtClean="0"/>
                        <a:t> kultura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978928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žáky 7. třídy seznámí s pojmem rytířská kultura.</a:t>
            </a:r>
          </a:p>
          <a:p>
            <a:r>
              <a:rPr lang="cs-CZ" dirty="0" smtClean="0"/>
              <a:t>Žáci poznají zásady rytířů.</a:t>
            </a:r>
          </a:p>
          <a:p>
            <a:r>
              <a:rPr lang="cs-CZ" dirty="0" smtClean="0"/>
              <a:t>Jak se člověk šlechtického původu mohl stát rytířem?</a:t>
            </a:r>
          </a:p>
          <a:p>
            <a:r>
              <a:rPr lang="cs-CZ" dirty="0" smtClean="0"/>
              <a:t>Jaké zbraně rytíři používali?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970359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Rytířská kultura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27784" y="1916832"/>
            <a:ext cx="3384376" cy="3888432"/>
          </a:xfrm>
        </p:spPr>
      </p:pic>
    </p:spTree>
    <p:extLst>
      <p:ext uri="{BB962C8B-B14F-4D97-AF65-F5344CB8AC3E}">
        <p14:creationId xmlns:p14="http://schemas.microsoft.com/office/powerpoint/2010/main" xmlns="" val="42804658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Rytíři - obecně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Král nebo knížata potřebovala k obraně vojsko.</a:t>
            </a:r>
          </a:p>
          <a:p>
            <a:r>
              <a:rPr lang="cs-CZ" dirty="0" smtClean="0"/>
              <a:t>Povinností </a:t>
            </a:r>
            <a:r>
              <a:rPr lang="cs-CZ" dirty="0" smtClean="0"/>
              <a:t>šlechtice (</a:t>
            </a:r>
            <a:r>
              <a:rPr lang="cs-CZ" dirty="0" smtClean="0"/>
              <a:t>feudála) bylo sloužit jako voják </a:t>
            </a:r>
            <a:r>
              <a:rPr lang="cs-CZ" dirty="0">
                <a:solidFill>
                  <a:srgbClr val="FF0000"/>
                </a:solidFill>
              </a:rPr>
              <a:t>-</a:t>
            </a:r>
            <a:r>
              <a:rPr lang="cs-CZ" dirty="0" smtClean="0">
                <a:solidFill>
                  <a:srgbClr val="FF0000"/>
                </a:solidFill>
              </a:rPr>
              <a:t> rytíř.</a:t>
            </a:r>
          </a:p>
          <a:p>
            <a:r>
              <a:rPr lang="cs-CZ" dirty="0" smtClean="0"/>
              <a:t>Rytíř svoji slávu nezískával jen vojenským uměním a statečností.</a:t>
            </a:r>
          </a:p>
          <a:p>
            <a:r>
              <a:rPr lang="cs-CZ" dirty="0" smtClean="0"/>
              <a:t>Cenila se </a:t>
            </a:r>
            <a:r>
              <a:rPr lang="cs-CZ" dirty="0" smtClean="0">
                <a:solidFill>
                  <a:srgbClr val="FF0000"/>
                </a:solidFill>
              </a:rPr>
              <a:t>i mravní ctnost.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Zásady</a:t>
            </a:r>
          </a:p>
          <a:p>
            <a:pPr marL="0" indent="0">
              <a:buNone/>
            </a:pPr>
            <a:r>
              <a:rPr lang="cs-CZ" dirty="0" smtClean="0"/>
              <a:t>   Věrná služba vládci</a:t>
            </a:r>
          </a:p>
          <a:p>
            <a:pPr marL="0" indent="0">
              <a:buNone/>
            </a:pPr>
            <a:r>
              <a:rPr lang="cs-CZ" dirty="0" smtClean="0"/>
              <a:t>   Obrana křesťanské víry před pohany</a:t>
            </a:r>
          </a:p>
          <a:p>
            <a:pPr marL="0" indent="0">
              <a:buNone/>
            </a:pPr>
            <a:r>
              <a:rPr lang="cs-CZ" dirty="0" smtClean="0"/>
              <a:t>   Ochrana žen</a:t>
            </a:r>
          </a:p>
          <a:p>
            <a:pPr marL="0" indent="0">
              <a:buNone/>
            </a:pPr>
            <a:r>
              <a:rPr lang="cs-CZ" dirty="0" smtClean="0"/>
              <a:t>   Ochrana vdov a sirotků</a:t>
            </a:r>
          </a:p>
          <a:p>
            <a:endParaRPr lang="cs-CZ" dirty="0"/>
          </a:p>
        </p:txBody>
      </p:sp>
      <p:pic>
        <p:nvPicPr>
          <p:cNvPr id="1027" name="Picture 3" descr="C:\Users\admin\AppData\Local\Microsoft\Windows\Temporary Internet Files\Content.IE5\HAYOD3OR\MC9004130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068960"/>
            <a:ext cx="3330166" cy="3450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720682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dělat, aby ses stal rytířem?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Měl bys být urozeného původu.</a:t>
            </a:r>
          </a:p>
          <a:p>
            <a:r>
              <a:rPr lang="cs-CZ" dirty="0" smtClean="0"/>
              <a:t>Tvoje výchova začne v 7 letech.</a:t>
            </a:r>
          </a:p>
          <a:p>
            <a:r>
              <a:rPr lang="cs-CZ" dirty="0" smtClean="0"/>
              <a:t>Budeš poslán k cizímu dvoru.</a:t>
            </a:r>
          </a:p>
          <a:p>
            <a:r>
              <a:rPr lang="cs-CZ" dirty="0" smtClean="0"/>
              <a:t>Zde se staneš </a:t>
            </a:r>
            <a:r>
              <a:rPr lang="cs-CZ" dirty="0" smtClean="0">
                <a:solidFill>
                  <a:srgbClr val="FF0000"/>
                </a:solidFill>
              </a:rPr>
              <a:t>pážetem.</a:t>
            </a:r>
          </a:p>
          <a:p>
            <a:r>
              <a:rPr lang="cs-CZ" dirty="0" smtClean="0"/>
              <a:t>Jako páže se naučíš správnému chování, budeš obsluhovat pána, hlavně dolévat nápoje, budeš ho doprovázet na cestách.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564503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následuje, pokud obstojíš?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Jako čtrnáctiletý se staneš </a:t>
            </a:r>
            <a:r>
              <a:rPr lang="cs-CZ" dirty="0" smtClean="0">
                <a:solidFill>
                  <a:srgbClr val="FF0000"/>
                </a:solidFill>
              </a:rPr>
              <a:t>panošem.</a:t>
            </a:r>
          </a:p>
          <a:p>
            <a:r>
              <a:rPr lang="cs-CZ" dirty="0" smtClean="0"/>
              <a:t>Už můžeš nosit meč.</a:t>
            </a:r>
          </a:p>
          <a:p>
            <a:r>
              <a:rPr lang="cs-CZ" dirty="0" smtClean="0"/>
              <a:t>A začíná Ti pořádný trénink.</a:t>
            </a:r>
          </a:p>
          <a:p>
            <a:r>
              <a:rPr lang="cs-CZ" dirty="0" smtClean="0"/>
              <a:t>Učíš </a:t>
            </a:r>
            <a:r>
              <a:rPr lang="cs-CZ" dirty="0" smtClean="0"/>
              <a:t>se: </a:t>
            </a:r>
            <a:r>
              <a:rPr lang="cs-CZ" dirty="0" smtClean="0"/>
              <a:t>šermovat</a:t>
            </a:r>
          </a:p>
          <a:p>
            <a:pPr marL="0" indent="0">
              <a:buNone/>
            </a:pPr>
            <a:r>
              <a:rPr lang="cs-CZ" dirty="0" smtClean="0"/>
              <a:t>                jezdit na koni</a:t>
            </a:r>
          </a:p>
          <a:p>
            <a:pPr marL="0" indent="0">
              <a:buNone/>
            </a:pPr>
            <a:r>
              <a:rPr lang="cs-CZ" dirty="0" smtClean="0"/>
              <a:t>                zápasit</a:t>
            </a:r>
          </a:p>
          <a:p>
            <a:pPr marL="0" indent="0">
              <a:buNone/>
            </a:pPr>
            <a:r>
              <a:rPr lang="cs-CZ" dirty="0" smtClean="0"/>
              <a:t>                lovit a střílet z luku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překonávat útrapy, hlad, zimu  </a:t>
            </a:r>
          </a:p>
          <a:p>
            <a:pPr marL="0" indent="0">
              <a:buNone/>
            </a:pPr>
            <a:r>
              <a:rPr lang="cs-CZ" dirty="0" smtClean="0"/>
              <a:t>                starat se o pánovu zbroj</a:t>
            </a:r>
          </a:p>
          <a:p>
            <a:pPr marL="0" indent="0">
              <a:buNone/>
            </a:pPr>
            <a:r>
              <a:rPr lang="cs-CZ" dirty="0" smtClean="0"/>
              <a:t>                pomáhat pánovi s oblékáním</a:t>
            </a:r>
          </a:p>
          <a:p>
            <a:pPr marL="0" indent="0">
              <a:buNone/>
            </a:pPr>
            <a:r>
              <a:rPr lang="cs-CZ" dirty="0" smtClean="0"/>
              <a:t>                doprovázíš ho na bojiště</a:t>
            </a:r>
            <a:endParaRPr lang="cs-CZ" dirty="0"/>
          </a:p>
        </p:txBody>
      </p:sp>
      <p:pic>
        <p:nvPicPr>
          <p:cNvPr id="2051" name="Picture 3" descr="C:\Users\admin\AppData\Local\Microsoft\Windows\Temporary Internet Files\Content.IE5\HAYOD3OR\MP90043178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708920"/>
            <a:ext cx="2276872" cy="2276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392868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stupeň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Pokud jsi úspěšný, můžeš být ve 21 letech pasován na rytíře</a:t>
            </a:r>
            <a:r>
              <a:rPr lang="cs-CZ" dirty="0"/>
              <a:t>.</a:t>
            </a:r>
            <a:endParaRPr lang="cs-CZ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71800" y="2363992"/>
            <a:ext cx="2571740" cy="3803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410965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Pasování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229600" cy="4525963"/>
          </a:xfrm>
        </p:spPr>
        <p:txBody>
          <a:bodyPr/>
          <a:lstStyle/>
          <a:p>
            <a:r>
              <a:rPr lang="cs-CZ" dirty="0" smtClean="0"/>
              <a:t>Obřad se bude konat v kostele před oltářem.</a:t>
            </a:r>
          </a:p>
          <a:p>
            <a:r>
              <a:rPr lang="cs-CZ" dirty="0" smtClean="0"/>
              <a:t>Ty budeš oblečen do bílého šatu a budeš neozbrojen.</a:t>
            </a:r>
          </a:p>
          <a:p>
            <a:r>
              <a:rPr lang="cs-CZ" dirty="0" smtClean="0"/>
              <a:t>Tvůj meč leží na oltáři (symbol toho, že sloužíš Bohu).</a:t>
            </a:r>
          </a:p>
          <a:p>
            <a:r>
              <a:rPr lang="cs-CZ" dirty="0" smtClean="0"/>
              <a:t>Při aktu poklekneš před vládce.</a:t>
            </a:r>
          </a:p>
          <a:p>
            <a:r>
              <a:rPr lang="cs-CZ" dirty="0" smtClean="0"/>
              <a:t>Ten Tě udeří na rameno plochou stranou meče.</a:t>
            </a:r>
            <a:endParaRPr lang="cs-CZ" dirty="0"/>
          </a:p>
          <a:p>
            <a:r>
              <a:rPr lang="cs-CZ" dirty="0" smtClean="0"/>
              <a:t>Zároveň přísaháš, že dodržíš zásady svého stavu.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936451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Turnaje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31640" y="2204864"/>
            <a:ext cx="5904656" cy="3600399"/>
          </a:xfrm>
        </p:spPr>
      </p:pic>
    </p:spTree>
    <p:extLst>
      <p:ext uri="{BB962C8B-B14F-4D97-AF65-F5344CB8AC3E}">
        <p14:creationId xmlns:p14="http://schemas.microsoft.com/office/powerpoint/2010/main" xmlns="" val="26263849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Hry, kdy dokazuješ své umění bojovat.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Turnaje jsou hry, kdy můžeš před opravdovým bojem dokázat své kvality.</a:t>
            </a:r>
          </a:p>
          <a:p>
            <a:r>
              <a:rPr lang="cs-CZ" dirty="0" smtClean="0"/>
              <a:t>Pokud se zúčastníš, budeš předvádět:</a:t>
            </a:r>
          </a:p>
          <a:p>
            <a:pPr marL="0" indent="0">
              <a:buNone/>
            </a:pPr>
            <a:r>
              <a:rPr lang="cs-CZ" dirty="0" smtClean="0"/>
              <a:t>    jízdu na koni v plném trysku</a:t>
            </a:r>
          </a:p>
          <a:p>
            <a:pPr marL="0" indent="0">
              <a:buNone/>
            </a:pPr>
            <a:r>
              <a:rPr lang="cs-CZ" dirty="0" smtClean="0"/>
              <a:t>    cílem je shození soupeře ze sedla</a:t>
            </a:r>
          </a:p>
          <a:p>
            <a:pPr marL="0" indent="0">
              <a:buNone/>
            </a:pPr>
            <a:r>
              <a:rPr lang="cs-CZ" dirty="0" smtClean="0"/>
              <a:t>    proto máš dřevěné kopí - </a:t>
            </a:r>
            <a:r>
              <a:rPr lang="cs-CZ" dirty="0" smtClean="0">
                <a:solidFill>
                  <a:srgbClr val="FF0000"/>
                </a:solidFill>
              </a:rPr>
              <a:t>dřevec</a:t>
            </a:r>
            <a:r>
              <a:rPr lang="cs-CZ" dirty="0" smtClean="0"/>
              <a:t> - až 3 metry dlouhé</a:t>
            </a:r>
          </a:p>
          <a:p>
            <a:endParaRPr lang="cs-CZ" dirty="0"/>
          </a:p>
          <a:p>
            <a:r>
              <a:rPr lang="cs-CZ" dirty="0" smtClean="0"/>
              <a:t>Turnaje mohou být zpestřeny osobními souboji rytířů s meči, palicemi, sekyrami.</a:t>
            </a:r>
          </a:p>
          <a:p>
            <a:endParaRPr lang="cs-CZ" dirty="0"/>
          </a:p>
        </p:txBody>
      </p:sp>
      <p:pic>
        <p:nvPicPr>
          <p:cNvPr id="3074" name="Picture 2" descr="C:\Users\admin\AppData\Local\Microsoft\Windows\Temporary Internet Files\Content.IE5\HAYOD3OR\MC9004159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276872"/>
            <a:ext cx="1847850" cy="1377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612465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Něco z pravidel turnaje.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/>
          <a:lstStyle/>
          <a:p>
            <a:r>
              <a:rPr lang="cs-CZ" dirty="0" smtClean="0"/>
              <a:t>Účastníci klání jsou rozděleni na vyzyvatele a obhájce.</a:t>
            </a:r>
          </a:p>
          <a:p>
            <a:r>
              <a:rPr lang="cs-CZ" dirty="0" smtClean="0"/>
              <a:t>Každý souboj má 3 kola.</a:t>
            </a:r>
          </a:p>
          <a:p>
            <a:r>
              <a:rPr lang="cs-CZ" dirty="0" smtClean="0"/>
              <a:t>Jeden bod se uděluje za zlomení kopí o soupeřovu hruď.</a:t>
            </a:r>
          </a:p>
          <a:p>
            <a:r>
              <a:rPr lang="cs-CZ" dirty="0" smtClean="0"/>
              <a:t>Dva body jsou za zlomené kopí o soupeřovu helmu.</a:t>
            </a:r>
          </a:p>
          <a:p>
            <a:r>
              <a:rPr lang="cs-CZ" dirty="0" smtClean="0"/>
              <a:t>Tři body se udělují za sražení soupeře z koně.</a:t>
            </a:r>
          </a:p>
          <a:p>
            <a:r>
              <a:rPr lang="cs-CZ" dirty="0" smtClean="0"/>
              <a:t>Jestliže rytíř zlomí kopí, může mu nové podat pouze jeho panoš.</a:t>
            </a:r>
          </a:p>
          <a:p>
            <a:r>
              <a:rPr lang="cs-CZ" dirty="0" smtClean="0"/>
              <a:t>Ceremoniáři vystaví jejich erby.</a:t>
            </a:r>
          </a:p>
        </p:txBody>
      </p:sp>
      <p:pic>
        <p:nvPicPr>
          <p:cNvPr id="4098" name="Picture 2" descr="C:\Users\admin\AppData\Local\Microsoft\Windows\Temporary Internet Files\Content.IE5\5AANVSQS\MC9001493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149080"/>
            <a:ext cx="2372008" cy="2550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admin\AppData\Local\Microsoft\Windows\Temporary Internet Files\Content.IE5\HAYOD3OR\MC9004159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653136"/>
            <a:ext cx="1800225" cy="1835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456151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Výzbroj rytířů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Kroužkované brnění -</a:t>
            </a:r>
            <a:r>
              <a:rPr lang="cs-CZ" dirty="0" smtClean="0"/>
              <a:t> pružné, drátěná košile až 12 000 kroužků, </a:t>
            </a:r>
            <a:r>
              <a:rPr lang="cs-CZ" dirty="0" smtClean="0"/>
              <a:t>10 </a:t>
            </a:r>
            <a:r>
              <a:rPr lang="cs-CZ" dirty="0" smtClean="0"/>
              <a:t>- 14 kg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Plátové brnění -</a:t>
            </a:r>
            <a:r>
              <a:rPr lang="cs-CZ" dirty="0" smtClean="0"/>
              <a:t> až 25 kg, náplecník, loketník, plechovice na </a:t>
            </a:r>
            <a:r>
              <a:rPr lang="cs-CZ" dirty="0" smtClean="0"/>
              <a:t>stehna, nákolenice</a:t>
            </a:r>
            <a:r>
              <a:rPr lang="cs-CZ" dirty="0" smtClean="0"/>
              <a:t>, holenní díly, střevíce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Meč</a:t>
            </a:r>
            <a:r>
              <a:rPr lang="cs-CZ" dirty="0" smtClean="0"/>
              <a:t> - délka 75 cm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Přilbice</a:t>
            </a:r>
            <a:r>
              <a:rPr lang="cs-CZ" dirty="0" smtClean="0"/>
              <a:t> - ochrana hlavy, nevýhoda – úzké průzory</a:t>
            </a:r>
          </a:p>
          <a:p>
            <a:pPr marL="0" indent="0">
              <a:buNone/>
            </a:pPr>
            <a:r>
              <a:rPr lang="cs-CZ" dirty="0" smtClean="0"/>
              <a:t>                  na oči                                                                 na oči</a:t>
            </a:r>
          </a:p>
          <a:p>
            <a:pPr marL="0" indent="0">
              <a:buNone/>
            </a:pPr>
            <a:r>
              <a:rPr lang="cs-CZ" dirty="0" smtClean="0"/>
              <a:t>                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Železné klobouky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Štít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Ochrana koní </a:t>
            </a:r>
            <a:r>
              <a:rPr lang="cs-CZ" dirty="0" smtClean="0"/>
              <a:t>-  čabraka           </a:t>
            </a:r>
            <a:endParaRPr lang="cs-CZ" dirty="0"/>
          </a:p>
        </p:txBody>
      </p:sp>
      <p:pic>
        <p:nvPicPr>
          <p:cNvPr id="5122" name="Picture 2" descr="C:\Users\admin\AppData\Local\Microsoft\Windows\Temporary Internet Files\Content.IE5\5AANVSQS\MC9004159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52320" y="3140968"/>
            <a:ext cx="1228725" cy="185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admin\AppData\Local\Microsoft\Windows\Temporary Internet Files\Content.IE5\QUIF7RAP\MC900437085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94241" y="4068068"/>
            <a:ext cx="2023120" cy="2023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63059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Rytířská kultura - obecně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Od poloviny 13. století se rozšiřuje nový způsob života             a zábavy šlechty - rytířská kultura.</a:t>
            </a:r>
          </a:p>
          <a:p>
            <a:r>
              <a:rPr lang="cs-CZ" dirty="0" smtClean="0"/>
              <a:t>Nepatřila k ní jen statečnost, umění bojovat, ale i dvornost </a:t>
            </a:r>
            <a:r>
              <a:rPr lang="cs-CZ" dirty="0" smtClean="0"/>
              <a:t>a </a:t>
            </a:r>
            <a:r>
              <a:rPr lang="cs-CZ" dirty="0" smtClean="0"/>
              <a:t>galantnost k ženám, skládání písní popisující boje, skládání milostných písní na počest krásných žen.</a:t>
            </a:r>
          </a:p>
          <a:p>
            <a:r>
              <a:rPr lang="cs-CZ" dirty="0" smtClean="0"/>
              <a:t>Zároveň také vznikala literatura opěvující statečné činy rytířů.</a:t>
            </a:r>
          </a:p>
          <a:p>
            <a:r>
              <a:rPr lang="cs-CZ" dirty="0" smtClean="0"/>
              <a:t>První rytířské turnaje u nás byly pořádány na </a:t>
            </a:r>
          </a:p>
          <a:p>
            <a:pPr marL="0" indent="0">
              <a:buNone/>
            </a:pPr>
            <a:r>
              <a:rPr lang="cs-CZ" dirty="0" smtClean="0"/>
              <a:t>   dvoře Václava I.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7166947" y="4077072"/>
            <a:ext cx="1694259" cy="2243748"/>
          </a:xfrm>
          <a:prstGeom prst="rect">
            <a:avLst/>
          </a:prstGeom>
        </p:spPr>
      </p:pic>
      <p:pic>
        <p:nvPicPr>
          <p:cNvPr id="6146" name="Picture 2" descr="C:\Users\admin\AppData\Local\Microsoft\Windows\Temporary Internet Files\Content.IE5\5AANVSQS\MP90038277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608605"/>
            <a:ext cx="2768352" cy="1977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286811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Obrázky [online]. [cit. 2013-04-08]. </a:t>
            </a:r>
            <a:r>
              <a:rPr lang="cs-CZ"/>
              <a:t>Dostupné z:</a:t>
            </a:r>
          </a:p>
          <a:p>
            <a:r>
              <a:rPr lang="cs-CZ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cs.wikipedia.org/wiki/Soubor:Codex_Manesse_Ulrich_von_Liechtenstein.jpg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cs.wikipedia.org/wiki/Soubor:Accolade.jpg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http://cs.wikipedia.org/wiki/Soubor:Matthew_Paris_-_</a:t>
            </a:r>
            <a:r>
              <a:rPr lang="cs-CZ" dirty="0" smtClean="0">
                <a:hlinkClick r:id="rId4"/>
              </a:rPr>
              <a:t>William_Marshal.jpg</a:t>
            </a:r>
            <a:endParaRPr lang="cs-CZ" dirty="0" smtClean="0"/>
          </a:p>
          <a:p>
            <a:r>
              <a:rPr lang="cs-CZ" dirty="0" smtClean="0"/>
              <a:t>Otevřená galerie MS Office</a:t>
            </a:r>
          </a:p>
          <a:p>
            <a:r>
              <a:rPr lang="cs-CZ" i="1" dirty="0"/>
              <a:t>Rytíři</a:t>
            </a:r>
            <a:r>
              <a:rPr lang="cs-CZ" dirty="0"/>
              <a:t>: </a:t>
            </a:r>
            <a:r>
              <a:rPr lang="cs-CZ" i="1" dirty="0"/>
              <a:t>[turnaje, zbraně, brnění, erby, život na hradě</a:t>
            </a:r>
            <a:r>
              <a:rPr lang="cs-CZ" dirty="0"/>
              <a:t>. 1. vyd. Praha: Fragment, 2007, 48 s. Úžasný svět. ISBN 978-80-253-0408-2. </a:t>
            </a:r>
            <a:endParaRPr lang="cs-CZ" dirty="0" smtClean="0"/>
          </a:p>
          <a:p>
            <a:r>
              <a:rPr lang="cs-CZ" i="1" dirty="0"/>
              <a:t>Rytíři</a:t>
            </a:r>
            <a:r>
              <a:rPr lang="cs-CZ" dirty="0"/>
              <a:t>: </a:t>
            </a:r>
            <a:r>
              <a:rPr lang="cs-CZ" i="1" dirty="0"/>
              <a:t>[turnaje, zbraně, brnění, erby, život na hradě</a:t>
            </a:r>
            <a:r>
              <a:rPr lang="cs-CZ" dirty="0"/>
              <a:t>. 1. vyd. Praha: Fragment, 2007, 48 s. Úžasný svět. ISBN 978-80-253-0408-2. 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27262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HROCH, Miroslav. </a:t>
            </a:r>
            <a:r>
              <a:rPr lang="cs-CZ" i="1" dirty="0"/>
              <a:t>Dějepis</a:t>
            </a:r>
            <a:r>
              <a:rPr lang="cs-CZ" dirty="0"/>
              <a:t>: </a:t>
            </a:r>
            <a:r>
              <a:rPr lang="cs-CZ" i="1" dirty="0"/>
              <a:t>středověk pro základní školy</a:t>
            </a:r>
            <a:r>
              <a:rPr lang="cs-CZ" dirty="0"/>
              <a:t>. 5. vyd., ve </a:t>
            </a:r>
            <a:r>
              <a:rPr lang="cs-CZ" dirty="0" err="1"/>
              <a:t>VaN</a:t>
            </a:r>
            <a:r>
              <a:rPr lang="cs-CZ" dirty="0"/>
              <a:t> Práce 3. Praha: Práce, 1996, 101 s. Učebnice pro základní školy (Práce). ISBN 80-208-0378-5. </a:t>
            </a:r>
            <a:endParaRPr lang="cs-CZ" dirty="0" smtClean="0"/>
          </a:p>
          <a:p>
            <a:r>
              <a:rPr lang="cs-CZ" dirty="0"/>
              <a:t>BÍGL, Zdeněk. </a:t>
            </a:r>
            <a:r>
              <a:rPr lang="cs-CZ" i="1" dirty="0"/>
              <a:t>České země za posledních Přemyslovců</a:t>
            </a:r>
            <a:r>
              <a:rPr lang="cs-CZ" dirty="0"/>
              <a:t>: </a:t>
            </a:r>
            <a:r>
              <a:rPr lang="cs-CZ" i="1" dirty="0"/>
              <a:t>středověk pro základní školy</a:t>
            </a:r>
            <a:r>
              <a:rPr lang="cs-CZ" dirty="0"/>
              <a:t>. 2. vyd. Ilustrace Karel Toman. Praha: Albatros, 1995, 64 s. Dějiny v obrazech. ISBN 80-000-0202-7. </a:t>
            </a:r>
            <a:endParaRPr lang="cs-CZ" dirty="0" smtClean="0"/>
          </a:p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992845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318</TotalTime>
  <Words>682</Words>
  <Application>Microsoft Office PowerPoint</Application>
  <PresentationFormat>Předvádění na obrazovce (4:3)</PresentationFormat>
  <Paragraphs>94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Došky</vt:lpstr>
      <vt:lpstr>Snímek 1</vt:lpstr>
      <vt:lpstr>Anotace</vt:lpstr>
      <vt:lpstr>Rytířská kultura</vt:lpstr>
      <vt:lpstr>Rytíři - obecně</vt:lpstr>
      <vt:lpstr>Co dělat, aby ses stal rytířem?</vt:lpstr>
      <vt:lpstr>Co následuje, pokud obstojíš?</vt:lpstr>
      <vt:lpstr>Další stupeň</vt:lpstr>
      <vt:lpstr>Pasování</vt:lpstr>
      <vt:lpstr>Turnaje</vt:lpstr>
      <vt:lpstr>Hry, kdy dokazuješ své umění bojovat.</vt:lpstr>
      <vt:lpstr>Něco z pravidel turnaje.</vt:lpstr>
      <vt:lpstr>Výzbroj rytířů</vt:lpstr>
      <vt:lpstr>Rytířská kultura - obecně</vt:lpstr>
      <vt:lpstr>Použité zdroje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</dc:creator>
  <cp:lastModifiedBy>U1</cp:lastModifiedBy>
  <cp:revision>64</cp:revision>
  <dcterms:created xsi:type="dcterms:W3CDTF">2012-03-17T07:31:03Z</dcterms:created>
  <dcterms:modified xsi:type="dcterms:W3CDTF">2013-06-20T18:58:46Z</dcterms:modified>
</cp:coreProperties>
</file>