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6"/>
  </p:notesMasterIdLst>
  <p:sldIdLst>
    <p:sldId id="266" r:id="rId2"/>
    <p:sldId id="267" r:id="rId3"/>
    <p:sldId id="268" r:id="rId4"/>
    <p:sldId id="269" r:id="rId5"/>
    <p:sldId id="270" r:id="rId6"/>
    <p:sldId id="271" r:id="rId7"/>
    <p:sldId id="272" r:id="rId8"/>
    <p:sldId id="273" r:id="rId9"/>
    <p:sldId id="274" r:id="rId10"/>
    <p:sldId id="277" r:id="rId11"/>
    <p:sldId id="278" r:id="rId12"/>
    <p:sldId id="279" r:id="rId13"/>
    <p:sldId id="275" r:id="rId14"/>
    <p:sldId id="27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4211D1-9EB6-45B3-B9A2-7D738D591ABF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F9F9FC-E572-46B8-9171-63F0465171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1042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ean-L%C3%A9on_G%C3%A9r%C3%B4me_005_Guard.jpg" TargetMode="External"/><Relationship Id="rId2" Type="http://schemas.openxmlformats.org/officeDocument/2006/relationships/hyperlink" Target="http://cs.wikipedia.org/wiki/Soubor:Al-Andalus-de-91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VY_32_Inovace_D&#283;jepis%20pro%20sedmou%20t&#345;&#237;du_05-K&#345;&#237;&#382;ov&#233;%20v&#253;pravy-p.pptx" TargetMode="External"/><Relationship Id="rId5" Type="http://schemas.openxmlformats.org/officeDocument/2006/relationships/hyperlink" Target="http://upload.wikimedia.org/wikipedia/commons/7/7f/Crusader_cavalry.jpg" TargetMode="External"/><Relationship Id="rId4" Type="http://schemas.openxmlformats.org/officeDocument/2006/relationships/hyperlink" Target="http://cs.wikipedia.org/wiki/Soubor:Westminster_Knight.jpg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Templari_MatthewParis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73355964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Hana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Műllerová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VY_32_INOVACE_5B_05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Křížové</a:t>
                      </a:r>
                      <a:r>
                        <a:rPr lang="cs-CZ" baseline="0" dirty="0" smtClean="0"/>
                        <a:t> výpravy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978928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žáky seznámí s tím, co byly křížové výpravy.</a:t>
            </a:r>
          </a:p>
          <a:p>
            <a:r>
              <a:rPr lang="cs-CZ" dirty="0" smtClean="0"/>
              <a:t>Co vedlo ke křížovým výpravám, proti komu směřovaly.</a:t>
            </a:r>
          </a:p>
          <a:p>
            <a:r>
              <a:rPr lang="cs-CZ" dirty="0" smtClean="0"/>
              <a:t>Kdo se výprav účastnil a jak výpravy skončily.</a:t>
            </a:r>
          </a:p>
          <a:p>
            <a:r>
              <a:rPr lang="cs-CZ" dirty="0" smtClean="0"/>
              <a:t>Žáci poznají pojmy – Palestina, Turci, křižák, Jeruzalém, </a:t>
            </a:r>
            <a:r>
              <a:rPr lang="cs-CZ" dirty="0" err="1" smtClean="0"/>
              <a:t>saracén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9703591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Křížové výpravy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Výpravy proti nevěřícím.</a:t>
            </a:r>
          </a:p>
          <a:p>
            <a:r>
              <a:rPr lang="cs-CZ" dirty="0" smtClean="0"/>
              <a:t>Křesťané proti muslimům.</a:t>
            </a:r>
          </a:p>
          <a:p>
            <a:r>
              <a:rPr lang="cs-CZ" dirty="0" smtClean="0"/>
              <a:t>Symbol – KŘÍŽ.</a:t>
            </a:r>
          </a:p>
          <a:p>
            <a:r>
              <a:rPr lang="cs-CZ" dirty="0" smtClean="0"/>
              <a:t>Účastníci výprav – křižáci (evropští panovníci, </a:t>
            </a:r>
          </a:p>
          <a:p>
            <a:pPr marL="0" indent="0">
              <a:buNone/>
            </a:pPr>
            <a:r>
              <a:rPr lang="cs-CZ" dirty="0" smtClean="0"/>
              <a:t>                                    feudálové, chudší šlechtici,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chudí poddaní).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</a:t>
            </a:r>
          </a:p>
          <a:p>
            <a:endParaRPr lang="cs-CZ" dirty="0" smtClean="0"/>
          </a:p>
          <a:p>
            <a:r>
              <a:rPr lang="cs-CZ" dirty="0" smtClean="0"/>
              <a:t>Důvod účasti – sláva, bohatství, nová půda,   </a:t>
            </a:r>
          </a:p>
          <a:p>
            <a:pPr marL="0" indent="0">
              <a:buNone/>
            </a:pPr>
            <a:r>
              <a:rPr lang="cs-CZ" dirty="0" smtClean="0"/>
              <a:t>                                východisko z bídy, útisku.</a:t>
            </a:r>
            <a:endParaRPr lang="cs-CZ" dirty="0"/>
          </a:p>
        </p:txBody>
      </p:sp>
      <p:pic>
        <p:nvPicPr>
          <p:cNvPr id="1027" name="Picture 3" descr="C:\Users\admin\AppData\Local\Microsoft\Windows\Temporary Internet Files\Content.IE5\HAYOD3OR\MC9001493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692696"/>
            <a:ext cx="1371600" cy="2298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8046583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První výpravy – Pyrenejský poloostrov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19385" y="1556792"/>
            <a:ext cx="6004943" cy="4536504"/>
          </a:xfrm>
        </p:spPr>
      </p:pic>
    </p:spTree>
    <p:extLst>
      <p:ext uri="{BB962C8B-B14F-4D97-AF65-F5344CB8AC3E}">
        <p14:creationId xmlns:p14="http://schemas.microsoft.com/office/powerpoint/2010/main" xmlns="" val="137206828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28600"/>
            <a:ext cx="8584632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260648"/>
            <a:ext cx="8554152" cy="5838400"/>
          </a:xfrm>
        </p:spPr>
        <p:txBody>
          <a:bodyPr/>
          <a:lstStyle/>
          <a:p>
            <a:r>
              <a:rPr lang="cs-CZ" dirty="0" smtClean="0"/>
              <a:t>První výpravy byly vedené na Pyrenejském poloostrově.</a:t>
            </a:r>
          </a:p>
          <a:p>
            <a:r>
              <a:rPr lang="cs-CZ" dirty="0" smtClean="0"/>
              <a:t>Vedli je křesťanští rytíři proti muslimským Arabům.</a:t>
            </a:r>
          </a:p>
          <a:p>
            <a:r>
              <a:rPr lang="cs-CZ" dirty="0" smtClean="0"/>
              <a:t>Na mapě vidíš rozsah území, které Arabům patřilo.</a:t>
            </a:r>
          </a:p>
          <a:p>
            <a:r>
              <a:rPr lang="cs-CZ" dirty="0" smtClean="0"/>
              <a:t>Od roku 1050 byla vedena válka za znovudobytí Pyrenejského poloostrova.</a:t>
            </a:r>
          </a:p>
          <a:p>
            <a:r>
              <a:rPr lang="cs-CZ" dirty="0" smtClean="0"/>
              <a:t>Vyhánění Arabů se nazývá – </a:t>
            </a:r>
            <a:r>
              <a:rPr lang="cs-CZ" dirty="0" err="1" smtClean="0"/>
              <a:t>reconquista</a:t>
            </a:r>
            <a:r>
              <a:rPr lang="cs-CZ" dirty="0" smtClean="0"/>
              <a:t>.</a:t>
            </a:r>
          </a:p>
          <a:p>
            <a:r>
              <a:rPr lang="cs-CZ" dirty="0" smtClean="0"/>
              <a:t>Rok 1492 - dobytí posledního arabského </a:t>
            </a:r>
            <a:r>
              <a:rPr lang="cs-CZ" dirty="0"/>
              <a:t>e</a:t>
            </a:r>
            <a:r>
              <a:rPr lang="cs-CZ" dirty="0" smtClean="0"/>
              <a:t>mirátu na Pyrenejském poloostrově – Granada.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58070" y="4149080"/>
            <a:ext cx="1471736" cy="237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564503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Další výpravy - Palestina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47982" y="1600200"/>
            <a:ext cx="3086036" cy="4873625"/>
          </a:xfrm>
        </p:spPr>
      </p:pic>
    </p:spTree>
    <p:extLst>
      <p:ext uri="{BB962C8B-B14F-4D97-AF65-F5344CB8AC3E}">
        <p14:creationId xmlns:p14="http://schemas.microsoft.com/office/powerpoint/2010/main" xmlns="" val="343928681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28600"/>
            <a:ext cx="8512624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88640"/>
            <a:ext cx="8647936" cy="5940152"/>
          </a:xfrm>
        </p:spPr>
        <p:txBody>
          <a:bodyPr/>
          <a:lstStyle/>
          <a:p>
            <a:r>
              <a:rPr lang="cs-CZ" dirty="0" smtClean="0"/>
              <a:t>Oblast - východní břehy Středozemního moře.</a:t>
            </a:r>
          </a:p>
          <a:p>
            <a:r>
              <a:rPr lang="cs-CZ" dirty="0" smtClean="0"/>
              <a:t>Dříve to byla římská provincie.</a:t>
            </a:r>
          </a:p>
          <a:p>
            <a:r>
              <a:rPr lang="cs-CZ" dirty="0" smtClean="0"/>
              <a:t>Ze 6. třídy víme, že to bylo působiště Ježíše Krista.</a:t>
            </a:r>
          </a:p>
          <a:p>
            <a:r>
              <a:rPr lang="cs-CZ" dirty="0" smtClean="0"/>
              <a:t>Jeruzalém se stal poutním místem křesťanů.</a:t>
            </a:r>
          </a:p>
          <a:p>
            <a:r>
              <a:rPr lang="cs-CZ" dirty="0" smtClean="0"/>
              <a:t>V době, kdy území ovládali Arabové, bylo pro křesťanské poutníky možné navštívit posvátná místa.</a:t>
            </a:r>
          </a:p>
          <a:p>
            <a:r>
              <a:rPr lang="cs-CZ" dirty="0" smtClean="0"/>
              <a:t>Od roku 1070 území ovládli Turci (</a:t>
            </a:r>
            <a:r>
              <a:rPr lang="cs-CZ" dirty="0" err="1" smtClean="0"/>
              <a:t>Seldžukové</a:t>
            </a:r>
            <a:r>
              <a:rPr lang="cs-CZ" dirty="0" smtClean="0"/>
              <a:t>).</a:t>
            </a:r>
          </a:p>
          <a:p>
            <a:r>
              <a:rPr lang="cs-CZ" dirty="0" smtClean="0"/>
              <a:t>Křesťanské poutníky olupovali a zabíjeli.</a:t>
            </a:r>
          </a:p>
          <a:p>
            <a:r>
              <a:rPr lang="cs-CZ" dirty="0" smtClean="0"/>
              <a:t>Ohrožovali obchodní spojení mezi Evropou a Asií.</a:t>
            </a:r>
          </a:p>
          <a:p>
            <a:r>
              <a:rPr lang="cs-CZ" dirty="0" smtClean="0"/>
              <a:t>Ohrožovali Byzantskou říši.</a:t>
            </a:r>
          </a:p>
          <a:p>
            <a:r>
              <a:rPr lang="cs-CZ" dirty="0" smtClean="0"/>
              <a:t>Byzantský císař žádal západní panovníky a papeže           o pomoc.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10965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1095 - 1291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Papež Urban II. - vyhlášení křížové výpravy proti </a:t>
            </a:r>
            <a:r>
              <a:rPr lang="cs-CZ" dirty="0" err="1" smtClean="0"/>
              <a:t>saracénům</a:t>
            </a:r>
            <a:r>
              <a:rPr lang="cs-CZ" dirty="0" smtClean="0"/>
              <a:t> (evropské označení Turků).</a:t>
            </a:r>
          </a:p>
          <a:p>
            <a:r>
              <a:rPr lang="cs-CZ" dirty="0" smtClean="0"/>
              <a:t>Cíl - Palestina (Svatá země).</a:t>
            </a:r>
          </a:p>
          <a:p>
            <a:r>
              <a:rPr lang="cs-CZ" dirty="0" smtClean="0"/>
              <a:t>Odměna - odpuštění hříchů, půda.</a:t>
            </a:r>
          </a:p>
          <a:p>
            <a:r>
              <a:rPr lang="cs-CZ" dirty="0" smtClean="0"/>
              <a:t>Doba trvání - přibližně 200 let.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03948" y="4005064"/>
            <a:ext cx="3096344" cy="2477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936451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Devět výprav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První výprava (</a:t>
            </a:r>
            <a:r>
              <a:rPr lang="cs-CZ" dirty="0" smtClean="0"/>
              <a:t>1096-1099</a:t>
            </a:r>
            <a:r>
              <a:rPr lang="cs-CZ" dirty="0" smtClean="0"/>
              <a:t>) skončila vítězstvím křižáků.</a:t>
            </a:r>
          </a:p>
          <a:p>
            <a:r>
              <a:rPr lang="cs-CZ" dirty="0" smtClean="0"/>
              <a:t>Byly založeny křižácké státy.</a:t>
            </a:r>
          </a:p>
          <a:p>
            <a:r>
              <a:rPr lang="cs-CZ" dirty="0" smtClean="0"/>
              <a:t>Třetí výpravy (</a:t>
            </a:r>
            <a:r>
              <a:rPr lang="cs-CZ" dirty="0" smtClean="0"/>
              <a:t>1189-1192</a:t>
            </a:r>
            <a:r>
              <a:rPr lang="cs-CZ" dirty="0" smtClean="0"/>
              <a:t>) se zúčastnili </a:t>
            </a:r>
            <a:r>
              <a:rPr lang="cs-CZ" dirty="0" smtClean="0"/>
              <a:t>vládci z </a:t>
            </a:r>
            <a:r>
              <a:rPr lang="cs-CZ" dirty="0" smtClean="0"/>
              <a:t>Evropy (římský císař, anglický a francouzský král).</a:t>
            </a:r>
          </a:p>
          <a:p>
            <a:r>
              <a:rPr lang="cs-CZ" dirty="0" smtClean="0"/>
              <a:t>Při čtvrté výpravě (</a:t>
            </a:r>
            <a:r>
              <a:rPr lang="cs-CZ" dirty="0" smtClean="0"/>
              <a:t>1202-1204</a:t>
            </a:r>
            <a:r>
              <a:rPr lang="cs-CZ" dirty="0" smtClean="0"/>
              <a:t>) křižáci vyplenili město </a:t>
            </a:r>
            <a:r>
              <a:rPr lang="cs-CZ" dirty="0" err="1" smtClean="0"/>
              <a:t>Konstantinopolis</a:t>
            </a:r>
            <a:r>
              <a:rPr lang="cs-CZ" dirty="0" smtClean="0"/>
              <a:t> (Cařihrad).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12160" y="4653136"/>
            <a:ext cx="1947699" cy="2122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2638494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Kdo na výpravách zbohatl?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Byla to hlavně obchodní města v Itálii - Benátky, Janov.</a:t>
            </a:r>
          </a:p>
          <a:p>
            <a:r>
              <a:rPr lang="cs-CZ" dirty="0" smtClean="0"/>
              <a:t>Jejich lodě přepravovaly bojovníky a poutníky.</a:t>
            </a:r>
          </a:p>
          <a:p>
            <a:r>
              <a:rPr lang="cs-CZ" dirty="0" smtClean="0"/>
              <a:t>Obchodní spojení s východním světem nebylo přerušeno.</a:t>
            </a:r>
            <a:endParaRPr lang="cs-CZ" dirty="0"/>
          </a:p>
        </p:txBody>
      </p:sp>
      <p:pic>
        <p:nvPicPr>
          <p:cNvPr id="2050" name="Picture 2" descr="C:\Users\admin\AppData\Local\Microsoft\Windows\Temporary Internet Files\Content.IE5\QUIF7RAP\MC9001987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645024"/>
            <a:ext cx="2706986" cy="2599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1272467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Rytířské řády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Křížové výpravy přispěly ke vzniku rytířských řádů.</a:t>
            </a:r>
          </a:p>
          <a:p>
            <a:r>
              <a:rPr lang="cs-CZ" dirty="0" smtClean="0"/>
              <a:t>Měly vojenský charakter a charakter klášterního života.</a:t>
            </a:r>
          </a:p>
          <a:p>
            <a:r>
              <a:rPr lang="cs-CZ" dirty="0" smtClean="0"/>
              <a:t>K nejznámějším řádům patřil  řád johanitů (později maltézských rytířů), řád templářů, řád německých rytířů.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52643" y="4293096"/>
            <a:ext cx="2597274" cy="2347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5972713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Důsledky výprav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Záporné - zabíjení, ožebračování</a:t>
            </a:r>
          </a:p>
          <a:p>
            <a:r>
              <a:rPr lang="cs-CZ" smtClean="0"/>
              <a:t>Kladné   - </a:t>
            </a:r>
            <a:r>
              <a:rPr lang="cs-CZ" dirty="0" smtClean="0"/>
              <a:t>seznámení s byzantskou a arabskou  </a:t>
            </a:r>
          </a:p>
          <a:p>
            <a:pPr marL="0" indent="0">
              <a:buNone/>
            </a:pPr>
            <a:r>
              <a:rPr lang="cs-CZ" dirty="0" smtClean="0"/>
              <a:t>                     civilizací</a:t>
            </a:r>
          </a:p>
          <a:p>
            <a:pPr marL="0" indent="0">
              <a:buNone/>
            </a:pPr>
            <a:r>
              <a:rPr lang="cs-CZ" dirty="0" smtClean="0"/>
              <a:t>                     dovoz vzácných výrobků</a:t>
            </a:r>
          </a:p>
          <a:p>
            <a:pPr marL="0" indent="0">
              <a:buNone/>
            </a:pPr>
            <a:r>
              <a:rPr lang="cs-CZ" dirty="0" smtClean="0"/>
              <a:t>                     znalosti (výroba cukru, hedvábí, skla)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1002379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Obrázky [online]. [cit. 2013-04-08]. Dostupné z: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cs.wikipedia.org/wiki/Soubor:Al-Andalus-de-910.jpg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cs.wikipedia.org/wiki/Soubor:Jean-L%C3%A9on_G%C3%A9r%C3%B4me_005_Guard.jpg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cs.wikipedia.org/wiki/Soubor:Westminster_Knight.jpg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upload.wikimedia.org/wikipedia/commons/7/7f/Crusader_cavalry.jpg</a:t>
            </a:r>
            <a:endParaRPr lang="cs-CZ" dirty="0" smtClean="0"/>
          </a:p>
          <a:p>
            <a:r>
              <a:rPr lang="cs-CZ" dirty="0">
                <a:hlinkClick r:id="rId6" action="ppaction://hlinkpres?slideindex=1&amp;slidetitle="/>
              </a:rPr>
              <a:t>http://cs.wikipedia.org/wiki/Soubor:Godefroi_of_Bouillon_leads_the_army.jpg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27262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cs.wikipedia.org/wiki/Soubor:Templari_MatthewParis.jpg</a:t>
            </a:r>
            <a:endParaRPr lang="cs-CZ" dirty="0" smtClean="0"/>
          </a:p>
          <a:p>
            <a:r>
              <a:rPr lang="cs-CZ" dirty="0" smtClean="0"/>
              <a:t>Otevřená galerie MS Office</a:t>
            </a:r>
          </a:p>
          <a:p>
            <a:r>
              <a:rPr lang="cs-CZ" dirty="0"/>
              <a:t>HROCH, Miroslav a Karel ZPĚVÁK. </a:t>
            </a:r>
            <a:r>
              <a:rPr lang="cs-CZ" i="1" dirty="0"/>
              <a:t>Dějepis</a:t>
            </a:r>
            <a:r>
              <a:rPr lang="cs-CZ" dirty="0"/>
              <a:t>: </a:t>
            </a:r>
            <a:r>
              <a:rPr lang="cs-CZ" i="1" dirty="0"/>
              <a:t>Středověk pro základní školy</a:t>
            </a:r>
            <a:r>
              <a:rPr lang="cs-CZ" dirty="0"/>
              <a:t>. 3. vyd. Ilustrace Michal Skalník. Praha: SPN, 1993, 85 s. Učebnice pro základní školy. ISBN 80-042-6439-5. </a:t>
            </a:r>
            <a:endParaRPr lang="cs-CZ" dirty="0" smtClean="0"/>
          </a:p>
          <a:p>
            <a:r>
              <a:rPr lang="cs-CZ" dirty="0"/>
              <a:t>ČECHURA, Jaroslav a Karel ZPĚVÁK. </a:t>
            </a:r>
            <a:r>
              <a:rPr lang="cs-CZ" i="1" dirty="0"/>
              <a:t>Dějepis pro 7. ročník základní školy a 2. ročník osmiletého gymnázia</a:t>
            </a:r>
            <a:r>
              <a:rPr lang="cs-CZ" dirty="0"/>
              <a:t>: </a:t>
            </a:r>
            <a:r>
              <a:rPr lang="cs-CZ" i="1" dirty="0"/>
              <a:t>Středověk pro základní školy</a:t>
            </a:r>
            <a:r>
              <a:rPr lang="cs-CZ" dirty="0"/>
              <a:t>. 1. vyd. Ilustrace Michal Skalník. Praha: SPN - pedagogické nakladatelství, 1998, 136 s. Učebnice pro základní školy. ISBN 80-723-5002-1.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9898670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206</TotalTime>
  <Words>580</Words>
  <Application>Microsoft Office PowerPoint</Application>
  <PresentationFormat>Předvádění na obrazovce (4:3)</PresentationFormat>
  <Paragraphs>75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Arkýř</vt:lpstr>
      <vt:lpstr>Snímek 1</vt:lpstr>
      <vt:lpstr>Anotace</vt:lpstr>
      <vt:lpstr>Křížové výpravy</vt:lpstr>
      <vt:lpstr>První výpravy – Pyrenejský poloostrov</vt:lpstr>
      <vt:lpstr>Snímek 5</vt:lpstr>
      <vt:lpstr>Další výpravy - Palestina</vt:lpstr>
      <vt:lpstr>Snímek 7</vt:lpstr>
      <vt:lpstr>1095 - 1291</vt:lpstr>
      <vt:lpstr>Devět výprav</vt:lpstr>
      <vt:lpstr>Kdo na výpravách zbohatl?</vt:lpstr>
      <vt:lpstr>Rytířské řády</vt:lpstr>
      <vt:lpstr>Důsledky výprav</vt:lpstr>
      <vt:lpstr>Použité zdroje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U1</cp:lastModifiedBy>
  <cp:revision>60</cp:revision>
  <dcterms:created xsi:type="dcterms:W3CDTF">2012-03-17T07:31:03Z</dcterms:created>
  <dcterms:modified xsi:type="dcterms:W3CDTF">2013-06-20T19:01:52Z</dcterms:modified>
</cp:coreProperties>
</file>