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7" r:id="rId5"/>
    <p:sldId id="268" r:id="rId6"/>
    <p:sldId id="260" r:id="rId7"/>
    <p:sldId id="272" r:id="rId8"/>
    <p:sldId id="261" r:id="rId9"/>
    <p:sldId id="262" r:id="rId10"/>
    <p:sldId id="263" r:id="rId11"/>
    <p:sldId id="264" r:id="rId12"/>
    <p:sldId id="265" r:id="rId13"/>
    <p:sldId id="266" r:id="rId14"/>
    <p:sldId id="276" r:id="rId15"/>
    <p:sldId id="269" r:id="rId16"/>
    <p:sldId id="270" r:id="rId17"/>
    <p:sldId id="275" r:id="rId18"/>
    <p:sldId id="271" r:id="rId19"/>
    <p:sldId id="273" r:id="rId20"/>
    <p:sldId id="274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Máj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1.3.17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25. 11. 2012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literárního díla.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literární text.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obsahuje informace o knize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Máj a základní informace o K. H. Máchovi.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určená jako podpora interpretace knihy Máj. Jejího zasazení do kontextu vývoje české literatury.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reagovali a uplatňovali informace získané vlastní četbou.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Máj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Karel Hynek Mácha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napsán na přelomu let 1835 a 1836</a:t>
            </a:r>
          </a:p>
          <a:p>
            <a:r>
              <a:rPr lang="cs-CZ" dirty="0" smtClean="0"/>
              <a:t>vydán r. 1836 na vlastní náklady </a:t>
            </a:r>
            <a:r>
              <a:rPr lang="cs-CZ" dirty="0" smtClean="0"/>
              <a:t>autora</a:t>
            </a:r>
          </a:p>
          <a:p>
            <a:r>
              <a:rPr lang="cs-CZ" dirty="0" smtClean="0"/>
              <a:t>600 </a:t>
            </a:r>
            <a:r>
              <a:rPr lang="cs-CZ" dirty="0" smtClean="0"/>
              <a:t>výtisků</a:t>
            </a:r>
          </a:p>
          <a:p>
            <a:r>
              <a:rPr lang="cs-CZ" dirty="0" smtClean="0"/>
              <a:t>autor si zajišťoval i prodej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Postava otcovraha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pravděpodobně podle skutečné události</a:t>
            </a:r>
          </a:p>
          <a:p>
            <a:r>
              <a:rPr lang="cs-CZ" dirty="0" smtClean="0"/>
              <a:t>předlohou postava mladíka – otcovraha: cca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60 </a:t>
            </a:r>
            <a:r>
              <a:rPr lang="cs-CZ" dirty="0" smtClean="0"/>
              <a:t>let před napsáním Máje zabil Hynek z </a:t>
            </a:r>
            <a:r>
              <a:rPr lang="cs-CZ" dirty="0" err="1" smtClean="0"/>
              <a:t>Dubé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svého </a:t>
            </a:r>
            <a:r>
              <a:rPr lang="cs-CZ" dirty="0" smtClean="0"/>
              <a:t>otce z dosud nejasných důvodů</a:t>
            </a:r>
          </a:p>
          <a:p>
            <a:r>
              <a:rPr lang="cs-CZ" dirty="0" smtClean="0"/>
              <a:t>byl odsouzen k trestu smrti lámáním v kole </a:t>
            </a:r>
            <a:r>
              <a:rPr lang="cs-CZ" dirty="0" smtClean="0"/>
              <a:t>a</a:t>
            </a:r>
          </a:p>
          <a:p>
            <a:pPr>
              <a:buNone/>
            </a:pPr>
            <a:r>
              <a:rPr lang="cs-CZ" dirty="0" smtClean="0"/>
              <a:t>krutá </a:t>
            </a:r>
            <a:r>
              <a:rPr lang="cs-CZ" dirty="0" smtClean="0"/>
              <a:t>poprava byla r. 1774 vykonána (poslední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svého </a:t>
            </a:r>
            <a:r>
              <a:rPr lang="cs-CZ" dirty="0" smtClean="0"/>
              <a:t>druhu v Čechách)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Postava loupežníka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pravděpodobným </a:t>
            </a:r>
            <a:r>
              <a:rPr lang="cs-CZ" dirty="0" smtClean="0"/>
              <a:t>vzorem severočeský </a:t>
            </a:r>
          </a:p>
          <a:p>
            <a:pPr>
              <a:buNone/>
            </a:pPr>
            <a:r>
              <a:rPr lang="cs-CZ" dirty="0" smtClean="0"/>
              <a:t>loupežník Václav </a:t>
            </a:r>
            <a:r>
              <a:rPr lang="cs-CZ" dirty="0" err="1" smtClean="0"/>
              <a:t>Kumr</a:t>
            </a:r>
            <a:endParaRPr lang="cs-CZ" dirty="0" smtClean="0"/>
          </a:p>
          <a:p>
            <a:r>
              <a:rPr lang="cs-CZ" dirty="0" smtClean="0"/>
              <a:t>vůdce loupežníků</a:t>
            </a:r>
          </a:p>
          <a:p>
            <a:r>
              <a:rPr lang="cs-CZ" dirty="0" smtClean="0"/>
              <a:t>několik let vězněn v Brně na </a:t>
            </a:r>
            <a:r>
              <a:rPr lang="cs-CZ" dirty="0" err="1" smtClean="0"/>
              <a:t>Špilberku</a:t>
            </a:r>
            <a:endParaRPr lang="cs-CZ" dirty="0" smtClean="0"/>
          </a:p>
          <a:p>
            <a:r>
              <a:rPr lang="cs-CZ" dirty="0" smtClean="0"/>
              <a:t>zemřel přirozenou smrtí dlouho po propuštění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lyricko-epická skladba </a:t>
            </a:r>
          </a:p>
          <a:p>
            <a:r>
              <a:rPr lang="cs-CZ" dirty="0" smtClean="0"/>
              <a:t>4 zpěvy a 2 vložené  pasáže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(tzv. intermezza=mezihry</a:t>
            </a:r>
            <a:r>
              <a:rPr lang="cs-CZ" dirty="0" smtClean="0"/>
              <a:t>, </a:t>
            </a:r>
            <a:r>
              <a:rPr lang="cs-CZ" dirty="0" err="1" smtClean="0"/>
              <a:t>mezizpěvy</a:t>
            </a:r>
            <a:r>
              <a:rPr lang="cs-CZ" dirty="0" smtClean="0"/>
              <a:t>)</a:t>
            </a:r>
          </a:p>
          <a:p>
            <a:r>
              <a:rPr lang="cs-CZ" dirty="0" smtClean="0"/>
              <a:t>mluví se i o básnické povídce (popisné 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úvahové </a:t>
            </a:r>
            <a:r>
              <a:rPr lang="cs-CZ" dirty="0" smtClean="0"/>
              <a:t>pasáže převládají, děj ve druhém 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třetím </a:t>
            </a:r>
            <a:r>
              <a:rPr lang="cs-CZ" dirty="0" smtClean="0"/>
              <a:t>zpěvu)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části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zvolání:</a:t>
            </a:r>
          </a:p>
          <a:p>
            <a:pPr>
              <a:buNone/>
            </a:pPr>
            <a:r>
              <a:rPr lang="cs-CZ" i="1" dirty="0" err="1" smtClean="0"/>
              <a:t>Dalekáť</a:t>
            </a:r>
            <a:r>
              <a:rPr lang="cs-CZ" i="1" dirty="0" smtClean="0"/>
              <a:t>  cesta má!</a:t>
            </a:r>
          </a:p>
          <a:p>
            <a:pPr>
              <a:buNone/>
            </a:pPr>
            <a:r>
              <a:rPr lang="cs-CZ" i="1" dirty="0" smtClean="0"/>
              <a:t>Marné volání!</a:t>
            </a:r>
          </a:p>
          <a:p>
            <a:r>
              <a:rPr lang="cs-CZ" dirty="0" smtClean="0"/>
              <a:t>věnování panu Hynkovi </a:t>
            </a:r>
            <a:r>
              <a:rPr lang="cs-CZ" dirty="0" err="1" smtClean="0"/>
              <a:t>Kommovi</a:t>
            </a:r>
            <a:endParaRPr lang="cs-CZ" dirty="0" smtClean="0"/>
          </a:p>
          <a:p>
            <a:r>
              <a:rPr lang="cs-CZ" dirty="0" smtClean="0"/>
              <a:t>báseň Čechové jsou národ dobrý!</a:t>
            </a:r>
          </a:p>
          <a:p>
            <a:pPr>
              <a:buNone/>
            </a:pPr>
            <a:r>
              <a:rPr lang="cs-CZ" dirty="0" smtClean="0"/>
              <a:t>snaha přiblížit se všeobecnému dobovému </a:t>
            </a:r>
          </a:p>
          <a:p>
            <a:pPr>
              <a:buNone/>
            </a:pPr>
            <a:r>
              <a:rPr lang="cs-CZ" dirty="0" smtClean="0"/>
              <a:t>názoru, velmi populární, dokonce zhudebněna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líčení májové přírody prostoupené láskou</a:t>
            </a:r>
          </a:p>
          <a:p>
            <a:r>
              <a:rPr lang="cs-CZ" dirty="0" smtClean="0"/>
              <a:t>láskou zasažena nejen dívka sedící na skále a</a:t>
            </a:r>
          </a:p>
          <a:p>
            <a:pPr>
              <a:buNone/>
            </a:pPr>
            <a:r>
              <a:rPr lang="cs-CZ" dirty="0" smtClean="0"/>
              <a:t>vyhlížející milého, ale i jezero, luna</a:t>
            </a:r>
          </a:p>
          <a:p>
            <a:r>
              <a:rPr lang="cs-CZ" dirty="0" smtClean="0"/>
              <a:t>Končí Jarmila svůj život skokem do jezera?</a:t>
            </a:r>
          </a:p>
          <a:p>
            <a:pPr>
              <a:buNone/>
            </a:pPr>
            <a:r>
              <a:rPr lang="cs-CZ" i="1" dirty="0" smtClean="0"/>
              <a:t>… a krajina kolem </a:t>
            </a:r>
            <a:r>
              <a:rPr lang="cs-CZ" i="1" dirty="0" err="1" smtClean="0"/>
              <a:t>šepce</a:t>
            </a:r>
            <a:r>
              <a:rPr lang="cs-CZ" i="1" dirty="0" smtClean="0"/>
              <a:t>: „Jarmilo!“</a:t>
            </a:r>
          </a:p>
          <a:p>
            <a:pPr>
              <a:buNone/>
            </a:pPr>
            <a:r>
              <a:rPr lang="cs-CZ" i="1" dirty="0" smtClean="0"/>
              <a:t>V hlubinách vody: „Jarmilo! Jarmilo!!“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Vilém čeká na popravu ve vězení</a:t>
            </a:r>
          </a:p>
          <a:p>
            <a:r>
              <a:rPr lang="cs-CZ" dirty="0" smtClean="0"/>
              <a:t>úvahy o vlastním životě – vyhnán z domova</a:t>
            </a:r>
          </a:p>
          <a:p>
            <a:pPr>
              <a:buNone/>
            </a:pPr>
            <a:r>
              <a:rPr lang="cs-CZ" dirty="0" smtClean="0"/>
              <a:t>otcem, vyrůstal mezi loupežníky, stal se jejich </a:t>
            </a:r>
          </a:p>
          <a:p>
            <a:pPr>
              <a:buNone/>
            </a:pPr>
            <a:r>
              <a:rPr lang="cs-CZ" dirty="0" smtClean="0"/>
              <a:t>vůdcem, zabil svůdce milenky – vlastního otce</a:t>
            </a:r>
          </a:p>
          <a:p>
            <a:pPr>
              <a:buNone/>
            </a:pPr>
            <a:r>
              <a:rPr lang="cs-CZ" dirty="0" smtClean="0"/>
              <a:t>(typický romantický hrdina)</a:t>
            </a:r>
          </a:p>
          <a:p>
            <a:r>
              <a:rPr lang="cs-CZ" dirty="0" smtClean="0"/>
              <a:t>necítí vinu – vše bylo dáno osudem →obvinění</a:t>
            </a:r>
          </a:p>
          <a:p>
            <a:pPr>
              <a:buNone/>
            </a:pPr>
            <a:r>
              <a:rPr lang="cs-CZ" dirty="0" smtClean="0"/>
              <a:t>společnosti</a:t>
            </a:r>
          </a:p>
          <a:p>
            <a:r>
              <a:rPr lang="cs-CZ" dirty="0" smtClean="0"/>
              <a:t>hlavní téma jeho úvah – vidina nicoty, nejistota z </a:t>
            </a:r>
          </a:p>
          <a:p>
            <a:pPr>
              <a:buNone/>
            </a:pPr>
            <a:r>
              <a:rPr lang="cs-CZ" dirty="0" smtClean="0"/>
              <a:t>toho, co následuje po smrti (filozofické, existenciální </a:t>
            </a:r>
          </a:p>
          <a:p>
            <a:pPr>
              <a:buNone/>
            </a:pPr>
            <a:r>
              <a:rPr lang="cs-CZ" dirty="0" smtClean="0"/>
              <a:t>otázky, nebo pouze romantický splín?)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intermezzo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příprava mrtvých na příchod Viléma </a:t>
            </a:r>
          </a:p>
          <a:p>
            <a:r>
              <a:rPr lang="cs-CZ" dirty="0" smtClean="0"/>
              <a:t>inspirováno pověrou, že poslední mrtvý na </a:t>
            </a:r>
          </a:p>
          <a:p>
            <a:pPr>
              <a:buNone/>
            </a:pPr>
            <a:r>
              <a:rPr lang="cs-CZ" dirty="0" smtClean="0"/>
              <a:t>hřbitově musí držet stráž až do příchodu dalšího</a:t>
            </a:r>
          </a:p>
          <a:p>
            <a:pPr>
              <a:buNone/>
            </a:pPr>
            <a:r>
              <a:rPr lang="cs-CZ" dirty="0" smtClean="0"/>
              <a:t>nebožtíka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líčení Vilémovy popravy</a:t>
            </a:r>
          </a:p>
          <a:p>
            <a:r>
              <a:rPr lang="cs-CZ" dirty="0" smtClean="0"/>
              <a:t>Vilém si uvědomuje svou sounáležitost s</a:t>
            </a:r>
          </a:p>
          <a:p>
            <a:pPr>
              <a:buNone/>
            </a:pPr>
            <a:r>
              <a:rPr lang="cs-CZ" dirty="0" smtClean="0"/>
              <a:t>přírodou, krajinou, vlastí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intermezzo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líčení pocitů Vilémových kamarádů, členů jeho</a:t>
            </a:r>
          </a:p>
          <a:p>
            <a:pPr>
              <a:buNone/>
            </a:pPr>
            <a:r>
              <a:rPr lang="cs-CZ" dirty="0" smtClean="0"/>
              <a:t>tlupy po vůdcově smrti</a:t>
            </a:r>
          </a:p>
          <a:p>
            <a:r>
              <a:rPr lang="cs-CZ" dirty="0" smtClean="0"/>
              <a:t>truchlí oni i příroda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mnoha letech přijíždí vypravěč na místo</a:t>
            </a:r>
          </a:p>
          <a:p>
            <a:pPr>
              <a:buNone/>
            </a:pPr>
            <a:r>
              <a:rPr lang="cs-CZ" dirty="0" smtClean="0"/>
              <a:t>popravy, nalézá Vilémovu kostru na popravčím </a:t>
            </a:r>
          </a:p>
          <a:p>
            <a:pPr>
              <a:buNone/>
            </a:pPr>
            <a:r>
              <a:rPr lang="cs-CZ" dirty="0" smtClean="0"/>
              <a:t>kole</a:t>
            </a:r>
          </a:p>
          <a:p>
            <a:r>
              <a:rPr lang="cs-CZ" dirty="0" smtClean="0"/>
              <a:t>v hospodě mu je vyprávěn celý příběh</a:t>
            </a:r>
          </a:p>
          <a:p>
            <a:r>
              <a:rPr lang="cs-CZ" dirty="0" smtClean="0"/>
              <a:t>přijíždí znovu na jaře</a:t>
            </a:r>
          </a:p>
          <a:p>
            <a:r>
              <a:rPr lang="cs-CZ" dirty="0" smtClean="0"/>
              <a:t>vypravěč, Mácha splývá s Vilémem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Vilém versus Mácha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celým příběhem nás provází vypravěč </a:t>
            </a:r>
          </a:p>
          <a:p>
            <a:pPr>
              <a:buNone/>
            </a:pPr>
            <a:r>
              <a:rPr lang="cs-CZ" dirty="0" smtClean="0"/>
              <a:t>(Mácha?)</a:t>
            </a:r>
          </a:p>
          <a:p>
            <a:r>
              <a:rPr lang="cs-CZ" dirty="0" smtClean="0"/>
              <a:t>ztotožnění </a:t>
            </a:r>
            <a:r>
              <a:rPr lang="cs-CZ" dirty="0" smtClean="0"/>
              <a:t>autora a hlavního hrdiny (v duchu</a:t>
            </a:r>
          </a:p>
          <a:p>
            <a:pPr>
              <a:buNone/>
            </a:pPr>
            <a:r>
              <a:rPr lang="cs-CZ" dirty="0" smtClean="0"/>
              <a:t>romantismu) zjevné zejména na konci skladby</a:t>
            </a:r>
          </a:p>
          <a:p>
            <a:pPr>
              <a:buNone/>
            </a:pPr>
            <a:r>
              <a:rPr lang="cs-CZ" i="1" dirty="0" smtClean="0"/>
              <a:t>Je pozdní večer – první máj – </a:t>
            </a:r>
          </a:p>
          <a:p>
            <a:pPr>
              <a:buNone/>
            </a:pPr>
            <a:r>
              <a:rPr lang="cs-CZ" i="1" dirty="0" smtClean="0"/>
              <a:t>večerní máj – je lásky čas</a:t>
            </a:r>
            <a:r>
              <a:rPr lang="en-US" i="1" dirty="0" smtClean="0"/>
              <a:t>;</a:t>
            </a:r>
          </a:p>
          <a:p>
            <a:pPr>
              <a:buNone/>
            </a:pPr>
            <a:r>
              <a:rPr lang="cs-CZ" i="1" dirty="0" smtClean="0"/>
              <a:t>Hrdliččin zve ku lásce hlas:</a:t>
            </a:r>
          </a:p>
          <a:p>
            <a:pPr>
              <a:buNone/>
            </a:pPr>
            <a:r>
              <a:rPr lang="cs-CZ" i="1" dirty="0" smtClean="0"/>
              <a:t>„Hynku! – Viléme!! – Jarmilo!!!“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epiteta</a:t>
            </a:r>
            <a:r>
              <a:rPr lang="cs-CZ" dirty="0" smtClean="0"/>
              <a:t>: májový večer místo večerní máj</a:t>
            </a:r>
          </a:p>
          <a:p>
            <a:r>
              <a:rPr lang="cs-CZ" dirty="0" smtClean="0"/>
              <a:t>kontrasty</a:t>
            </a:r>
            <a:r>
              <a:rPr lang="cs-CZ" dirty="0" smtClean="0"/>
              <a:t>: světlo/tma, život/smrt</a:t>
            </a:r>
          </a:p>
          <a:p>
            <a:r>
              <a:rPr lang="cs-CZ" dirty="0" smtClean="0"/>
              <a:t>kupení </a:t>
            </a:r>
            <a:r>
              <a:rPr lang="cs-CZ" dirty="0" smtClean="0"/>
              <a:t>podobně znějících slov: lhal lásky žel</a:t>
            </a:r>
          </a:p>
          <a:p>
            <a:r>
              <a:rPr lang="cs-CZ" dirty="0" smtClean="0"/>
              <a:t>eufonie </a:t>
            </a:r>
            <a:r>
              <a:rPr lang="cs-CZ" dirty="0" smtClean="0"/>
              <a:t>(libozvučnost): v</a:t>
            </a:r>
            <a:r>
              <a:rPr lang="cs-CZ" i="1" dirty="0" smtClean="0"/>
              <a:t>še</a:t>
            </a:r>
            <a:r>
              <a:rPr lang="cs-CZ" dirty="0" smtClean="0"/>
              <a:t> </a:t>
            </a:r>
            <a:r>
              <a:rPr lang="cs-CZ" i="1" dirty="0" smtClean="0"/>
              <a:t>la</a:t>
            </a:r>
            <a:r>
              <a:rPr lang="cs-CZ" dirty="0" smtClean="0"/>
              <a:t>zurn</a:t>
            </a:r>
            <a:r>
              <a:rPr lang="cs-CZ" i="1" dirty="0" smtClean="0"/>
              <a:t>ý</a:t>
            </a:r>
            <a:r>
              <a:rPr lang="cs-CZ" dirty="0" smtClean="0"/>
              <a:t>m </a:t>
            </a:r>
            <a:r>
              <a:rPr lang="cs-CZ" i="1" dirty="0" smtClean="0"/>
              <a:t>se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</a:t>
            </a:r>
            <a:r>
              <a:rPr lang="cs-CZ" i="1" dirty="0" smtClean="0"/>
              <a:t>lá</a:t>
            </a:r>
            <a:r>
              <a:rPr lang="cs-CZ" dirty="0" smtClean="0"/>
              <a:t>štěm </a:t>
            </a:r>
            <a:r>
              <a:rPr lang="cs-CZ" dirty="0" smtClean="0"/>
              <a:t>kr</a:t>
            </a:r>
            <a:r>
              <a:rPr lang="cs-CZ" i="1" dirty="0" smtClean="0"/>
              <a:t>y</a:t>
            </a:r>
            <a:r>
              <a:rPr lang="cs-CZ" dirty="0" smtClean="0"/>
              <a:t>lo, ach zemi krásnou, zemi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milovan</a:t>
            </a:r>
            <a:r>
              <a:rPr lang="cs-CZ" i="1" dirty="0" smtClean="0"/>
              <a:t>ou</a:t>
            </a:r>
            <a:r>
              <a:rPr lang="cs-CZ" dirty="0" smtClean="0"/>
              <a:t>, kolébku m</a:t>
            </a:r>
            <a:r>
              <a:rPr lang="cs-CZ" i="1" dirty="0" smtClean="0"/>
              <a:t>ou</a:t>
            </a:r>
            <a:r>
              <a:rPr lang="cs-CZ" dirty="0" smtClean="0"/>
              <a:t> i hrob můj, matku  m</a:t>
            </a:r>
            <a:r>
              <a:rPr lang="cs-CZ" i="1" dirty="0" smtClean="0"/>
              <a:t>ou</a:t>
            </a:r>
            <a:r>
              <a:rPr lang="cs-CZ" dirty="0" smtClean="0"/>
              <a:t> </a:t>
            </a:r>
          </a:p>
          <a:p>
            <a:r>
              <a:rPr lang="cs-CZ" dirty="0" smtClean="0"/>
              <a:t>kakofonie</a:t>
            </a:r>
            <a:r>
              <a:rPr lang="cs-CZ" dirty="0" smtClean="0"/>
              <a:t>: řetězů řinčí hřmot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originální </a:t>
            </a:r>
            <a:r>
              <a:rPr lang="cs-CZ" dirty="0" smtClean="0"/>
              <a:t>oxymórony: </a:t>
            </a:r>
            <a:r>
              <a:rPr lang="cs-CZ" dirty="0" err="1" smtClean="0"/>
              <a:t>umřelé</a:t>
            </a:r>
            <a:r>
              <a:rPr lang="cs-CZ" dirty="0" smtClean="0"/>
              <a:t> hvězdy svit,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mrtvé </a:t>
            </a:r>
            <a:r>
              <a:rPr lang="cs-CZ" dirty="0" smtClean="0"/>
              <a:t>milenky cit, zbortěné harfy </a:t>
            </a:r>
            <a:r>
              <a:rPr lang="cs-CZ" dirty="0" smtClean="0"/>
              <a:t>tón</a:t>
            </a:r>
          </a:p>
          <a:p>
            <a:r>
              <a:rPr lang="cs-CZ" dirty="0" smtClean="0"/>
              <a:t>verše končící jednoslabičnými slovy – do té doby v </a:t>
            </a:r>
          </a:p>
          <a:p>
            <a:pPr>
              <a:buNone/>
            </a:pPr>
            <a:r>
              <a:rPr lang="cs-CZ" dirty="0" smtClean="0"/>
              <a:t>české poezii neobvyklé (Mácha = kníže české </a:t>
            </a:r>
          </a:p>
          <a:p>
            <a:pPr>
              <a:buNone/>
            </a:pPr>
            <a:r>
              <a:rPr lang="cs-CZ" dirty="0" smtClean="0"/>
              <a:t>poezie)</a:t>
            </a:r>
            <a:endParaRPr lang="cs-CZ" dirty="0" smtClean="0"/>
          </a:p>
          <a:p>
            <a:r>
              <a:rPr lang="cs-CZ" dirty="0" smtClean="0"/>
              <a:t>dynamická </a:t>
            </a:r>
            <a:r>
              <a:rPr lang="cs-CZ" dirty="0" smtClean="0"/>
              <a:t>slovesa </a:t>
            </a:r>
          </a:p>
          <a:p>
            <a:r>
              <a:rPr lang="cs-CZ" dirty="0" smtClean="0"/>
              <a:t>užívání </a:t>
            </a:r>
            <a:r>
              <a:rPr lang="cs-CZ" dirty="0" smtClean="0"/>
              <a:t>barev (zejména modrá a bílá)</a:t>
            </a:r>
          </a:p>
          <a:p>
            <a:r>
              <a:rPr lang="cs-CZ" dirty="0" smtClean="0"/>
              <a:t>opakování </a:t>
            </a:r>
            <a:r>
              <a:rPr lang="cs-CZ" dirty="0" smtClean="0"/>
              <a:t>celých celků → hudebnost veršů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prostor jasně vymezen – Máchovo jezero, </a:t>
            </a:r>
            <a:r>
              <a:rPr lang="cs-CZ" dirty="0" smtClean="0"/>
              <a:t>hrad</a:t>
            </a:r>
          </a:p>
          <a:p>
            <a:pPr>
              <a:buNone/>
            </a:pPr>
            <a:r>
              <a:rPr lang="cs-CZ" dirty="0" smtClean="0"/>
              <a:t>Bezděz</a:t>
            </a:r>
            <a:r>
              <a:rPr lang="cs-CZ" dirty="0" smtClean="0"/>
              <a:t>, májová příroda, vězení a popraviště</a:t>
            </a:r>
          </a:p>
          <a:p>
            <a:r>
              <a:rPr lang="cs-CZ" dirty="0" smtClean="0"/>
              <a:t>čas – mnohokrát v básni řešen, příběh</a:t>
            </a:r>
          </a:p>
          <a:p>
            <a:pPr>
              <a:buNone/>
            </a:pPr>
            <a:r>
              <a:rPr lang="cs-CZ" dirty="0" smtClean="0"/>
              <a:t>neukotven sice v čase, čas však subjektivně </a:t>
            </a:r>
          </a:p>
          <a:p>
            <a:pPr>
              <a:buNone/>
            </a:pPr>
            <a:r>
              <a:rPr lang="cs-CZ" dirty="0" smtClean="0"/>
              <a:t>prožíván </a:t>
            </a:r>
          </a:p>
          <a:p>
            <a:r>
              <a:rPr lang="cs-CZ" dirty="0" smtClean="0"/>
              <a:t>jasně deklarován strach z budoucnosti, která </a:t>
            </a:r>
          </a:p>
          <a:p>
            <a:pPr>
              <a:buNone/>
            </a:pPr>
            <a:r>
              <a:rPr lang="cs-CZ" dirty="0" smtClean="0"/>
              <a:t>dýchá hrůzou, existenciální otázky po tom, co je</a:t>
            </a:r>
          </a:p>
          <a:p>
            <a:pPr>
              <a:buNone/>
            </a:pPr>
            <a:r>
              <a:rPr lang="cs-CZ" dirty="0" smtClean="0"/>
              <a:t>po smrti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Dobové přijetí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zásadní odmítnutí z českého prostředí (doba </a:t>
            </a:r>
          </a:p>
          <a:p>
            <a:pPr>
              <a:buNone/>
            </a:pPr>
            <a:r>
              <a:rPr lang="cs-CZ" dirty="0" smtClean="0"/>
              <a:t>vrcholícího národního obrození, jiné priority)</a:t>
            </a:r>
          </a:p>
          <a:p>
            <a:r>
              <a:rPr lang="cs-CZ" dirty="0" smtClean="0"/>
              <a:t>jmenovitě F. L. </a:t>
            </a:r>
            <a:r>
              <a:rPr lang="cs-CZ" dirty="0" err="1" smtClean="0"/>
              <a:t>Čelakovský</a:t>
            </a:r>
            <a:r>
              <a:rPr lang="cs-CZ" dirty="0" smtClean="0"/>
              <a:t>, K. J. Erben (viz</a:t>
            </a:r>
          </a:p>
          <a:p>
            <a:pPr>
              <a:buNone/>
            </a:pPr>
            <a:r>
              <a:rPr lang="cs-CZ" dirty="0" smtClean="0"/>
              <a:t>balada Záhořovo lože), J. K. Tyl (povídka</a:t>
            </a:r>
          </a:p>
          <a:p>
            <a:pPr>
              <a:buNone/>
            </a:pPr>
            <a:r>
              <a:rPr lang="cs-CZ" dirty="0" smtClean="0"/>
              <a:t>Rozervanec)</a:t>
            </a:r>
          </a:p>
          <a:p>
            <a:r>
              <a:rPr lang="cs-CZ" dirty="0" smtClean="0"/>
              <a:t>příznivější ohlasy z Polska a Německa</a:t>
            </a:r>
          </a:p>
          <a:p>
            <a:r>
              <a:rPr lang="cs-CZ" dirty="0" smtClean="0"/>
              <a:t>jednoznačné ocenění v Čechách až májovci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roku 1858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Hynek Mácha (1810 – 1836)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romantik nejen dílem, ale i životními osudy</a:t>
            </a:r>
          </a:p>
          <a:p>
            <a:r>
              <a:rPr lang="cs-CZ" sz="2400" dirty="0" smtClean="0"/>
              <a:t>mládí prožil v Praze, vystudoval filozofii a advokátní praxi </a:t>
            </a:r>
          </a:p>
          <a:p>
            <a:pPr>
              <a:buNone/>
            </a:pPr>
            <a:r>
              <a:rPr lang="cs-CZ" sz="2400" dirty="0" smtClean="0"/>
              <a:t>vykonával v Litoměřicích </a:t>
            </a:r>
          </a:p>
          <a:p>
            <a:r>
              <a:rPr lang="cs-CZ" sz="2400" dirty="0" smtClean="0"/>
              <a:t>navštěvoval české hrady a podnikal dlouhé cesty (např. do </a:t>
            </a:r>
          </a:p>
          <a:p>
            <a:pPr>
              <a:buNone/>
            </a:pPr>
            <a:r>
              <a:rPr lang="cs-CZ" sz="2400" dirty="0" smtClean="0"/>
              <a:t>Itálie)</a:t>
            </a:r>
          </a:p>
          <a:p>
            <a:r>
              <a:rPr lang="cs-CZ" sz="2400" dirty="0" smtClean="0"/>
              <a:t>účastnil se veřejného života – ochotník</a:t>
            </a:r>
          </a:p>
          <a:p>
            <a:r>
              <a:rPr lang="cs-CZ" sz="2400" dirty="0" smtClean="0"/>
              <a:t>psal nejprve německy, záhy však česky</a:t>
            </a:r>
          </a:p>
          <a:p>
            <a:r>
              <a:rPr lang="cs-CZ" sz="2400" dirty="0" smtClean="0"/>
              <a:t>nevyrovnaná láska k Eleonoře </a:t>
            </a:r>
            <a:r>
              <a:rPr lang="cs-CZ" sz="2400" dirty="0" err="1" smtClean="0"/>
              <a:t>Šomkové</a:t>
            </a:r>
            <a:endParaRPr lang="cs-CZ" sz="2400" dirty="0" smtClean="0"/>
          </a:p>
          <a:p>
            <a:r>
              <a:rPr lang="cs-CZ" sz="2400" dirty="0" smtClean="0"/>
              <a:t>smrt po náhlém onemocnění (pravděpodobně cholera)</a:t>
            </a:r>
          </a:p>
          <a:p>
            <a:r>
              <a:rPr lang="cs-CZ" sz="2400" dirty="0" smtClean="0"/>
              <a:t>pohřeb v plánovaný den svatby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několikrát zhudebněno</a:t>
            </a:r>
          </a:p>
          <a:p>
            <a:r>
              <a:rPr lang="cs-CZ" dirty="0" smtClean="0"/>
              <a:t>různé dramatizace</a:t>
            </a:r>
          </a:p>
          <a:p>
            <a:r>
              <a:rPr lang="cs-CZ" dirty="0" smtClean="0"/>
              <a:t>r. 2008 film – režie F. A. Brabec, hudba Support</a:t>
            </a:r>
          </a:p>
          <a:p>
            <a:pPr>
              <a:buNone/>
            </a:pPr>
            <a:r>
              <a:rPr lang="cs-CZ" dirty="0" err="1" smtClean="0"/>
              <a:t>Lesbiens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MÁCHA, Karel Hynek. </a:t>
            </a:r>
            <a:r>
              <a:rPr lang="cs-CZ" sz="2000" i="1" dirty="0" smtClean="0"/>
              <a:t>Máj</a:t>
            </a:r>
            <a:r>
              <a:rPr lang="cs-CZ" sz="2000" dirty="0" smtClean="0"/>
              <a:t>. 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Fragment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Fragment, 2010, 61 s. ISBN 978-80-253-1065-6.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2002, 309 s. </a:t>
            </a:r>
            <a:r>
              <a:rPr lang="cs-CZ" sz="2000" smtClean="0"/>
              <a:t>ISBN 80-723-5182-6.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905</Words>
  <Application>Microsoft Office PowerPoint</Application>
  <PresentationFormat>Předvádění na obrazovce (4:3)</PresentationFormat>
  <Paragraphs>167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Máj</vt:lpstr>
      <vt:lpstr>Okolnosti vzniku</vt:lpstr>
      <vt:lpstr>Postava otcovraha </vt:lpstr>
      <vt:lpstr>Postava loupežníka</vt:lpstr>
      <vt:lpstr>Kompozice Máje</vt:lpstr>
      <vt:lpstr>Jednotlivé části Máje</vt:lpstr>
      <vt:lpstr>1. zpěv</vt:lpstr>
      <vt:lpstr>2. zpěv</vt:lpstr>
      <vt:lpstr>1. intermezzo</vt:lpstr>
      <vt:lpstr>3. zpěv</vt:lpstr>
      <vt:lpstr>2. intermezzo</vt:lpstr>
      <vt:lpstr>4. zpěv</vt:lpstr>
      <vt:lpstr>Vilém versus Mácha</vt:lpstr>
      <vt:lpstr>Jazykové prostředky Máje</vt:lpstr>
      <vt:lpstr>Jazykové prostředky Máje</vt:lpstr>
      <vt:lpstr>Prostor a čas Máje</vt:lpstr>
      <vt:lpstr>Dobové přijetí Máje</vt:lpstr>
      <vt:lpstr>Karel Hynek Mácha (1810 – 1836)</vt:lpstr>
      <vt:lpstr>Zpracování Máje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22</cp:revision>
  <dcterms:created xsi:type="dcterms:W3CDTF">2012-12-23T08:55:19Z</dcterms:created>
  <dcterms:modified xsi:type="dcterms:W3CDTF">2013-04-26T07:49:13Z</dcterms:modified>
</cp:coreProperties>
</file>