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66" r:id="rId2"/>
    <p:sldId id="267" r:id="rId3"/>
    <p:sldId id="268" r:id="rId4"/>
    <p:sldId id="270" r:id="rId5"/>
    <p:sldId id="269" r:id="rId6"/>
    <p:sldId id="271" r:id="rId7"/>
    <p:sldId id="272" r:id="rId8"/>
    <p:sldId id="273" r:id="rId9"/>
    <p:sldId id="274" r:id="rId10"/>
    <p:sldId id="277" r:id="rId11"/>
    <p:sldId id="278" r:id="rId12"/>
    <p:sldId id="279" r:id="rId13"/>
    <p:sldId id="280" r:id="rId14"/>
    <p:sldId id="282" r:id="rId15"/>
    <p:sldId id="281" r:id="rId16"/>
    <p:sldId id="283" r:id="rId17"/>
    <p:sldId id="275" r:id="rId18"/>
    <p:sldId id="276" r:id="rId19"/>
    <p:sldId id="28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kno_katedraly_Strasburg.JPG" TargetMode="External"/><Relationship Id="rId7" Type="http://schemas.openxmlformats.org/officeDocument/2006/relationships/hyperlink" Target="VY_32_Inovace_D&#283;jepis%20pro%20sedmou%20t&#345;&#237;du_06-Gotick&#233;%20um&#283;n&#237;-1.&#269;&#225;st-p.pptx" TargetMode="External"/><Relationship Id="rId2" Type="http://schemas.openxmlformats.org/officeDocument/2006/relationships/hyperlink" Target="http://cs.wikipedia.org/wiki/Soubor:NotreDameDePar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elmno_fara_sklepienie_nawy_pn.jpg" TargetMode="External"/><Relationship Id="rId5" Type="http://schemas.openxmlformats.org/officeDocument/2006/relationships/hyperlink" Target="http://cs.wikipedia.org/wiki/Soubor:20060903_Michaelsberg_Michaelskirche_Gewoelbe_Chor.jpg" TargetMode="External"/><Relationship Id="rId4" Type="http://schemas.openxmlformats.org/officeDocument/2006/relationships/hyperlink" Target="http://cs.wikipedia.org/wiki/Soubor:Groined_vault_001.pn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rgoyle,_Dornoch_Cathedral.jpg" TargetMode="External"/><Relationship Id="rId7" Type="http://schemas.openxmlformats.org/officeDocument/2006/relationships/hyperlink" Target="VY_32_Inovace_D&#283;jepis%20pro%20sedmou%20t&#345;&#237;du_06-Gotick&#233;%20um&#283;n&#237;-1.&#269;&#225;st-p.pptx" TargetMode="External"/><Relationship Id="rId2" Type="http://schemas.openxmlformats.org/officeDocument/2006/relationships/hyperlink" Target="http://cs.wikipedia.org/wiki/Soubor:Milan_Dome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aromestska_mostecka_vez.jpg" TargetMode="External"/><Relationship Id="rId5" Type="http://schemas.openxmlformats.org/officeDocument/2006/relationships/hyperlink" Target="http://cs.wikipedia.org/wiki/Soubor:Zvikov_(js).jpg" TargetMode="External"/><Relationship Id="rId4" Type="http://schemas.openxmlformats.org/officeDocument/2006/relationships/hyperlink" Target="http://upload.wikimedia.org/wikipedia/commons/0/0e/StDenis_Langhauswand2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4483124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Gotické</a:t>
                      </a:r>
                      <a:r>
                        <a:rPr lang="cs-CZ" baseline="0" dirty="0" smtClean="0"/>
                        <a:t> umění – 1.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žákům 7. třídy přiblíží nový umělecký styl - gotiku.</a:t>
            </a:r>
          </a:p>
          <a:p>
            <a:r>
              <a:rPr lang="cs-CZ" dirty="0" smtClean="0"/>
              <a:t>Žáci se seznámí se základními prvky gotického slohu v architektuře.</a:t>
            </a:r>
          </a:p>
          <a:p>
            <a:r>
              <a:rPr lang="cs-CZ" dirty="0" smtClean="0"/>
              <a:t>Poznají typické stavby.</a:t>
            </a:r>
          </a:p>
          <a:p>
            <a:r>
              <a:rPr lang="cs-CZ" dirty="0" smtClean="0"/>
              <a:t>Seznámí se s pojmy opěrný systém, lomený oblouk, fiála, chrlič.</a:t>
            </a:r>
          </a:p>
          <a:p>
            <a:r>
              <a:rPr lang="cs-CZ" dirty="0" smtClean="0"/>
              <a:t>Poznají stavitele tohoto stylu v Čechách (samostatná práce).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Zkus si vybavit, </a:t>
            </a:r>
            <a:r>
              <a:rPr lang="cs-CZ" dirty="0"/>
              <a:t>j</a:t>
            </a:r>
            <a:r>
              <a:rPr lang="cs-CZ" dirty="0" smtClean="0"/>
              <a:t>estli jsi už neslyšel slovo              s podobným základem. </a:t>
            </a:r>
          </a:p>
          <a:p>
            <a:r>
              <a:rPr lang="cs-CZ" dirty="0" smtClean="0"/>
              <a:t>Gótové.</a:t>
            </a:r>
          </a:p>
          <a:p>
            <a:r>
              <a:rPr lang="cs-CZ" dirty="0" smtClean="0"/>
              <a:t>Umělecký styl vznikl ve Francii.</a:t>
            </a:r>
          </a:p>
          <a:p>
            <a:r>
              <a:rPr lang="cs-CZ" dirty="0" smtClean="0"/>
              <a:t>Od poloviny 12. století se začal rozšiřovat po celé Evropě.</a:t>
            </a:r>
          </a:p>
          <a:p>
            <a:r>
              <a:rPr lang="cs-CZ" dirty="0" smtClean="0"/>
              <a:t>Do Čech pronikal od poloviny 13. století.</a:t>
            </a:r>
          </a:p>
          <a:p>
            <a:r>
              <a:rPr lang="cs-CZ" dirty="0" smtClean="0"/>
              <a:t>Gotika vznikla sice ve stavitelství,  ale představuje ucelený umělecký sloh, který zasáhl </a:t>
            </a:r>
            <a:r>
              <a:rPr lang="cs-CZ" dirty="0" smtClean="0"/>
              <a:t>i </a:t>
            </a:r>
            <a:r>
              <a:rPr lang="cs-CZ" dirty="0" smtClean="0"/>
              <a:t>do dalších uměleckých oborů.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1228998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Připomeň si charakteristické rysy předchozího  uměleckého stylu (stavitelství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Románské umění</a:t>
            </a:r>
          </a:p>
          <a:p>
            <a:r>
              <a:rPr lang="cs-CZ" dirty="0" smtClean="0"/>
              <a:t>Kvádříkové zdivo</a:t>
            </a:r>
          </a:p>
          <a:p>
            <a:r>
              <a:rPr lang="cs-CZ" dirty="0" smtClean="0"/>
              <a:t>Silné zdivo</a:t>
            </a:r>
          </a:p>
          <a:p>
            <a:r>
              <a:rPr lang="cs-CZ" dirty="0" smtClean="0"/>
              <a:t>Půlkruhový oblouk</a:t>
            </a:r>
          </a:p>
          <a:p>
            <a:r>
              <a:rPr lang="cs-CZ" dirty="0" smtClean="0"/>
              <a:t>Vlys</a:t>
            </a:r>
          </a:p>
          <a:p>
            <a:r>
              <a:rPr lang="cs-CZ" dirty="0" smtClean="0"/>
              <a:t>Rotundy a baziliky</a:t>
            </a:r>
          </a:p>
          <a:p>
            <a:r>
              <a:rPr lang="cs-CZ" dirty="0" smtClean="0"/>
              <a:t>Kláštery</a:t>
            </a:r>
          </a:p>
          <a:p>
            <a:r>
              <a:rPr lang="cs-CZ" dirty="0" smtClean="0"/>
              <a:t>Silné podpůrné sloupy</a:t>
            </a:r>
          </a:p>
          <a:p>
            <a:r>
              <a:rPr lang="cs-CZ" dirty="0" smtClean="0"/>
              <a:t>Kamenné klenby - valená, křížová</a:t>
            </a:r>
          </a:p>
          <a:p>
            <a:r>
              <a:rPr lang="cs-CZ" dirty="0" smtClean="0"/>
              <a:t>Úzká okna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Gotické stavitelství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1916832"/>
            <a:ext cx="3384376" cy="4608512"/>
          </a:xfr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Charakteristické znaky gotické architektury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Výška</a:t>
            </a:r>
          </a:p>
          <a:p>
            <a:r>
              <a:rPr lang="cs-CZ" dirty="0" smtClean="0"/>
              <a:t>Nejtypičtější stavba - KATEDRÁLA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trojlodní až pětilodní</a:t>
            </a:r>
          </a:p>
          <a:p>
            <a:r>
              <a:rPr lang="cs-CZ" dirty="0" smtClean="0"/>
              <a:t>Stavba s velkým vnitřním prostorem a velkými okny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 descr="C:\Users\admin\AppData\Local\Microsoft\Windows\Temporary Internet Files\Content.IE5\5AANVSQS\MP900163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57794"/>
            <a:ext cx="181545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6632"/>
            <a:ext cx="7611616" cy="65527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Lomený oblouk (připomíná ruce věřících sepjatých 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modlitbě)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052735"/>
            <a:ext cx="7158306" cy="537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332656"/>
            <a:ext cx="7601272" cy="614129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Klenba - žebrová, křížová, hvězdicová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1340768"/>
            <a:ext cx="3086425" cy="34485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268760"/>
            <a:ext cx="2808312" cy="24129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7720" y="3895813"/>
            <a:ext cx="3484383" cy="2608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04664"/>
            <a:ext cx="7457256" cy="6069288"/>
          </a:xfrm>
        </p:spPr>
        <p:txBody>
          <a:bodyPr/>
          <a:lstStyle/>
          <a:p>
            <a:r>
              <a:rPr lang="cs-CZ" dirty="0" smtClean="0"/>
              <a:t>Vysoké pilíře</a:t>
            </a:r>
          </a:p>
          <a:p>
            <a:r>
              <a:rPr lang="cs-CZ" dirty="0" smtClean="0"/>
              <a:t>Žebroví - soustava žeber, nosná konstrukce </a:t>
            </a:r>
          </a:p>
          <a:p>
            <a:pPr marL="0" indent="0">
              <a:buNone/>
            </a:pPr>
            <a:r>
              <a:rPr lang="cs-CZ" dirty="0" smtClean="0"/>
              <a:t>                    podpírající klenbu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5AANVSQS\MP90016362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6832"/>
            <a:ext cx="345638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332656"/>
            <a:ext cx="7323584" cy="6120680"/>
          </a:xfrm>
        </p:spPr>
        <p:txBody>
          <a:bodyPr/>
          <a:lstStyle/>
          <a:p>
            <a:r>
              <a:rPr lang="cs-CZ" dirty="0" smtClean="0"/>
              <a:t>Opěrný systém - opěrné pilíře a oblouky z vnější </a:t>
            </a:r>
          </a:p>
          <a:p>
            <a:pPr marL="0" indent="0">
              <a:buNone/>
            </a:pPr>
            <a:r>
              <a:rPr lang="cs-CZ" dirty="0" smtClean="0"/>
              <a:t>                                strany katedrály,</a:t>
            </a:r>
          </a:p>
          <a:p>
            <a:pPr marL="0" indent="0">
              <a:buNone/>
            </a:pPr>
            <a:r>
              <a:rPr lang="cs-CZ" dirty="0" smtClean="0"/>
              <a:t>                                zachycují tlaky klenby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844824"/>
            <a:ext cx="6474296" cy="485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54138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7457256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288" y="580033"/>
            <a:ext cx="7529512" cy="5647134"/>
          </a:xfrm>
        </p:spPr>
      </p:pic>
    </p:spTree>
    <p:extLst>
      <p:ext uri="{BB962C8B-B14F-4D97-AF65-F5344CB8AC3E}">
        <p14:creationId xmlns:p14="http://schemas.microsoft.com/office/powerpoint/2010/main" xmlns="" val="17625105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7457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7601272" cy="6213304"/>
          </a:xfrm>
        </p:spPr>
        <p:txBody>
          <a:bodyPr/>
          <a:lstStyle/>
          <a:p>
            <a:r>
              <a:rPr lang="cs-CZ" dirty="0" smtClean="0"/>
              <a:t>Fiály - bohatě zdobený vrchol pilíře</a:t>
            </a:r>
          </a:p>
          <a:p>
            <a:r>
              <a:rPr lang="cs-CZ" dirty="0" smtClean="0"/>
              <a:t>Chrlič - zařízení k odvodu dešťové vody ze střech</a:t>
            </a:r>
          </a:p>
          <a:p>
            <a:pPr marL="0" indent="0">
              <a:buNone/>
            </a:pPr>
            <a:r>
              <a:rPr lang="cs-CZ" dirty="0" smtClean="0"/>
              <a:t>                  hlavy nestvůr</a:t>
            </a:r>
            <a:endParaRPr lang="cs-CZ" dirty="0"/>
          </a:p>
          <a:p>
            <a:r>
              <a:rPr lang="cs-CZ" dirty="0" smtClean="0"/>
              <a:t>Dveřní vstup - portál - orámovaný lomeným  </a:t>
            </a:r>
          </a:p>
          <a:p>
            <a:pPr marL="0" indent="0">
              <a:buNone/>
            </a:pPr>
            <a:r>
              <a:rPr lang="cs-CZ" dirty="0" smtClean="0"/>
              <a:t>                             obloukem</a:t>
            </a:r>
          </a:p>
          <a:p>
            <a:r>
              <a:rPr lang="cs-CZ" dirty="0" smtClean="0"/>
              <a:t>Okna - úzká, vysoká, vyplněna obrazy                     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/>
              <a:t>z</a:t>
            </a:r>
            <a:r>
              <a:rPr lang="cs-CZ" dirty="0" smtClean="0"/>
              <a:t> barevných skel (malá sklíčka spojená </a:t>
            </a:r>
          </a:p>
          <a:p>
            <a:pPr marL="0" indent="0">
              <a:buNone/>
            </a:pPr>
            <a:r>
              <a:rPr lang="cs-CZ" dirty="0" smtClean="0"/>
              <a:t>                 olověným rámečkem)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5AANVSQS\MP9004035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73016"/>
            <a:ext cx="2458629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HAYOD3OR\MP9004000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9422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79008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098" name="Picture 2" descr="C:\Users\admin\AppData\Local\Microsoft\Windows\Temporary Internet Files\Content.IE5\5AANVSQS\MP90040355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2514043" cy="376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QUIF7RAP\MP9004279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0159" y="1484784"/>
            <a:ext cx="4896543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4786518"/>
            <a:ext cx="1340895" cy="178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17346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524154"/>
            <a:ext cx="3816424" cy="6092968"/>
          </a:xfrm>
        </p:spPr>
      </p:pic>
    </p:spTree>
    <p:extLst>
      <p:ext uri="{BB962C8B-B14F-4D97-AF65-F5344CB8AC3E}">
        <p14:creationId xmlns:p14="http://schemas.microsoft.com/office/powerpoint/2010/main" xmlns="" val="26356373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Slavní stavitelé,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Matyáš z </a:t>
            </a:r>
            <a:r>
              <a:rPr lang="cs-CZ" dirty="0" err="1" smtClean="0"/>
              <a:t>Arrasu</a:t>
            </a:r>
            <a:endParaRPr lang="cs-CZ" dirty="0" smtClean="0"/>
          </a:p>
          <a:p>
            <a:r>
              <a:rPr lang="cs-CZ" dirty="0" smtClean="0"/>
              <a:t>Petr Parléř</a:t>
            </a:r>
          </a:p>
          <a:p>
            <a:endParaRPr lang="cs-CZ" dirty="0"/>
          </a:p>
          <a:p>
            <a:r>
              <a:rPr lang="cs-CZ" dirty="0" smtClean="0"/>
              <a:t>Tvůj úkol: Zjisti o těchto stavitelích více informací na příští výuku.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Stavby</a:t>
            </a:r>
          </a:p>
          <a:p>
            <a:endParaRPr lang="cs-CZ" dirty="0" smtClean="0"/>
          </a:p>
          <a:p>
            <a:r>
              <a:rPr lang="cs-CZ" dirty="0" smtClean="0"/>
              <a:t>Katedrály v  Londýně, Paříži, </a:t>
            </a:r>
            <a:r>
              <a:rPr lang="cs-CZ" dirty="0" err="1" smtClean="0"/>
              <a:t>Chartres</a:t>
            </a:r>
            <a:r>
              <a:rPr lang="cs-CZ" dirty="0" smtClean="0"/>
              <a:t>, Toledu, Seville, Milánu, Kolíně nad Rýnem, Výmaru</a:t>
            </a:r>
          </a:p>
          <a:p>
            <a:endParaRPr lang="cs-CZ" dirty="0" smtClean="0"/>
          </a:p>
          <a:p>
            <a:r>
              <a:rPr lang="cs-CZ" dirty="0" smtClean="0"/>
              <a:t>Katedrála sv. Víta, sv. Barbory v Kutné Hoře, kostel </a:t>
            </a:r>
            <a:r>
              <a:rPr lang="cs-CZ" dirty="0" smtClean="0"/>
              <a:t>sv</a:t>
            </a:r>
            <a:r>
              <a:rPr lang="cs-CZ" dirty="0" smtClean="0"/>
              <a:t>. Bartoloměje v Kolíně, sv. Bartoloměje v Plzni, sv. Jakuba v Brně, kostel Nanebevzetí Panny Marie v Mostě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980602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Gotika – necírkevní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Gotické stavitelství se uplatnilo i při stavbách hradů - Zvíkov, </a:t>
            </a:r>
            <a:r>
              <a:rPr lang="cs-CZ" dirty="0" smtClean="0"/>
              <a:t>Karlštejn, Bezděz</a:t>
            </a:r>
            <a:endParaRPr lang="cs-CZ" dirty="0" smtClean="0"/>
          </a:p>
          <a:p>
            <a:r>
              <a:rPr lang="cs-CZ" dirty="0" smtClean="0"/>
              <a:t>při stavbách měšťanských domů</a:t>
            </a:r>
          </a:p>
          <a:p>
            <a:r>
              <a:rPr lang="cs-CZ" dirty="0"/>
              <a:t>p</a:t>
            </a:r>
            <a:r>
              <a:rPr lang="cs-CZ" dirty="0" smtClean="0"/>
              <a:t>ři stavbách bran</a:t>
            </a:r>
          </a:p>
          <a:p>
            <a:r>
              <a:rPr lang="cs-CZ" dirty="0"/>
              <a:t>p</a:t>
            </a:r>
            <a:r>
              <a:rPr lang="cs-CZ" dirty="0" smtClean="0"/>
              <a:t>ři stavbách věží - Mostecká v Praze</a:t>
            </a:r>
          </a:p>
          <a:p>
            <a:r>
              <a:rPr lang="cs-CZ" dirty="0"/>
              <a:t>p</a:t>
            </a:r>
            <a:r>
              <a:rPr lang="cs-CZ" dirty="0" smtClean="0"/>
              <a:t>ři stavbě mostů - Karlův v Praze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2521447"/>
            <a:ext cx="2153877" cy="3175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4365104"/>
            <a:ext cx="1615854" cy="21592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198291"/>
            <a:ext cx="3323861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59164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cs.wikipedia.org/wiki/Soubor:NotreDameDeParis.jpg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cs.wikipedia.org/wiki/Soubor:Okno_katedraly_Strasburg.JPG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cs.wikipedia.org/wiki/Soubor:Groined_vault_001.png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cs.wikipedia.org/wiki/Soubor:20060903_Michaelsberg_Michaelskirche_Gewoelbe_Chor.jpg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cs.wikipedia.org/wiki/Soubor:Chelmno_fara_sklepienie_nawy_pn.jpg</a:t>
            </a:r>
            <a:endParaRPr lang="cs-CZ" dirty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http://cs.wikipedia.org/wiki/Soubor:Gotic3d2.jpg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cs.wikipedia.org/wiki/Soubor:Milan_Dome3.JPG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http://cs.wikipedia.org/wiki/Soubor:Gargoyle,_</a:t>
            </a:r>
            <a:r>
              <a:rPr lang="cs-CZ" dirty="0" smtClean="0">
                <a:hlinkClick r:id="rId3"/>
              </a:rPr>
              <a:t>Dornoch_Cathedral.jpg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upload.wikimedia.org/wikipedia/commons/0/0e/StDenis_Langhauswand2.JPG</a:t>
            </a:r>
            <a:endParaRPr lang="cs-CZ" dirty="0"/>
          </a:p>
          <a:p>
            <a:r>
              <a:rPr lang="cs-CZ" dirty="0">
                <a:hlinkClick r:id="rId5"/>
              </a:rPr>
              <a:t>http://cs.wikipedia.org/wiki/Soubor:Zvikov_(js).</a:t>
            </a:r>
            <a:r>
              <a:rPr lang="cs-CZ" dirty="0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cs.wikipedia.org/wiki/Soubor:Staromestska_mostecka_vez.jpg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http://cs.wikipedia.org/wiki/Soubor:Bezdez.jpg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76511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</a:t>
            </a:r>
            <a:r>
              <a:rPr lang="cs-CZ" dirty="0" smtClean="0"/>
              <a:t>80-7235-002-1</a:t>
            </a:r>
          </a:p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Praha: Práce, 1996, 101 s. Učebnice pro základní školy (Práce). ISBN 80-208-0378-5.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Otevřená galerie </a:t>
            </a:r>
            <a:r>
              <a:rPr lang="cs-CZ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72460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239</TotalTime>
  <Words>544</Words>
  <Application>Microsoft Office PowerPoint</Application>
  <PresentationFormat>Předvádění na obrazovce (4:3)</PresentationFormat>
  <Paragraphs>95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Snímek 1</vt:lpstr>
      <vt:lpstr>Anotace</vt:lpstr>
      <vt:lpstr>Gotika</vt:lpstr>
      <vt:lpstr>Připomeň si charakteristické rysy předchozího  uměleckého stylu (stavitelství)</vt:lpstr>
      <vt:lpstr>Gotické stavitelství</vt:lpstr>
      <vt:lpstr>Charakteristické znaky gotické architektury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Slavní stavitelé, stavby</vt:lpstr>
      <vt:lpstr>Gotika – necírkevní stavby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83</cp:revision>
  <dcterms:created xsi:type="dcterms:W3CDTF">2012-03-17T07:31:03Z</dcterms:created>
  <dcterms:modified xsi:type="dcterms:W3CDTF">2013-06-20T19:05:59Z</dcterms:modified>
</cp:coreProperties>
</file>