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8"/>
  </p:notesMasterIdLst>
  <p:sldIdLst>
    <p:sldId id="26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6" r:id="rId11"/>
    <p:sldId id="277" r:id="rId12"/>
    <p:sldId id="279" r:id="rId13"/>
    <p:sldId id="280" r:id="rId14"/>
    <p:sldId id="281" r:id="rId15"/>
    <p:sldId id="275" r:id="rId16"/>
    <p:sldId id="27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ietaLutin.jpg" TargetMode="External"/><Relationship Id="rId2" Type="http://schemas.openxmlformats.org/officeDocument/2006/relationships/hyperlink" Target="http://cs.wikipedia.org/wiki/Soubor:Vladimirskay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VY_32_Inovace_D&#283;jepis%20pro%20sedmou%20t&#345;&#237;du_07-Gotick&#233;%20um&#283;n&#237;-2.&#269;&#225;st-p.pptx" TargetMode="External"/><Relationship Id="rId5" Type="http://schemas.openxmlformats.org/officeDocument/2006/relationships/hyperlink" Target="http://cs.wikipedia.org/wiki/Soubor:Gothic_altar_veit_stoss.jpg" TargetMode="External"/><Relationship Id="rId4" Type="http://schemas.openxmlformats.org/officeDocument/2006/relationships/hyperlink" Target="http://cs.wikipedia.org/wiki/Soubor:Meister_Theoderich_von_Prag_002.jpg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Dalimilova_kronika_parizsky_fragment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9763110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VY_32_INOVACE_5B_07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Gotické</a:t>
                      </a:r>
                      <a:r>
                        <a:rPr lang="cs-CZ" baseline="0" dirty="0" smtClean="0"/>
                        <a:t> umění – 2. část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7892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navazuje na předchozí část zaměřenou na gotické stavitelství.</a:t>
            </a:r>
          </a:p>
          <a:p>
            <a:r>
              <a:rPr lang="cs-CZ" dirty="0" smtClean="0"/>
              <a:t>Druhá část se věnuje gotickému malířství, sochařství.</a:t>
            </a:r>
          </a:p>
          <a:p>
            <a:r>
              <a:rPr lang="cs-CZ" dirty="0" smtClean="0"/>
              <a:t>Žáci se seznámí s pojmy - madona, pieta, deskový obraz.</a:t>
            </a:r>
          </a:p>
          <a:p>
            <a:r>
              <a:rPr lang="cs-CZ" dirty="0" smtClean="0"/>
              <a:t>Poznají, jaká byla v tomto období možnost </a:t>
            </a:r>
            <a:r>
              <a:rPr lang="cs-CZ" dirty="0" smtClean="0"/>
              <a:t>se </a:t>
            </a:r>
            <a:r>
              <a:rPr lang="cs-CZ" dirty="0" smtClean="0"/>
              <a:t>vzdělávat.</a:t>
            </a:r>
          </a:p>
          <a:p>
            <a:r>
              <a:rPr lang="cs-CZ" dirty="0" smtClean="0"/>
              <a:t>Seznámí se s pojmy - univerzita, bakalář, mistr.</a:t>
            </a:r>
          </a:p>
          <a:p>
            <a:r>
              <a:rPr lang="cs-CZ" dirty="0" smtClean="0"/>
              <a:t>Závěr bude patřit gotické módě.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7035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Rozcvička – zkus opravit </a:t>
            </a:r>
            <a:r>
              <a:rPr lang="cs-CZ" dirty="0" smtClean="0"/>
              <a:t>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Gotika vzniká v Německu. Typickým stavebním prvkem gotického slohu je půlkruhový oblouk. Byl používán při stavbách rotund a bazilik, které dodnes překvapují lehkostí a velkým vnitřním prostorem, což nelze říci o románských katedrálách. Významnou památkou je v Praze chrám sv. Barbory. Jeho prvním stavitelem byl Petr Parléř, po něm převzal vedení stavby Matyáš z </a:t>
            </a:r>
            <a:r>
              <a:rPr lang="cs-CZ" dirty="0" err="1" smtClean="0"/>
              <a:t>Arassu</a:t>
            </a:r>
            <a:r>
              <a:rPr lang="cs-CZ" dirty="0" smtClean="0"/>
              <a:t>. V gotickém stylu se nestavěly měšťanské domy.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0465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Tak jak sis vedl?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Gotika vzniká </a:t>
            </a:r>
            <a:r>
              <a:rPr lang="cs-CZ" dirty="0" smtClean="0">
                <a:solidFill>
                  <a:srgbClr val="FF0000"/>
                </a:solidFill>
              </a:rPr>
              <a:t>ve Francii</a:t>
            </a:r>
            <a:r>
              <a:rPr lang="cs-CZ" dirty="0" smtClean="0"/>
              <a:t>. Typickým stavebním prvkem gotického slohu </a:t>
            </a:r>
            <a:r>
              <a:rPr lang="cs-CZ" dirty="0" smtClean="0">
                <a:solidFill>
                  <a:srgbClr val="FF0000"/>
                </a:solidFill>
              </a:rPr>
              <a:t>je lomený oblouk</a:t>
            </a:r>
            <a:r>
              <a:rPr lang="cs-CZ" dirty="0" smtClean="0"/>
              <a:t>. Byl používán při stavbách </a:t>
            </a:r>
            <a:r>
              <a:rPr lang="cs-CZ" dirty="0" smtClean="0">
                <a:solidFill>
                  <a:srgbClr val="FF0000"/>
                </a:solidFill>
              </a:rPr>
              <a:t>katedrál</a:t>
            </a:r>
            <a:r>
              <a:rPr lang="cs-CZ" dirty="0" smtClean="0"/>
              <a:t>, které dodnes překvapují lehkostí a velkým vnitřním prostorem, což nelze říci o románských </a:t>
            </a:r>
            <a:r>
              <a:rPr lang="cs-CZ" dirty="0" smtClean="0">
                <a:solidFill>
                  <a:srgbClr val="FF0000"/>
                </a:solidFill>
              </a:rPr>
              <a:t>rotundách a bazilikách</a:t>
            </a:r>
            <a:r>
              <a:rPr lang="cs-CZ" dirty="0" smtClean="0"/>
              <a:t>. Významnou památkou je v Praze </a:t>
            </a:r>
            <a:r>
              <a:rPr lang="cs-CZ" dirty="0" smtClean="0">
                <a:solidFill>
                  <a:srgbClr val="FF0000"/>
                </a:solidFill>
              </a:rPr>
              <a:t>chrám sv. Víta</a:t>
            </a:r>
            <a:r>
              <a:rPr lang="cs-CZ" dirty="0" smtClean="0"/>
              <a:t>. Jeho prvním stavitelem byl </a:t>
            </a:r>
            <a:r>
              <a:rPr lang="cs-CZ" dirty="0">
                <a:solidFill>
                  <a:srgbClr val="FF0000"/>
                </a:solidFill>
              </a:rPr>
              <a:t>M</a:t>
            </a:r>
            <a:r>
              <a:rPr lang="cs-CZ" dirty="0" smtClean="0">
                <a:solidFill>
                  <a:srgbClr val="FF0000"/>
                </a:solidFill>
              </a:rPr>
              <a:t>atyáš z </a:t>
            </a:r>
            <a:r>
              <a:rPr lang="cs-CZ" dirty="0" err="1" smtClean="0">
                <a:solidFill>
                  <a:srgbClr val="FF0000"/>
                </a:solidFill>
              </a:rPr>
              <a:t>Arassu</a:t>
            </a:r>
            <a:r>
              <a:rPr lang="cs-CZ" dirty="0" smtClean="0"/>
              <a:t>, po něm </a:t>
            </a:r>
            <a:r>
              <a:rPr lang="cs-CZ" dirty="0"/>
              <a:t>p</a:t>
            </a:r>
            <a:r>
              <a:rPr lang="cs-CZ" dirty="0" smtClean="0"/>
              <a:t>řevzal vedení stavby </a:t>
            </a:r>
            <a:r>
              <a:rPr lang="cs-CZ" dirty="0" smtClean="0">
                <a:solidFill>
                  <a:srgbClr val="FF0000"/>
                </a:solidFill>
              </a:rPr>
              <a:t>Petr Parléř</a:t>
            </a:r>
            <a:r>
              <a:rPr lang="cs-CZ" dirty="0" smtClean="0"/>
              <a:t>. V gotickém stylu </a:t>
            </a:r>
            <a:r>
              <a:rPr lang="cs-CZ" dirty="0" smtClean="0">
                <a:solidFill>
                  <a:srgbClr val="FF0000"/>
                </a:solidFill>
              </a:rPr>
              <a:t>se </a:t>
            </a:r>
            <a:r>
              <a:rPr lang="cs-CZ" dirty="0" smtClean="0">
                <a:solidFill>
                  <a:srgbClr val="FF0000"/>
                </a:solidFill>
              </a:rPr>
              <a:t>stavěly </a:t>
            </a:r>
            <a:r>
              <a:rPr lang="cs-CZ" dirty="0" smtClean="0"/>
              <a:t>i měšťanské domy.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2068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Gotické malířství a sochařství</a:t>
            </a:r>
            <a:endParaRPr lang="cs-CZ" dirty="0"/>
          </a:p>
        </p:txBody>
      </p:sp>
      <p:pic>
        <p:nvPicPr>
          <p:cNvPr id="1026" name="Picture 2" descr="C:\Users\admin\AppData\Local\Microsoft\Windows\Temporary Internet Files\Content.IE5\5AANVSQS\MC900412696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541006" y="2314590"/>
            <a:ext cx="3299988" cy="3444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56450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323528" y="228919"/>
            <a:ext cx="7601272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260648"/>
            <a:ext cx="7529264" cy="6213304"/>
          </a:xfrm>
        </p:spPr>
        <p:txBody>
          <a:bodyPr/>
          <a:lstStyle/>
          <a:p>
            <a:r>
              <a:rPr lang="cs-CZ" dirty="0" smtClean="0"/>
              <a:t>Motivy se vztahují ke křesťanské víře.</a:t>
            </a:r>
          </a:p>
          <a:p>
            <a:r>
              <a:rPr lang="cs-CZ" dirty="0" smtClean="0"/>
              <a:t>Madona - zobrazení Panny Marie s malým Ježíškem.</a:t>
            </a:r>
          </a:p>
          <a:p>
            <a:r>
              <a:rPr lang="cs-CZ" dirty="0" smtClean="0"/>
              <a:t>Pieta - zobrazení Panny Marie s Kristovým tělem sňatým z kříže.</a:t>
            </a:r>
          </a:p>
          <a:p>
            <a:r>
              <a:rPr lang="cs-CZ" dirty="0" smtClean="0"/>
              <a:t>Biblické výjevy.</a:t>
            </a:r>
          </a:p>
          <a:p>
            <a:r>
              <a:rPr lang="cs-CZ" dirty="0" smtClean="0"/>
              <a:t>Světci.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3717032"/>
            <a:ext cx="1800200" cy="252028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5076056" y="2366949"/>
            <a:ext cx="3312368" cy="2556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39286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Znaky malířství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Malíři v gotickém stylu tvoří fresky, malby na sklo, knižní miniatury, malby na dřevěné desky - deskové obrazy.</a:t>
            </a:r>
          </a:p>
          <a:p>
            <a:r>
              <a:rPr lang="cs-CZ" dirty="0" smtClean="0"/>
              <a:t>Deskové obrazy vytvářely deskové oltáře.</a:t>
            </a:r>
          </a:p>
          <a:p>
            <a:r>
              <a:rPr lang="cs-CZ" dirty="0" smtClean="0"/>
              <a:t>Mezi nejvýznamnější umělce patří Theodorik.</a:t>
            </a:r>
          </a:p>
          <a:p>
            <a:pPr marL="0" indent="0">
              <a:buNone/>
            </a:pPr>
            <a:r>
              <a:rPr lang="cs-CZ" dirty="0" smtClean="0"/>
              <a:t>   Ten vytvořil kolekci obrazů v kapli sv. Kříže na </a:t>
            </a:r>
          </a:p>
          <a:p>
            <a:pPr marL="0" indent="0">
              <a:buNone/>
            </a:pPr>
            <a:r>
              <a:rPr lang="cs-CZ" dirty="0" smtClean="0"/>
              <a:t>    Karlštejně.</a:t>
            </a:r>
          </a:p>
          <a:p>
            <a:pPr marL="0" indent="0">
              <a:buNone/>
            </a:pPr>
            <a:r>
              <a:rPr lang="cs-CZ" dirty="0" smtClean="0"/>
              <a:t>    Ostatní umělce neznáme, nepodepisovali svá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díla.</a:t>
            </a:r>
          </a:p>
          <a:p>
            <a:pPr marL="0" indent="0">
              <a:buNone/>
            </a:pPr>
            <a:r>
              <a:rPr lang="cs-CZ" dirty="0" smtClean="0"/>
              <a:t>    Proto je nazýváme podle jejich děl, např. Mistr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vyšebrodského oltáře, Mistr třeboňského oltáře.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1096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Mistr </a:t>
            </a:r>
            <a:r>
              <a:rPr lang="cs-CZ" dirty="0" err="1" smtClean="0"/>
              <a:t>theodorik</a:t>
            </a:r>
            <a:r>
              <a:rPr lang="cs-CZ" dirty="0" smtClean="0"/>
              <a:t> -  autoportrét a obraz - Sv. </a:t>
            </a:r>
            <a:r>
              <a:rPr lang="cs-CZ" dirty="0" err="1" smtClean="0"/>
              <a:t>jeroným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1700808"/>
            <a:ext cx="3827502" cy="4196953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99992" y="1772816"/>
            <a:ext cx="3768748" cy="4149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3645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Znaky sochařství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Sochy tvořené ze dřeva, z kamene.</a:t>
            </a:r>
          </a:p>
          <a:p>
            <a:r>
              <a:rPr lang="cs-CZ" dirty="0" smtClean="0"/>
              <a:t>Některé byly obarvené.</a:t>
            </a:r>
          </a:p>
          <a:p>
            <a:r>
              <a:rPr lang="cs-CZ" dirty="0" smtClean="0"/>
              <a:t>Obnovilo se i monumentální sochařství.</a:t>
            </a:r>
          </a:p>
          <a:p>
            <a:r>
              <a:rPr lang="cs-CZ" dirty="0" smtClean="0"/>
              <a:t>Umělci se snažili o zachycení duševního hnutí, </a:t>
            </a:r>
            <a:r>
              <a:rPr lang="cs-CZ" dirty="0" smtClean="0"/>
              <a:t>o </a:t>
            </a:r>
            <a:r>
              <a:rPr lang="cs-CZ" dirty="0" smtClean="0"/>
              <a:t>výraz.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3728" y="3429000"/>
            <a:ext cx="5004047" cy="3240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26384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Vzdělanost v období gotiky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Rozvoj měst se zasloužil o proměnu společnosti.</a:t>
            </a:r>
          </a:p>
          <a:p>
            <a:r>
              <a:rPr lang="cs-CZ" dirty="0" smtClean="0"/>
              <a:t>Dříve měli přístup ke vzdělání pouze kněží na církevních školách </a:t>
            </a:r>
            <a:r>
              <a:rPr lang="cs-CZ" dirty="0" smtClean="0"/>
              <a:t>- </a:t>
            </a:r>
            <a:r>
              <a:rPr lang="cs-CZ" dirty="0" smtClean="0"/>
              <a:t>u far, u kostelů a klášterů.</a:t>
            </a:r>
          </a:p>
          <a:p>
            <a:r>
              <a:rPr lang="cs-CZ" dirty="0" smtClean="0"/>
              <a:t>V této době ale zakládají své školy i  měšťané. Nazývaly se městské.</a:t>
            </a:r>
          </a:p>
          <a:p>
            <a:r>
              <a:rPr lang="cs-CZ" dirty="0" smtClean="0"/>
              <a:t>Do školy chodili jen chlapci bohatých měšťanů, obchodníků, bohatších řemeslníků.</a:t>
            </a:r>
          </a:p>
          <a:p>
            <a:r>
              <a:rPr lang="cs-CZ" dirty="0" smtClean="0"/>
              <a:t>Učili se číst, psát, počítat.</a:t>
            </a:r>
          </a:p>
          <a:p>
            <a:r>
              <a:rPr lang="cs-CZ" dirty="0" smtClean="0"/>
              <a:t>Zdokonalovali svoji latinu. Ta byla nejen církevním jazykem, ale i mezinárodní dorozumívací řečí.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764337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Univerzita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Nejvyšší vzdělání bylo získáváno na univerzitách.</a:t>
            </a:r>
          </a:p>
          <a:p>
            <a:r>
              <a:rPr lang="cs-CZ" dirty="0" smtClean="0"/>
              <a:t>První univerzity vznikaly v Itálii (Bologna,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Padova)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v Anglii (Oxford)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ve Francii.</a:t>
            </a:r>
          </a:p>
          <a:p>
            <a:r>
              <a:rPr lang="cs-CZ" dirty="0" smtClean="0"/>
              <a:t>Nejstarší univerzita ve střední Evropě - 1348</a:t>
            </a:r>
          </a:p>
          <a:p>
            <a:pPr marL="0" indent="0">
              <a:buNone/>
            </a:pPr>
            <a:r>
              <a:rPr lang="cs-CZ" dirty="0" smtClean="0"/>
              <a:t>                                   Karlova univerzita v Praze.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4365104"/>
            <a:ext cx="2256085" cy="2256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3748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7529264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88640"/>
            <a:ext cx="7529264" cy="6285312"/>
          </a:xfrm>
        </p:spPr>
        <p:txBody>
          <a:bodyPr>
            <a:normAutofit/>
          </a:bodyPr>
          <a:lstStyle/>
          <a:p>
            <a:r>
              <a:rPr lang="cs-CZ" dirty="0" smtClean="0"/>
              <a:t>V čele univerzita stál rektor.</a:t>
            </a:r>
          </a:p>
          <a:p>
            <a:r>
              <a:rPr lang="cs-CZ" dirty="0" smtClean="0"/>
              <a:t>Univerzity předkládaly vzdělanost všestrannou.</a:t>
            </a:r>
          </a:p>
          <a:p>
            <a:r>
              <a:rPr lang="cs-CZ" dirty="0" smtClean="0"/>
              <a:t>Měly 4 fakulty.</a:t>
            </a:r>
          </a:p>
          <a:p>
            <a:r>
              <a:rPr lang="cs-CZ" dirty="0" smtClean="0"/>
              <a:t>V čele fakult byli tzv. děkani.</a:t>
            </a:r>
          </a:p>
          <a:p>
            <a:r>
              <a:rPr lang="cs-CZ" dirty="0" smtClean="0"/>
              <a:t>Studenti mohli volit fakultu - artistickou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medicínskou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právnickou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teologickou</a:t>
            </a:r>
          </a:p>
          <a:p>
            <a:r>
              <a:rPr lang="cs-CZ" dirty="0" smtClean="0"/>
              <a:t>Artistická fakulta by měla dnes název filozofická.</a:t>
            </a:r>
          </a:p>
          <a:p>
            <a:r>
              <a:rPr lang="cs-CZ" dirty="0" smtClean="0"/>
              <a:t>Získané tituly byly - bakalář (učil na městských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školách)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mistr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72386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Rozvoj národních jazyků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 roce 1200 se začaly psát knihy a úřední písemnosti nejen latinsky, ale i v národních jazycích.</a:t>
            </a:r>
          </a:p>
          <a:p>
            <a:r>
              <a:rPr lang="cs-CZ" dirty="0" smtClean="0"/>
              <a:t>U nás se vedle latiny v době gotiky začala používat němčina a čeština.</a:t>
            </a:r>
          </a:p>
          <a:p>
            <a:r>
              <a:rPr lang="cs-CZ" dirty="0" smtClean="0"/>
              <a:t>K nejstarším česky psaným literárním dílům patří  DALIMILOVA KRONIKA z </a:t>
            </a:r>
            <a:r>
              <a:rPr lang="cs-CZ" dirty="0" smtClean="0"/>
              <a:t>počátku 14</a:t>
            </a:r>
            <a:r>
              <a:rPr lang="cs-CZ" dirty="0" smtClean="0"/>
              <a:t>. století. Byla veršovaná.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4659593"/>
            <a:ext cx="3644492" cy="2018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873467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Gotická móda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Gotické šaty byly po dlouhé době veselé a barevné.</a:t>
            </a:r>
          </a:p>
          <a:p>
            <a:r>
              <a:rPr lang="cs-CZ" dirty="0" smtClean="0"/>
              <a:t>Ideálem ženské krásy byla štíhlost (stejně </a:t>
            </a:r>
            <a:r>
              <a:rPr lang="cs-CZ" dirty="0" smtClean="0"/>
              <a:t>jako u </a:t>
            </a:r>
            <a:r>
              <a:rPr lang="cs-CZ" dirty="0" smtClean="0"/>
              <a:t>gotické věže). Oděv byl přiléhavý s různými doplňky. Pas byl posunutý na bedra.</a:t>
            </a:r>
          </a:p>
          <a:p>
            <a:r>
              <a:rPr lang="cs-CZ" dirty="0" smtClean="0"/>
              <a:t>Muži nosili kabátce a přiléhavé kamaše.</a:t>
            </a:r>
          </a:p>
          <a:p>
            <a:r>
              <a:rPr lang="cs-CZ" dirty="0" smtClean="0"/>
              <a:t>Co bylo módní?</a:t>
            </a:r>
          </a:p>
          <a:p>
            <a:r>
              <a:rPr lang="cs-CZ" dirty="0" smtClean="0"/>
              <a:t>Špičaté čepce ve tvaru jednorohého nebo dvourohého kužele.</a:t>
            </a:r>
          </a:p>
          <a:p>
            <a:r>
              <a:rPr lang="cs-CZ" dirty="0" smtClean="0"/>
              <a:t>Dvojí rukávy.</a:t>
            </a:r>
          </a:p>
          <a:p>
            <a:r>
              <a:rPr lang="cs-CZ" dirty="0" smtClean="0"/>
              <a:t>Dlouhé závoje.</a:t>
            </a:r>
          </a:p>
          <a:p>
            <a:r>
              <a:rPr lang="cs-CZ" dirty="0" smtClean="0"/>
              <a:t>Knoflíky.</a:t>
            </a:r>
          </a:p>
          <a:p>
            <a:r>
              <a:rPr lang="cs-CZ" dirty="0" smtClean="0"/>
              <a:t>Rozparky.</a:t>
            </a:r>
          </a:p>
          <a:p>
            <a:r>
              <a:rPr lang="cs-CZ" dirty="0" smtClean="0"/>
              <a:t>Rolničky a zvonky na opascích.</a:t>
            </a:r>
          </a:p>
          <a:p>
            <a:r>
              <a:rPr lang="cs-CZ" dirty="0" smtClean="0"/>
              <a:t>Boty s dlouhými špicemi.</a:t>
            </a:r>
          </a:p>
        </p:txBody>
      </p:sp>
    </p:spTree>
    <p:extLst>
      <p:ext uri="{BB962C8B-B14F-4D97-AF65-F5344CB8AC3E}">
        <p14:creationId xmlns:p14="http://schemas.microsoft.com/office/powerpoint/2010/main" xmlns="" val="3922880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cs.wikipedia.org/wiki/Soubor:Vladimirskaya.jpg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cs.wikipedia.org/wiki/Soubor:PietaLutin.jpg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cs.wikipedia.org/wiki/Soubor:PietaLutin.jpg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cs.wikipedia.org/wiki/Soubor:Meister_Theoderich_von_Prag_002.jpg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cs.wikipedia.org/wiki/Soubor:Gothic_altar_veit_stoss.jpg</a:t>
            </a:r>
            <a:endParaRPr lang="cs-CZ" dirty="0" smtClean="0"/>
          </a:p>
          <a:p>
            <a:r>
              <a:rPr lang="cs-CZ" dirty="0">
                <a:hlinkClick r:id="rId6" action="ppaction://hlinkpres?slideindex=1&amp;slidetitle="/>
              </a:rPr>
              <a:t>http://cs.wikipedia.org/wiki/Soubor:Charles-University-symbol-2.png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726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cs.wikipedia.org/wiki/Soubor:Dalimilova_kronika_parizsky_fragment.jpg</a:t>
            </a:r>
            <a:endParaRPr lang="cs-CZ" dirty="0" smtClean="0"/>
          </a:p>
          <a:p>
            <a:r>
              <a:rPr lang="cs-CZ" dirty="0" smtClean="0"/>
              <a:t>Otevřená galerie MS Office</a:t>
            </a:r>
          </a:p>
          <a:p>
            <a:r>
              <a:rPr lang="cs-CZ" dirty="0"/>
              <a:t>HROCH, Miroslav. </a:t>
            </a:r>
            <a:r>
              <a:rPr lang="cs-CZ" i="1" dirty="0"/>
              <a:t>Dějepis</a:t>
            </a:r>
            <a:r>
              <a:rPr lang="cs-CZ" dirty="0"/>
              <a:t>: </a:t>
            </a:r>
            <a:r>
              <a:rPr lang="cs-CZ" i="1" dirty="0"/>
              <a:t>středověk pro základní školy</a:t>
            </a:r>
            <a:r>
              <a:rPr lang="cs-CZ" dirty="0"/>
              <a:t>. 5. vyd., ve </a:t>
            </a:r>
            <a:r>
              <a:rPr lang="cs-CZ" dirty="0" err="1"/>
              <a:t>VaN</a:t>
            </a:r>
            <a:r>
              <a:rPr lang="cs-CZ" dirty="0"/>
              <a:t> Práce 3. Praha: Práce, 1996, 101 s. Učebnice pro základní školy (Práce). ISBN 80-208-0378-5. </a:t>
            </a:r>
            <a:endParaRPr lang="cs-CZ" dirty="0" smtClean="0"/>
          </a:p>
          <a:p>
            <a:r>
              <a:rPr lang="cs-CZ" dirty="0"/>
              <a:t>ČECHURA, Jaroslav. </a:t>
            </a:r>
            <a:r>
              <a:rPr lang="cs-CZ" i="1" dirty="0"/>
              <a:t>Dějepis pro 7. ročník základní školy a 2. ročník osmiletého gymnázia</a:t>
            </a:r>
            <a:r>
              <a:rPr lang="cs-CZ" dirty="0"/>
              <a:t>: </a:t>
            </a:r>
            <a:r>
              <a:rPr lang="cs-CZ" i="1" dirty="0"/>
              <a:t>středověk pro základní školy</a:t>
            </a:r>
            <a:r>
              <a:rPr lang="cs-CZ" dirty="0"/>
              <a:t>. 1. vyd. Praha: SPN - pedagogické nakladatelství, 1998, 136 s. Učebnice pro základní školy (Práce). ISBN 80-723-5002-1. </a:t>
            </a:r>
            <a:endParaRPr lang="cs-CZ" dirty="0" smtClean="0"/>
          </a:p>
          <a:p>
            <a:r>
              <a:rPr lang="cs-CZ" dirty="0"/>
              <a:t>PARKAN, František. </a:t>
            </a:r>
            <a:r>
              <a:rPr lang="cs-CZ" i="1" dirty="0"/>
              <a:t>Dějepis pro 7. ročník základní školy a 2. ročník osmiletého gymnázia</a:t>
            </a:r>
            <a:r>
              <a:rPr lang="cs-CZ" dirty="0"/>
              <a:t>: </a:t>
            </a:r>
            <a:r>
              <a:rPr lang="cs-CZ" i="1" dirty="0"/>
              <a:t>středověk a raný novověk : pracovní sešit</a:t>
            </a:r>
            <a:r>
              <a:rPr lang="cs-CZ" dirty="0"/>
              <a:t>. 1. vyd. Praha: SPN - pedagogické nakladatelství, 2002, 52 s. Učebnice pro základní školy (Práce). ISBN 80-723-5192-3. </a:t>
            </a:r>
          </a:p>
        </p:txBody>
      </p:sp>
    </p:spTree>
    <p:extLst>
      <p:ext uri="{BB962C8B-B14F-4D97-AF65-F5344CB8AC3E}">
        <p14:creationId xmlns:p14="http://schemas.microsoft.com/office/powerpoint/2010/main" xmlns="" val="792940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427</TotalTime>
  <Words>884</Words>
  <Application>Microsoft Office PowerPoint</Application>
  <PresentationFormat>Předvádění na obrazovce (4:3)</PresentationFormat>
  <Paragraphs>95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Snímek 1</vt:lpstr>
      <vt:lpstr>Anotace</vt:lpstr>
      <vt:lpstr>Rozcvička – zkus opravit text</vt:lpstr>
      <vt:lpstr>Tak jak sis vedl?</vt:lpstr>
      <vt:lpstr>Gotické malířství a sochařství</vt:lpstr>
      <vt:lpstr>Snímek 6</vt:lpstr>
      <vt:lpstr>Znaky malířství</vt:lpstr>
      <vt:lpstr>Mistr theodorik -  autoportrét a obraz - Sv. jeroným</vt:lpstr>
      <vt:lpstr>Znaky sochařství</vt:lpstr>
      <vt:lpstr>Vzdělanost v období gotiky</vt:lpstr>
      <vt:lpstr>Univerzita</vt:lpstr>
      <vt:lpstr>Snímek 12</vt:lpstr>
      <vt:lpstr>Rozvoj národních jazyků</vt:lpstr>
      <vt:lpstr>Gotická móda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U1</cp:lastModifiedBy>
  <cp:revision>69</cp:revision>
  <dcterms:created xsi:type="dcterms:W3CDTF">2012-03-17T07:31:03Z</dcterms:created>
  <dcterms:modified xsi:type="dcterms:W3CDTF">2013-06-21T11:43:54Z</dcterms:modified>
</cp:coreProperties>
</file>