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66" r:id="rId2"/>
    <p:sldId id="267" r:id="rId3"/>
    <p:sldId id="268" r:id="rId4"/>
    <p:sldId id="269" r:id="rId5"/>
    <p:sldId id="270" r:id="rId6"/>
    <p:sldId id="271" r:id="rId7"/>
    <p:sldId id="272" r:id="rId8"/>
    <p:sldId id="273" r:id="rId9"/>
    <p:sldId id="274" r:id="rId10"/>
    <p:sldId id="276" r:id="rId11"/>
    <p:sldId id="278" r:id="rId12"/>
    <p:sldId id="277" r:id="rId13"/>
    <p:sldId id="279" r:id="rId14"/>
    <p:sldId id="280" r:id="rId15"/>
    <p:sldId id="275" r:id="rId16"/>
    <p:sldId id="281"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10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4211D1-9EB6-45B3-B9A2-7D738D591ABF}" type="datetimeFigureOut">
              <a:rPr lang="cs-CZ" smtClean="0"/>
              <a:pPr/>
              <a:t>21.6.2013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EF9F9FC-E572-46B8-9171-63F0465171FB}" type="slidenum">
              <a:rPr lang="cs-CZ" smtClean="0"/>
              <a:pPr/>
              <a:t>‹#›</a:t>
            </a:fld>
            <a:endParaRPr lang="cs-CZ"/>
          </a:p>
        </p:txBody>
      </p:sp>
    </p:spTree>
    <p:extLst>
      <p:ext uri="{BB962C8B-B14F-4D97-AF65-F5344CB8AC3E}">
        <p14:creationId xmlns:p14="http://schemas.microsoft.com/office/powerpoint/2010/main" xmlns="" val="1381042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D2F6D659-FFA7-4AD6-A845-2748D70C07EA}" type="datetimeFigureOut">
              <a:rPr lang="cs-CZ" smtClean="0"/>
              <a:pPr/>
              <a:t>21.6.2013</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CB95A0F6-EB24-43A0-821C-30D3647E1208}"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D2F6D659-FFA7-4AD6-A845-2748D70C07EA}" type="datetimeFigureOut">
              <a:rPr lang="cs-CZ" smtClean="0"/>
              <a:pPr/>
              <a:t>21.6.2013</a:t>
            </a:fld>
            <a:endParaRPr lang="cs-CZ"/>
          </a:p>
        </p:txBody>
      </p:sp>
      <p:sp>
        <p:nvSpPr>
          <p:cNvPr id="9" name="Zástupný symbol pro číslo snímku 8"/>
          <p:cNvSpPr>
            <a:spLocks noGrp="1"/>
          </p:cNvSpPr>
          <p:nvPr>
            <p:ph type="sldNum" sz="quarter" idx="15"/>
          </p:nvPr>
        </p:nvSpPr>
        <p:spPr/>
        <p:txBody>
          <a:bodyPr rtlCol="0"/>
          <a:lstStyle/>
          <a:p>
            <a:fld id="{CB95A0F6-EB24-43A0-821C-30D3647E1208}"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D2F6D659-FFA7-4AD6-A845-2748D70C07EA}" type="datetimeFigureOut">
              <a:rPr lang="cs-CZ" smtClean="0"/>
              <a:pPr/>
              <a:t>21.6.2013</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CB95A0F6-EB24-43A0-821C-30D3647E1208}"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D2F6D659-FFA7-4AD6-A845-2748D70C07EA}" type="datetimeFigureOut">
              <a:rPr lang="cs-CZ" smtClean="0"/>
              <a:pPr/>
              <a:t>21.6.2013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B95A0F6-EB24-43A0-821C-30D3647E1208}"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D2F6D659-FFA7-4AD6-A845-2748D70C07EA}" type="datetimeFigureOut">
              <a:rPr lang="cs-CZ" smtClean="0"/>
              <a:pPr/>
              <a:t>21.6.2013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B95A0F6-EB24-43A0-821C-30D3647E1208}"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D2F6D659-FFA7-4AD6-A845-2748D70C07EA}" type="datetimeFigureOut">
              <a:rPr lang="cs-CZ" smtClean="0"/>
              <a:pPr/>
              <a:t>21.6.2013</a:t>
            </a:fld>
            <a:endParaRPr lang="cs-CZ"/>
          </a:p>
        </p:txBody>
      </p:sp>
      <p:sp>
        <p:nvSpPr>
          <p:cNvPr id="7" name="Zástupný symbol pro číslo snímku 6"/>
          <p:cNvSpPr>
            <a:spLocks noGrp="1"/>
          </p:cNvSpPr>
          <p:nvPr>
            <p:ph type="sldNum" sz="quarter" idx="11"/>
          </p:nvPr>
        </p:nvSpPr>
        <p:spPr/>
        <p:txBody>
          <a:bodyPr rtlCol="0"/>
          <a:lstStyle/>
          <a:p>
            <a:fld id="{CB95A0F6-EB24-43A0-821C-30D3647E1208}"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2F6D659-FFA7-4AD6-A845-2748D70C07EA}" type="datetimeFigureOut">
              <a:rPr lang="cs-CZ" smtClean="0"/>
              <a:pPr/>
              <a:t>21.6.2013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B95A0F6-EB24-43A0-821C-30D3647E120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D2F6D659-FFA7-4AD6-A845-2748D70C07EA}" type="datetimeFigureOut">
              <a:rPr lang="cs-CZ" smtClean="0"/>
              <a:pPr/>
              <a:t>21.6.2013</a:t>
            </a:fld>
            <a:endParaRPr lang="cs-CZ"/>
          </a:p>
        </p:txBody>
      </p:sp>
      <p:sp>
        <p:nvSpPr>
          <p:cNvPr id="22" name="Zástupný symbol pro číslo snímku 21"/>
          <p:cNvSpPr>
            <a:spLocks noGrp="1"/>
          </p:cNvSpPr>
          <p:nvPr>
            <p:ph type="sldNum" sz="quarter" idx="15"/>
          </p:nvPr>
        </p:nvSpPr>
        <p:spPr/>
        <p:txBody>
          <a:bodyPr rtlCol="0"/>
          <a:lstStyle/>
          <a:p>
            <a:fld id="{CB95A0F6-EB24-43A0-821C-30D3647E1208}"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D2F6D659-FFA7-4AD6-A845-2748D70C07EA}" type="datetimeFigureOut">
              <a:rPr lang="cs-CZ" smtClean="0"/>
              <a:pPr/>
              <a:t>21.6.2013</a:t>
            </a:fld>
            <a:endParaRPr lang="cs-CZ"/>
          </a:p>
        </p:txBody>
      </p:sp>
      <p:sp>
        <p:nvSpPr>
          <p:cNvPr id="18" name="Zástupný symbol pro číslo snímku 17"/>
          <p:cNvSpPr>
            <a:spLocks noGrp="1"/>
          </p:cNvSpPr>
          <p:nvPr>
            <p:ph type="sldNum" sz="quarter" idx="11"/>
          </p:nvPr>
        </p:nvSpPr>
        <p:spPr/>
        <p:txBody>
          <a:bodyPr rtlCol="0"/>
          <a:lstStyle/>
          <a:p>
            <a:fld id="{CB95A0F6-EB24-43A0-821C-30D3647E1208}"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2F6D659-FFA7-4AD6-A845-2748D70C07EA}" type="datetimeFigureOut">
              <a:rPr lang="cs-CZ" smtClean="0"/>
              <a:pPr/>
              <a:t>21.6.2013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95A0F6-EB24-43A0-821C-30D3647E120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2F6D659-FFA7-4AD6-A845-2748D70C07EA}" type="datetimeFigureOut">
              <a:rPr lang="cs-CZ" smtClean="0"/>
              <a:pPr/>
              <a:t>21.6.2013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95A0F6-EB24-43A0-821C-30D3647E120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D2F6D659-FFA7-4AD6-A845-2748D70C07EA}" type="datetimeFigureOut">
              <a:rPr lang="cs-CZ" smtClean="0"/>
              <a:pPr/>
              <a:t>21.6.2013</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CB95A0F6-EB24-43A0-821C-30D3647E1208}"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upload.wikimedia.org/wikipedia/commons/4/4e/Grossi_pragenses_revers.jpg" TargetMode="External"/><Relationship Id="rId2" Type="http://schemas.openxmlformats.org/officeDocument/2006/relationships/hyperlink" Target="http://cs.wikipedia.org/wiki/Soubor:Codex_Manesse_Wenzel_II._von_B%C3%B6hmen.jpg" TargetMode="External"/><Relationship Id="rId1" Type="http://schemas.openxmlformats.org/officeDocument/2006/relationships/slideLayout" Target="../slideLayouts/slideLayout2.xml"/><Relationship Id="rId5" Type="http://schemas.openxmlformats.org/officeDocument/2006/relationships/hyperlink" Target="http://cs.wikipedia.org/wiki/Soubor:Wenceslaus_III_of_Bohemia_statue.jpg" TargetMode="External"/><Relationship Id="rId4" Type="http://schemas.openxmlformats.org/officeDocument/2006/relationships/hyperlink" Target="http://cs.wikipedia.org/wiki/Soubor:Vaclavove.jpg"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VY_32_Inovace_D&#283;jepis%20pro%20sedmou%20t&#345;&#237;du_09-&#268;esk&#253;%20st&#225;t%20d&#283;di&#269;n&#253;m%20kr&#225;lovstv&#237;m-2.&#269;&#225;st-p.ppt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26304" b="6725"/>
          <a:stretch/>
        </p:blipFill>
        <p:spPr bwMode="auto">
          <a:xfrm>
            <a:off x="1835696" y="332656"/>
            <a:ext cx="5472608" cy="125431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aphicFrame>
        <p:nvGraphicFramePr>
          <p:cNvPr id="5" name="Tabulka 4"/>
          <p:cNvGraphicFramePr>
            <a:graphicFrameLocks noGrp="1"/>
          </p:cNvGraphicFramePr>
          <p:nvPr>
            <p:extLst>
              <p:ext uri="{D42A27DB-BD31-4B8C-83A1-F6EECF244321}">
                <p14:modId xmlns:p14="http://schemas.microsoft.com/office/powerpoint/2010/main" xmlns="" val="1566388019"/>
              </p:ext>
            </p:extLst>
          </p:nvPr>
        </p:nvGraphicFramePr>
        <p:xfrm>
          <a:off x="1151620" y="4508634"/>
          <a:ext cx="6840760" cy="2232735"/>
        </p:xfrm>
        <a:graphic>
          <a:graphicData uri="http://schemas.openxmlformats.org/drawingml/2006/table">
            <a:tbl>
              <a:tblPr firstRow="1" bandRow="1">
                <a:tableStyleId>{0E3FDE45-AF77-4B5C-9715-49D594BDF05E}</a:tableStyleId>
              </a:tblPr>
              <a:tblGrid>
                <a:gridCol w="6840760"/>
              </a:tblGrid>
              <a:tr h="441469">
                <a:tc>
                  <a:txBody>
                    <a:bodyPr/>
                    <a:lstStyle/>
                    <a:p>
                      <a:r>
                        <a:rPr lang="cs-CZ" sz="1800" dirty="0" smtClean="0"/>
                        <a:t>Základní škola a Mateřská škola generála Pattona Dýšina,    příspěvková organizace</a:t>
                      </a:r>
                      <a:endParaRPr lang="cs-CZ" sz="18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dirty="0" smtClean="0"/>
                        <a:t>AUTOR:      Mgr. Hana</a:t>
                      </a:r>
                      <a:r>
                        <a:rPr lang="cs-CZ" baseline="0" dirty="0" smtClean="0"/>
                        <a:t> </a:t>
                      </a:r>
                      <a:r>
                        <a:rPr lang="cs-CZ" baseline="0" dirty="0" err="1" smtClean="0"/>
                        <a:t>Műllerová</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dirty="0" smtClean="0"/>
                        <a:t>NÁZEV:      VY_32_INOVACE_5B_09</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dirty="0" smtClean="0"/>
                        <a:t>TÉMA:       Český</a:t>
                      </a:r>
                      <a:r>
                        <a:rPr lang="cs-CZ" baseline="0" dirty="0" smtClean="0"/>
                        <a:t> stát dědičným královstvím -2. část</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221257">
                <a:tc>
                  <a:txBody>
                    <a:bodyPr/>
                    <a:lstStyle/>
                    <a:p>
                      <a:r>
                        <a:rPr lang="cs-CZ" dirty="0" smtClean="0"/>
                        <a:t>ČÍSLO PROJEKTU:  </a:t>
                      </a:r>
                      <a:r>
                        <a:rPr lang="cs-CZ" i="1" dirty="0" smtClean="0"/>
                        <a:t>CZ.</a:t>
                      </a:r>
                      <a:r>
                        <a:rPr lang="cs-CZ" i="1" baseline="0" dirty="0" smtClean="0"/>
                        <a:t> 1. 07/ 1. 4. 00/ 21. 1843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pic>
        <p:nvPicPr>
          <p:cNvPr id="2" name="Picture 4" descr="C:\Users\jitka\Desktop\DSC_0935.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123728" y="1586971"/>
            <a:ext cx="4626171" cy="291715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97892829"/>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Anotace</a:t>
            </a:r>
            <a:endParaRPr lang="cs-CZ" dirty="0"/>
          </a:p>
        </p:txBody>
      </p:sp>
      <p:sp>
        <p:nvSpPr>
          <p:cNvPr id="3" name="Zástupný symbol pro obsah 2"/>
          <p:cNvSpPr>
            <a:spLocks noGrp="1"/>
          </p:cNvSpPr>
          <p:nvPr>
            <p:ph sz="quarter" idx="1"/>
          </p:nvPr>
        </p:nvSpPr>
        <p:spPr/>
        <p:txBody>
          <a:bodyPr/>
          <a:lstStyle/>
          <a:p>
            <a:r>
              <a:rPr lang="cs-CZ" dirty="0" smtClean="0"/>
              <a:t>Prezentace navazuje na předchozí část věnovanou Přemyslu Otakarovi I., Václavovi I., </a:t>
            </a:r>
            <a:r>
              <a:rPr lang="cs-CZ" dirty="0"/>
              <a:t>P</a:t>
            </a:r>
            <a:r>
              <a:rPr lang="cs-CZ" dirty="0" smtClean="0"/>
              <a:t>řemyslu Otakarovi II.</a:t>
            </a:r>
          </a:p>
          <a:p>
            <a:r>
              <a:rPr lang="cs-CZ" dirty="0" smtClean="0"/>
              <a:t>Následující část je věnována posledním přemyslovským panovníkům.</a:t>
            </a:r>
          </a:p>
          <a:p>
            <a:r>
              <a:rPr lang="cs-CZ" dirty="0" smtClean="0"/>
              <a:t>Žáci poznají osobnost Václava II.</a:t>
            </a:r>
          </a:p>
          <a:p>
            <a:r>
              <a:rPr lang="cs-CZ" dirty="0" smtClean="0"/>
              <a:t>Které královské koruny měl.</a:t>
            </a:r>
          </a:p>
          <a:p>
            <a:r>
              <a:rPr lang="cs-CZ" dirty="0" smtClean="0"/>
              <a:t>Jaké bylo období jeho vlády.</a:t>
            </a:r>
          </a:p>
          <a:p>
            <a:r>
              <a:rPr lang="cs-CZ" dirty="0" smtClean="0"/>
              <a:t>Co znamenal rok 1306 pro český stát.</a:t>
            </a:r>
          </a:p>
          <a:p>
            <a:endParaRPr lang="cs-CZ" dirty="0"/>
          </a:p>
        </p:txBody>
      </p:sp>
    </p:spTree>
    <p:extLst>
      <p:ext uri="{BB962C8B-B14F-4D97-AF65-F5344CB8AC3E}">
        <p14:creationId xmlns:p14="http://schemas.microsoft.com/office/powerpoint/2010/main" xmlns="" val="1197035917"/>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Rozcvička – historické pojmy (pojmy z raného středověku)</a:t>
            </a:r>
            <a:endParaRPr lang="cs-CZ" dirty="0"/>
          </a:p>
        </p:txBody>
      </p:sp>
      <p:sp>
        <p:nvSpPr>
          <p:cNvPr id="3" name="Zástupný symbol pro obsah 2"/>
          <p:cNvSpPr>
            <a:spLocks noGrp="1"/>
          </p:cNvSpPr>
          <p:nvPr>
            <p:ph sz="quarter" idx="1"/>
          </p:nvPr>
        </p:nvSpPr>
        <p:spPr/>
        <p:txBody>
          <a:bodyPr>
            <a:normAutofit lnSpcReduction="10000"/>
          </a:bodyPr>
          <a:lstStyle/>
          <a:p>
            <a:r>
              <a:rPr lang="cs-CZ" dirty="0" smtClean="0"/>
              <a:t>A                                     B</a:t>
            </a:r>
          </a:p>
          <a:p>
            <a:r>
              <a:rPr lang="cs-CZ" dirty="0" smtClean="0"/>
              <a:t>C                                     D</a:t>
            </a:r>
          </a:p>
          <a:p>
            <a:r>
              <a:rPr lang="cs-CZ" dirty="0" smtClean="0"/>
              <a:t>E                                     F</a:t>
            </a:r>
          </a:p>
          <a:p>
            <a:r>
              <a:rPr lang="cs-CZ" dirty="0" smtClean="0"/>
              <a:t>G                                     H</a:t>
            </a:r>
          </a:p>
          <a:p>
            <a:r>
              <a:rPr lang="cs-CZ" dirty="0" smtClean="0"/>
              <a:t>I                                      J</a:t>
            </a:r>
          </a:p>
          <a:p>
            <a:r>
              <a:rPr lang="cs-CZ" dirty="0" smtClean="0"/>
              <a:t>K                                     L</a:t>
            </a:r>
          </a:p>
          <a:p>
            <a:r>
              <a:rPr lang="cs-CZ" dirty="0" smtClean="0"/>
              <a:t>M                                    N</a:t>
            </a:r>
          </a:p>
          <a:p>
            <a:r>
              <a:rPr lang="cs-CZ" dirty="0" smtClean="0"/>
              <a:t>O                                     P</a:t>
            </a:r>
          </a:p>
          <a:p>
            <a:r>
              <a:rPr lang="cs-CZ" dirty="0" smtClean="0"/>
              <a:t>R                                     S</a:t>
            </a:r>
          </a:p>
          <a:p>
            <a:r>
              <a:rPr lang="cs-CZ" dirty="0" smtClean="0"/>
              <a:t>T                                     U</a:t>
            </a:r>
          </a:p>
          <a:p>
            <a:r>
              <a:rPr lang="cs-CZ" dirty="0" smtClean="0"/>
              <a:t>V                                     Z</a:t>
            </a:r>
          </a:p>
        </p:txBody>
      </p:sp>
    </p:spTree>
    <p:extLst>
      <p:ext uri="{BB962C8B-B14F-4D97-AF65-F5344CB8AC3E}">
        <p14:creationId xmlns:p14="http://schemas.microsoft.com/office/powerpoint/2010/main" xmlns="" val="4280465831"/>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74638"/>
            <a:ext cx="7457256" cy="1138138"/>
          </a:xfrm>
          <a:solidFill>
            <a:srgbClr val="FFC000"/>
          </a:solidFill>
        </p:spPr>
        <p:txBody>
          <a:bodyPr/>
          <a:lstStyle/>
          <a:p>
            <a:r>
              <a:rPr lang="cs-CZ" dirty="0" smtClean="0"/>
              <a:t>Co tě mohlo napadnout.</a:t>
            </a:r>
            <a:endParaRPr lang="cs-CZ" dirty="0"/>
          </a:p>
        </p:txBody>
      </p:sp>
      <p:sp>
        <p:nvSpPr>
          <p:cNvPr id="3" name="Zástupný symbol pro obsah 2"/>
          <p:cNvSpPr>
            <a:spLocks noGrp="1"/>
          </p:cNvSpPr>
          <p:nvPr>
            <p:ph sz="quarter" idx="1"/>
          </p:nvPr>
        </p:nvSpPr>
        <p:spPr/>
        <p:txBody>
          <a:bodyPr>
            <a:normAutofit lnSpcReduction="10000"/>
          </a:bodyPr>
          <a:lstStyle/>
          <a:p>
            <a:r>
              <a:rPr lang="cs-CZ" dirty="0" smtClean="0"/>
              <a:t>A   arabeska                  B   bazilika</a:t>
            </a:r>
          </a:p>
          <a:p>
            <a:r>
              <a:rPr lang="cs-CZ" dirty="0" smtClean="0"/>
              <a:t>C   cyrilice                     D   denár</a:t>
            </a:r>
          </a:p>
          <a:p>
            <a:r>
              <a:rPr lang="cs-CZ" dirty="0" smtClean="0"/>
              <a:t>E   erby                          F   feudum</a:t>
            </a:r>
          </a:p>
          <a:p>
            <a:r>
              <a:rPr lang="cs-CZ" dirty="0" smtClean="0"/>
              <a:t>G   </a:t>
            </a:r>
            <a:r>
              <a:rPr lang="cs-CZ" dirty="0" err="1" smtClean="0"/>
              <a:t>gombíky</a:t>
            </a:r>
            <a:r>
              <a:rPr lang="cs-CZ" dirty="0" smtClean="0"/>
              <a:t>                   H   hrady</a:t>
            </a:r>
          </a:p>
          <a:p>
            <a:r>
              <a:rPr lang="cs-CZ" dirty="0" smtClean="0"/>
              <a:t>I    iniciála                      J   johanita</a:t>
            </a:r>
          </a:p>
          <a:p>
            <a:r>
              <a:rPr lang="cs-CZ" dirty="0" smtClean="0"/>
              <a:t>K   křižák                       L   latinka</a:t>
            </a:r>
          </a:p>
          <a:p>
            <a:r>
              <a:rPr lang="cs-CZ" dirty="0" smtClean="0"/>
              <a:t>M   mozaika                   N   Nový zákon</a:t>
            </a:r>
          </a:p>
          <a:p>
            <a:r>
              <a:rPr lang="cs-CZ" dirty="0" smtClean="0"/>
              <a:t>O   opat                           P   poddaný</a:t>
            </a:r>
          </a:p>
          <a:p>
            <a:r>
              <a:rPr lang="cs-CZ" dirty="0" smtClean="0"/>
              <a:t>R   rotunda                     S   Svatá říše římská</a:t>
            </a:r>
          </a:p>
          <a:p>
            <a:r>
              <a:rPr lang="cs-CZ" dirty="0" smtClean="0"/>
              <a:t>T   truhla                        U   Uhry</a:t>
            </a:r>
          </a:p>
          <a:p>
            <a:r>
              <a:rPr lang="cs-CZ" dirty="0" smtClean="0"/>
              <a:t>V   vazal                          Z   zákoník</a:t>
            </a:r>
            <a:endParaRPr lang="cs-CZ" dirty="0"/>
          </a:p>
        </p:txBody>
      </p:sp>
    </p:spTree>
    <p:extLst>
      <p:ext uri="{BB962C8B-B14F-4D97-AF65-F5344CB8AC3E}">
        <p14:creationId xmlns:p14="http://schemas.microsoft.com/office/powerpoint/2010/main" xmlns="" val="1372068288"/>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Zkus najít chyby v textu a opravit je.</a:t>
            </a:r>
            <a:endParaRPr lang="cs-CZ" dirty="0"/>
          </a:p>
        </p:txBody>
      </p:sp>
      <p:sp>
        <p:nvSpPr>
          <p:cNvPr id="3" name="Zástupný symbol pro obsah 2"/>
          <p:cNvSpPr>
            <a:spLocks noGrp="1"/>
          </p:cNvSpPr>
          <p:nvPr>
            <p:ph sz="quarter" idx="1"/>
          </p:nvPr>
        </p:nvSpPr>
        <p:spPr/>
        <p:txBody>
          <a:bodyPr/>
          <a:lstStyle/>
          <a:p>
            <a:r>
              <a:rPr lang="cs-CZ" dirty="0" smtClean="0"/>
              <a:t>Přemysl Otakar I. byl první nedědičný král. Potvrzení tohoto titulu získal v roce 1111 listinou, které se dnes říká Zlatá bula neapolská. Po jeho smrti nastoupil na český trůn Václav II.</a:t>
            </a:r>
          </a:p>
          <a:p>
            <a:endParaRPr lang="cs-CZ" dirty="0"/>
          </a:p>
          <a:p>
            <a:r>
              <a:rPr lang="cs-CZ" dirty="0" smtClean="0"/>
              <a:t>Přemysl Otakar I. byl první </a:t>
            </a:r>
            <a:r>
              <a:rPr lang="cs-CZ" dirty="0" smtClean="0">
                <a:solidFill>
                  <a:srgbClr val="FF0000"/>
                </a:solidFill>
              </a:rPr>
              <a:t>dědičný král. </a:t>
            </a:r>
            <a:r>
              <a:rPr lang="cs-CZ" dirty="0" smtClean="0"/>
              <a:t>Potvrzení tohoto titulu získal v roce </a:t>
            </a:r>
            <a:r>
              <a:rPr lang="cs-CZ" dirty="0" smtClean="0">
                <a:solidFill>
                  <a:srgbClr val="FF0000"/>
                </a:solidFill>
              </a:rPr>
              <a:t>1212</a:t>
            </a:r>
            <a:r>
              <a:rPr lang="cs-CZ" dirty="0" smtClean="0"/>
              <a:t> listinou, které se dnes říká Zlatá bula </a:t>
            </a:r>
            <a:r>
              <a:rPr lang="cs-CZ" dirty="0" smtClean="0">
                <a:solidFill>
                  <a:srgbClr val="FF0000"/>
                </a:solidFill>
              </a:rPr>
              <a:t>sicilská</a:t>
            </a:r>
            <a:r>
              <a:rPr lang="cs-CZ" dirty="0" smtClean="0"/>
              <a:t>. Po jeho smrti nastoupil na český trůn </a:t>
            </a:r>
            <a:r>
              <a:rPr lang="cs-CZ" dirty="0" smtClean="0">
                <a:solidFill>
                  <a:srgbClr val="FF0000"/>
                </a:solidFill>
              </a:rPr>
              <a:t>Václav I.</a:t>
            </a:r>
            <a:endParaRPr lang="cs-CZ" dirty="0">
              <a:solidFill>
                <a:srgbClr val="FF0000"/>
              </a:solidFill>
            </a:endParaRPr>
          </a:p>
        </p:txBody>
      </p:sp>
    </p:spTree>
    <p:extLst>
      <p:ext uri="{BB962C8B-B14F-4D97-AF65-F5344CB8AC3E}">
        <p14:creationId xmlns:p14="http://schemas.microsoft.com/office/powerpoint/2010/main" xmlns="" val="1856450332"/>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Václav II. (1238-1305)</a:t>
            </a:r>
            <a:endParaRPr lang="cs-CZ" dirty="0"/>
          </a:p>
        </p:txBody>
      </p:sp>
      <p:sp>
        <p:nvSpPr>
          <p:cNvPr id="3" name="Zástupný symbol pro obsah 2"/>
          <p:cNvSpPr>
            <a:spLocks noGrp="1"/>
          </p:cNvSpPr>
          <p:nvPr>
            <p:ph sz="quarter" idx="1"/>
          </p:nvPr>
        </p:nvSpPr>
        <p:spPr>
          <a:xfrm>
            <a:off x="457200" y="1600200"/>
            <a:ext cx="7931224" cy="4873752"/>
          </a:xfrm>
        </p:spPr>
        <p:txBody>
          <a:bodyPr/>
          <a:lstStyle/>
          <a:p>
            <a:r>
              <a:rPr lang="cs-CZ" dirty="0" smtClean="0"/>
              <a:t>V 7 letech ztráta otce.</a:t>
            </a:r>
          </a:p>
          <a:p>
            <a:r>
              <a:rPr lang="cs-CZ" dirty="0" smtClean="0"/>
              <a:t>Vláda v rukou poručníka - Ota Braniborský</a:t>
            </a:r>
            <a:r>
              <a:rPr lang="cs-CZ" dirty="0"/>
              <a:t> </a:t>
            </a:r>
            <a:r>
              <a:rPr lang="cs-CZ" dirty="0" smtClean="0"/>
              <a:t>  </a:t>
            </a:r>
          </a:p>
          <a:p>
            <a:pPr marL="0" indent="0">
              <a:buNone/>
            </a:pPr>
            <a:r>
              <a:rPr lang="cs-CZ" dirty="0" smtClean="0"/>
              <a:t>                                                (strýc).</a:t>
            </a:r>
          </a:p>
          <a:p>
            <a:r>
              <a:rPr lang="cs-CZ" dirty="0" smtClean="0"/>
              <a:t>Plenění Čech braniborskými oddíly.</a:t>
            </a:r>
          </a:p>
          <a:p>
            <a:r>
              <a:rPr lang="cs-CZ" dirty="0" smtClean="0"/>
              <a:t>Václav vězněn - Bezděz, Braniborsko </a:t>
            </a:r>
            <a:r>
              <a:rPr lang="cs-CZ" dirty="0" smtClean="0"/>
              <a:t>(samota, útrapy</a:t>
            </a:r>
            <a:r>
              <a:rPr lang="cs-CZ" dirty="0" smtClean="0"/>
              <a:t>).</a:t>
            </a:r>
          </a:p>
          <a:p>
            <a:endParaRPr lang="cs-CZ" dirty="0"/>
          </a:p>
          <a:p>
            <a:endParaRPr lang="cs-CZ" dirty="0" smtClean="0"/>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99592" y="3933056"/>
            <a:ext cx="2016224" cy="2736852"/>
          </a:xfrm>
          <a:prstGeom prst="rect">
            <a:avLst/>
          </a:prstGeom>
        </p:spPr>
      </p:pic>
    </p:spTree>
    <p:extLst>
      <p:ext uri="{BB962C8B-B14F-4D97-AF65-F5344CB8AC3E}">
        <p14:creationId xmlns:p14="http://schemas.microsoft.com/office/powerpoint/2010/main" xmlns="" val="3439286818"/>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1000"/>
                                        <p:tgtEl>
                                          <p:spTgt spid="4"/>
                                        </p:tgtEl>
                                      </p:cBhvr>
                                    </p:animEffect>
                                    <p:anim calcmode="lin" valueType="num">
                                      <p:cBhvr>
                                        <p:cTn id="43" dur="1000" fill="hold"/>
                                        <p:tgtEl>
                                          <p:spTgt spid="4"/>
                                        </p:tgtEl>
                                        <p:attrNameLst>
                                          <p:attrName>ppt_x</p:attrName>
                                        </p:attrNameLst>
                                      </p:cBhvr>
                                      <p:tavLst>
                                        <p:tav tm="0">
                                          <p:val>
                                            <p:strVal val="#ppt_x"/>
                                          </p:val>
                                        </p:tav>
                                        <p:tav tm="100000">
                                          <p:val>
                                            <p:strVal val="#ppt_x"/>
                                          </p:val>
                                        </p:tav>
                                      </p:tavLst>
                                    </p:anim>
                                    <p:anim calcmode="lin" valueType="num">
                                      <p:cBhvr>
                                        <p:cTn id="4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Ze Zbraslavské kroniky</a:t>
            </a:r>
            <a:endParaRPr lang="cs-CZ" dirty="0"/>
          </a:p>
        </p:txBody>
      </p:sp>
      <p:sp>
        <p:nvSpPr>
          <p:cNvPr id="3" name="Zástupný symbol pro obsah 2"/>
          <p:cNvSpPr>
            <a:spLocks noGrp="1"/>
          </p:cNvSpPr>
          <p:nvPr>
            <p:ph sz="quarter" idx="1"/>
          </p:nvPr>
        </p:nvSpPr>
        <p:spPr>
          <a:xfrm>
            <a:off x="467544" y="2132856"/>
            <a:ext cx="7457256" cy="4341096"/>
          </a:xfrm>
        </p:spPr>
        <p:txBody>
          <a:bodyPr/>
          <a:lstStyle/>
          <a:p>
            <a:r>
              <a:rPr lang="cs-CZ" dirty="0" smtClean="0"/>
              <a:t>„ … odveden do Saska, kde byl leckdy s těmi, kteří s ním přišli, trápen hladem a postem, neboť když tam byl zbaven královské útěchy, často mu chybělo jídlo… Takto už několik roků tam prožíval v odřených šatech…Často vycházel </a:t>
            </a:r>
            <a:r>
              <a:rPr lang="cs-CZ" dirty="0" smtClean="0"/>
              <a:t>v </a:t>
            </a:r>
            <a:r>
              <a:rPr lang="cs-CZ" dirty="0" smtClean="0"/>
              <a:t>roztrhaných střevících, protože neměl </a:t>
            </a:r>
            <a:r>
              <a:rPr lang="cs-CZ" dirty="0" smtClean="0"/>
              <a:t>peněz </a:t>
            </a:r>
            <a:r>
              <a:rPr lang="cs-CZ" dirty="0" smtClean="0"/>
              <a:t>na jejich opravu.“</a:t>
            </a:r>
            <a:endParaRPr lang="cs-CZ" dirty="0"/>
          </a:p>
        </p:txBody>
      </p:sp>
    </p:spTree>
    <p:extLst>
      <p:ext uri="{BB962C8B-B14F-4D97-AF65-F5344CB8AC3E}">
        <p14:creationId xmlns:p14="http://schemas.microsoft.com/office/powerpoint/2010/main" xmlns="" val="841096529"/>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74638"/>
            <a:ext cx="7457256" cy="778098"/>
          </a:xfrm>
          <a:solidFill>
            <a:srgbClr val="FFC000"/>
          </a:solidFill>
        </p:spPr>
        <p:txBody>
          <a:bodyPr/>
          <a:lstStyle/>
          <a:p>
            <a:r>
              <a:rPr lang="cs-CZ" dirty="0" smtClean="0"/>
              <a:t>Václavův návrat</a:t>
            </a:r>
            <a:endParaRPr lang="cs-CZ" dirty="0"/>
          </a:p>
        </p:txBody>
      </p:sp>
      <p:sp>
        <p:nvSpPr>
          <p:cNvPr id="3" name="Zástupný symbol pro obsah 2"/>
          <p:cNvSpPr>
            <a:spLocks noGrp="1"/>
          </p:cNvSpPr>
          <p:nvPr>
            <p:ph sz="quarter" idx="1"/>
          </p:nvPr>
        </p:nvSpPr>
        <p:spPr>
          <a:xfrm>
            <a:off x="395536" y="1268760"/>
            <a:ext cx="7611616" cy="5161784"/>
          </a:xfrm>
        </p:spPr>
        <p:txBody>
          <a:bodyPr>
            <a:normAutofit lnSpcReduction="10000"/>
          </a:bodyPr>
          <a:lstStyle/>
          <a:p>
            <a:r>
              <a:rPr lang="cs-CZ" dirty="0" smtClean="0"/>
              <a:t>Rok 1283 - </a:t>
            </a:r>
            <a:r>
              <a:rPr lang="cs-CZ" dirty="0" smtClean="0"/>
              <a:t>návrat </a:t>
            </a:r>
            <a:r>
              <a:rPr lang="cs-CZ" dirty="0" smtClean="0"/>
              <a:t>do vlasti.</a:t>
            </a:r>
          </a:p>
          <a:p>
            <a:r>
              <a:rPr lang="cs-CZ" dirty="0" smtClean="0"/>
              <a:t>Výkupné českých velmožů pro Otu Braniborského (20 000 hřiven stříbra).</a:t>
            </a:r>
          </a:p>
          <a:p>
            <a:r>
              <a:rPr lang="cs-CZ" dirty="0" smtClean="0"/>
              <a:t>Sňatek - Guta (Jitka), dcera Rudolfa Habsburského. </a:t>
            </a:r>
            <a:endParaRPr lang="cs-CZ" dirty="0"/>
          </a:p>
          <a:p>
            <a:r>
              <a:rPr lang="cs-CZ" dirty="0" smtClean="0"/>
              <a:t>Chatrné zdraví - neurózy.</a:t>
            </a:r>
          </a:p>
          <a:p>
            <a:r>
              <a:rPr lang="cs-CZ" dirty="0" smtClean="0"/>
              <a:t>Analfabet - neumí číst, psát.</a:t>
            </a:r>
          </a:p>
          <a:p>
            <a:r>
              <a:rPr lang="cs-CZ" dirty="0" smtClean="0"/>
              <a:t>Rádcové.</a:t>
            </a:r>
          </a:p>
          <a:p>
            <a:r>
              <a:rPr lang="cs-CZ" dirty="0" smtClean="0"/>
              <a:t>Klášter na Zbraslavi - řád cisterciáků.</a:t>
            </a:r>
          </a:p>
          <a:p>
            <a:r>
              <a:rPr lang="cs-CZ" dirty="0" smtClean="0"/>
              <a:t>Naleziště stříbra - Kutná Hora.</a:t>
            </a:r>
          </a:p>
          <a:p>
            <a:r>
              <a:rPr lang="cs-CZ" dirty="0" smtClean="0"/>
              <a:t>Horní zákoník.</a:t>
            </a:r>
          </a:p>
          <a:p>
            <a:r>
              <a:rPr lang="cs-CZ" dirty="0" smtClean="0"/>
              <a:t>Nové peníze - pražské groše.</a:t>
            </a:r>
          </a:p>
          <a:p>
            <a:pPr marL="0" indent="0">
              <a:buNone/>
            </a:pPr>
            <a:r>
              <a:rPr lang="cs-CZ" dirty="0" smtClean="0"/>
              <a:t>                  </a:t>
            </a:r>
          </a:p>
          <a:p>
            <a:pPr marL="0" indent="0">
              <a:buNone/>
            </a:pPr>
            <a:endParaRPr lang="cs-CZ" dirty="0"/>
          </a:p>
          <a:p>
            <a:pPr marL="0" indent="0">
              <a:buNone/>
            </a:pPr>
            <a:endParaRPr lang="cs-CZ" dirty="0" smtClean="0"/>
          </a:p>
          <a:p>
            <a:endParaRPr lang="cs-CZ" dirty="0" smtClean="0"/>
          </a:p>
          <a:p>
            <a:endParaRPr lang="cs-CZ" dirty="0"/>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372200" y="2204864"/>
            <a:ext cx="1685925" cy="1685925"/>
          </a:xfrm>
          <a:prstGeom prst="rect">
            <a:avLst/>
          </a:prstGeom>
        </p:spPr>
      </p:pic>
      <p:pic>
        <p:nvPicPr>
          <p:cNvPr id="6" name="Obrázek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444208" y="4581128"/>
            <a:ext cx="1685925" cy="1676400"/>
          </a:xfrm>
          <a:prstGeom prst="rect">
            <a:avLst/>
          </a:prstGeom>
        </p:spPr>
      </p:pic>
    </p:spTree>
    <p:extLst>
      <p:ext uri="{BB962C8B-B14F-4D97-AF65-F5344CB8AC3E}">
        <p14:creationId xmlns:p14="http://schemas.microsoft.com/office/powerpoint/2010/main" xmlns="" val="793645115"/>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4"/>
                                        </p:tgtEl>
                                        <p:attrNameLst>
                                          <p:attrName>style.visibility</p:attrName>
                                        </p:attrNameLst>
                                      </p:cBhvr>
                                      <p:to>
                                        <p:strVal val="visible"/>
                                      </p:to>
                                    </p:set>
                                    <p:animEffect transition="in" filter="fade">
                                      <p:cBhvr>
                                        <p:cTn id="77" dur="1000"/>
                                        <p:tgtEl>
                                          <p:spTgt spid="4"/>
                                        </p:tgtEl>
                                      </p:cBhvr>
                                    </p:animEffect>
                                    <p:anim calcmode="lin" valueType="num">
                                      <p:cBhvr>
                                        <p:cTn id="78" dur="1000" fill="hold"/>
                                        <p:tgtEl>
                                          <p:spTgt spid="4"/>
                                        </p:tgtEl>
                                        <p:attrNameLst>
                                          <p:attrName>ppt_x</p:attrName>
                                        </p:attrNameLst>
                                      </p:cBhvr>
                                      <p:tavLst>
                                        <p:tav tm="0">
                                          <p:val>
                                            <p:strVal val="#ppt_x"/>
                                          </p:val>
                                        </p:tav>
                                        <p:tav tm="100000">
                                          <p:val>
                                            <p:strVal val="#ppt_x"/>
                                          </p:val>
                                        </p:tav>
                                      </p:tavLst>
                                    </p:anim>
                                    <p:anim calcmode="lin" valueType="num">
                                      <p:cBhvr>
                                        <p:cTn id="7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6"/>
                                        </p:tgtEl>
                                        <p:attrNameLst>
                                          <p:attrName>style.visibility</p:attrName>
                                        </p:attrNameLst>
                                      </p:cBhvr>
                                      <p:to>
                                        <p:strVal val="visible"/>
                                      </p:to>
                                    </p:set>
                                    <p:animEffect transition="in" filter="fade">
                                      <p:cBhvr>
                                        <p:cTn id="84" dur="1000"/>
                                        <p:tgtEl>
                                          <p:spTgt spid="6"/>
                                        </p:tgtEl>
                                      </p:cBhvr>
                                    </p:animEffect>
                                    <p:anim calcmode="lin" valueType="num">
                                      <p:cBhvr>
                                        <p:cTn id="85" dur="1000" fill="hold"/>
                                        <p:tgtEl>
                                          <p:spTgt spid="6"/>
                                        </p:tgtEl>
                                        <p:attrNameLst>
                                          <p:attrName>ppt_x</p:attrName>
                                        </p:attrNameLst>
                                      </p:cBhvr>
                                      <p:tavLst>
                                        <p:tav tm="0">
                                          <p:val>
                                            <p:strVal val="#ppt_x"/>
                                          </p:val>
                                        </p:tav>
                                        <p:tav tm="100000">
                                          <p:val>
                                            <p:strVal val="#ppt_x"/>
                                          </p:val>
                                        </p:tav>
                                      </p:tavLst>
                                    </p:anim>
                                    <p:anim calcmode="lin" valueType="num">
                                      <p:cBhvr>
                                        <p:cTn id="8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Rozsah českého státu za Václava II.</a:t>
            </a:r>
            <a:endParaRPr lang="cs-CZ" dirty="0"/>
          </a:p>
        </p:txBody>
      </p:sp>
      <p:pic>
        <p:nvPicPr>
          <p:cNvPr id="4" name="Zástupný symbol pro obsah 3"/>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1790801" y="1600200"/>
            <a:ext cx="4800398" cy="4873625"/>
          </a:xfrm>
        </p:spPr>
      </p:pic>
    </p:spTree>
    <p:extLst>
      <p:ext uri="{BB962C8B-B14F-4D97-AF65-F5344CB8AC3E}">
        <p14:creationId xmlns:p14="http://schemas.microsoft.com/office/powerpoint/2010/main" xmlns="" val="2626384944"/>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flipV="1">
            <a:off x="539552" y="228919"/>
            <a:ext cx="7385248" cy="45719"/>
          </a:xfrm>
        </p:spPr>
        <p:txBody>
          <a:bodyPr>
            <a:normAutofit fontScale="90000"/>
          </a:bodyPr>
          <a:lstStyle/>
          <a:p>
            <a:endParaRPr lang="cs-CZ" dirty="0"/>
          </a:p>
        </p:txBody>
      </p:sp>
      <p:sp>
        <p:nvSpPr>
          <p:cNvPr id="3" name="Zástupný symbol pro obsah 2"/>
          <p:cNvSpPr>
            <a:spLocks noGrp="1"/>
          </p:cNvSpPr>
          <p:nvPr>
            <p:ph sz="quarter" idx="1"/>
          </p:nvPr>
        </p:nvSpPr>
        <p:spPr>
          <a:xfrm>
            <a:off x="395536" y="548680"/>
            <a:ext cx="7529264" cy="5925272"/>
          </a:xfrm>
        </p:spPr>
        <p:txBody>
          <a:bodyPr/>
          <a:lstStyle/>
          <a:p>
            <a:r>
              <a:rPr lang="cs-CZ" dirty="0" smtClean="0"/>
              <a:t>Václav II. soustředil ve svých rukou 3 koruny.</a:t>
            </a:r>
          </a:p>
          <a:p>
            <a:r>
              <a:rPr lang="cs-CZ" dirty="0" smtClean="0"/>
              <a:t>Koruna </a:t>
            </a:r>
            <a:r>
              <a:rPr lang="cs-CZ" dirty="0" smtClean="0"/>
              <a:t>česká</a:t>
            </a:r>
            <a:r>
              <a:rPr lang="cs-CZ" dirty="0" smtClean="0"/>
              <a:t>.</a:t>
            </a:r>
          </a:p>
          <a:p>
            <a:r>
              <a:rPr lang="cs-CZ" dirty="0" smtClean="0"/>
              <a:t>Koruna </a:t>
            </a:r>
            <a:r>
              <a:rPr lang="cs-CZ" dirty="0" smtClean="0"/>
              <a:t>polská </a:t>
            </a:r>
            <a:r>
              <a:rPr lang="cs-CZ" dirty="0" smtClean="0"/>
              <a:t>(1300), uzavření druhého sňatku  s polskou princeznou Eliškou </a:t>
            </a:r>
            <a:r>
              <a:rPr lang="cs-CZ" dirty="0" err="1" smtClean="0"/>
              <a:t>Rejčkou</a:t>
            </a:r>
            <a:r>
              <a:rPr lang="cs-CZ" dirty="0" smtClean="0"/>
              <a:t> (</a:t>
            </a:r>
            <a:r>
              <a:rPr lang="cs-CZ" dirty="0" err="1" smtClean="0"/>
              <a:t>Richenza</a:t>
            </a:r>
            <a:r>
              <a:rPr lang="cs-CZ" dirty="0" smtClean="0"/>
              <a:t>).</a:t>
            </a:r>
          </a:p>
          <a:p>
            <a:r>
              <a:rPr lang="cs-CZ" dirty="0" smtClean="0"/>
              <a:t>Koruna </a:t>
            </a:r>
            <a:r>
              <a:rPr lang="cs-CZ" dirty="0" smtClean="0"/>
              <a:t>uherská </a:t>
            </a:r>
            <a:r>
              <a:rPr lang="cs-CZ" dirty="0" smtClean="0"/>
              <a:t>(1301), získáno pro Václavova syna.</a:t>
            </a:r>
          </a:p>
          <a:p>
            <a:endParaRPr lang="cs-CZ" dirty="0"/>
          </a:p>
          <a:p>
            <a:r>
              <a:rPr lang="cs-CZ" dirty="0" smtClean="0"/>
              <a:t>Smrt - 34 let, tuberkulóza.</a:t>
            </a:r>
            <a:endParaRPr lang="cs-CZ" dirty="0"/>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076056" y="2924944"/>
            <a:ext cx="2373251" cy="3801009"/>
          </a:xfrm>
          <a:prstGeom prst="rect">
            <a:avLst/>
          </a:prstGeom>
        </p:spPr>
      </p:pic>
    </p:spTree>
    <p:extLst>
      <p:ext uri="{BB962C8B-B14F-4D97-AF65-F5344CB8AC3E}">
        <p14:creationId xmlns:p14="http://schemas.microsoft.com/office/powerpoint/2010/main" xmlns="" val="497778768"/>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1000"/>
                                        <p:tgtEl>
                                          <p:spTgt spid="4"/>
                                        </p:tgtEl>
                                      </p:cBhvr>
                                    </p:animEffect>
                                    <p:anim calcmode="lin" valueType="num">
                                      <p:cBhvr>
                                        <p:cTn id="36" dur="1000" fill="hold"/>
                                        <p:tgtEl>
                                          <p:spTgt spid="4"/>
                                        </p:tgtEl>
                                        <p:attrNameLst>
                                          <p:attrName>ppt_x</p:attrName>
                                        </p:attrNameLst>
                                      </p:cBhvr>
                                      <p:tavLst>
                                        <p:tav tm="0">
                                          <p:val>
                                            <p:strVal val="#ppt_x"/>
                                          </p:val>
                                        </p:tav>
                                        <p:tav tm="100000">
                                          <p:val>
                                            <p:strVal val="#ppt_x"/>
                                          </p:val>
                                        </p:tav>
                                      </p:tavLst>
                                    </p:anim>
                                    <p:anim calcmode="lin" valueType="num">
                                      <p:cBhvr>
                                        <p:cTn id="3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Václav III. (1305-1306)</a:t>
            </a:r>
            <a:endParaRPr lang="cs-CZ" dirty="0"/>
          </a:p>
        </p:txBody>
      </p:sp>
      <p:sp>
        <p:nvSpPr>
          <p:cNvPr id="3" name="Zástupný symbol pro obsah 2"/>
          <p:cNvSpPr>
            <a:spLocks noGrp="1"/>
          </p:cNvSpPr>
          <p:nvPr>
            <p:ph sz="quarter" idx="1"/>
          </p:nvPr>
        </p:nvSpPr>
        <p:spPr/>
        <p:txBody>
          <a:bodyPr/>
          <a:lstStyle/>
          <a:p>
            <a:r>
              <a:rPr lang="cs-CZ" dirty="0" smtClean="0"/>
              <a:t>Jako dvanáctiletý </a:t>
            </a:r>
            <a:r>
              <a:rPr lang="cs-CZ" dirty="0" smtClean="0"/>
              <a:t>- </a:t>
            </a:r>
            <a:r>
              <a:rPr lang="cs-CZ" dirty="0" smtClean="0"/>
              <a:t>korunovace na uherského krále.</a:t>
            </a:r>
          </a:p>
          <a:p>
            <a:r>
              <a:rPr lang="cs-CZ" dirty="0"/>
              <a:t> </a:t>
            </a:r>
            <a:r>
              <a:rPr lang="cs-CZ" dirty="0" smtClean="0"/>
              <a:t>V 16 letech už i král český a polský.</a:t>
            </a:r>
          </a:p>
          <a:p>
            <a:endParaRPr lang="cs-CZ" dirty="0" smtClean="0"/>
          </a:p>
          <a:p>
            <a:endParaRPr lang="cs-CZ" dirty="0"/>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824423" y="3140968"/>
            <a:ext cx="2605218" cy="3473624"/>
          </a:xfrm>
          <a:prstGeom prst="rect">
            <a:avLst/>
          </a:prstGeom>
        </p:spPr>
      </p:pic>
    </p:spTree>
    <p:extLst>
      <p:ext uri="{BB962C8B-B14F-4D97-AF65-F5344CB8AC3E}">
        <p14:creationId xmlns:p14="http://schemas.microsoft.com/office/powerpoint/2010/main" xmlns="" val="1387367366"/>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Ze Zbraslavské kroniky</a:t>
            </a:r>
            <a:endParaRPr lang="cs-CZ" dirty="0"/>
          </a:p>
        </p:txBody>
      </p:sp>
      <p:sp>
        <p:nvSpPr>
          <p:cNvPr id="3" name="Zástupný symbol pro obsah 2"/>
          <p:cNvSpPr>
            <a:spLocks noGrp="1"/>
          </p:cNvSpPr>
          <p:nvPr>
            <p:ph sz="quarter" idx="1"/>
          </p:nvPr>
        </p:nvSpPr>
        <p:spPr/>
        <p:txBody>
          <a:bodyPr/>
          <a:lstStyle/>
          <a:p>
            <a:r>
              <a:rPr lang="cs-CZ" dirty="0" smtClean="0"/>
              <a:t> „ počal… s bujnými svými vrstevníky bujněti, víno až do opilství popíjeti, noci při pitkách beze spánku tráviti, kvasů si hleděti, mravům špatným a převráceným zvykům přáti…V době pak noční synové pánů, kteří ku králi tomu přidruženi byli, aby na něm něco lstivě vynutili, když spatřovali tohoto krále vínem rozjařeného, statků královských na něm žádali a přemnohých nabývali. Ten nabyl takovým způsobem města, ten hradu, jiný vsí…“</a:t>
            </a:r>
            <a:endParaRPr lang="cs-CZ" dirty="0"/>
          </a:p>
        </p:txBody>
      </p:sp>
    </p:spTree>
    <p:extLst>
      <p:ext uri="{BB962C8B-B14F-4D97-AF65-F5344CB8AC3E}">
        <p14:creationId xmlns:p14="http://schemas.microsoft.com/office/powerpoint/2010/main" xmlns="" val="3209417077"/>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74638"/>
            <a:ext cx="7529264" cy="58018"/>
          </a:xfrm>
        </p:spPr>
        <p:txBody>
          <a:bodyPr>
            <a:normAutofit fontScale="90000"/>
          </a:bodyPr>
          <a:lstStyle/>
          <a:p>
            <a:endParaRPr lang="cs-CZ" dirty="0"/>
          </a:p>
        </p:txBody>
      </p:sp>
      <p:sp>
        <p:nvSpPr>
          <p:cNvPr id="3" name="Zástupný symbol pro obsah 2"/>
          <p:cNvSpPr>
            <a:spLocks noGrp="1"/>
          </p:cNvSpPr>
          <p:nvPr>
            <p:ph sz="quarter" idx="1"/>
          </p:nvPr>
        </p:nvSpPr>
        <p:spPr>
          <a:xfrm>
            <a:off x="323528" y="548680"/>
            <a:ext cx="7601272" cy="5925272"/>
          </a:xfrm>
        </p:spPr>
        <p:txBody>
          <a:bodyPr/>
          <a:lstStyle/>
          <a:p>
            <a:r>
              <a:rPr lang="cs-CZ" dirty="0" smtClean="0"/>
              <a:t>Vzdal se uherské koruny.</a:t>
            </a:r>
          </a:p>
          <a:p>
            <a:r>
              <a:rPr lang="cs-CZ" dirty="0" smtClean="0"/>
              <a:t>Nepokoje v Polsku.</a:t>
            </a:r>
          </a:p>
          <a:p>
            <a:r>
              <a:rPr lang="cs-CZ" dirty="0" smtClean="0"/>
              <a:t>Rok 1306 - tažení do Polska.</a:t>
            </a:r>
          </a:p>
          <a:p>
            <a:r>
              <a:rPr lang="cs-CZ" dirty="0" smtClean="0"/>
              <a:t>Zastavení v Olomouci - čekání na moravské posily.</a:t>
            </a:r>
          </a:p>
          <a:p>
            <a:r>
              <a:rPr lang="cs-CZ" dirty="0" smtClean="0"/>
              <a:t>Zavražděn </a:t>
            </a:r>
            <a:r>
              <a:rPr lang="cs-CZ" dirty="0" smtClean="0"/>
              <a:t>- </a:t>
            </a:r>
            <a:r>
              <a:rPr lang="cs-CZ" dirty="0" smtClean="0"/>
              <a:t>ubodán</a:t>
            </a:r>
            <a:r>
              <a:rPr lang="cs-CZ" dirty="0" smtClean="0"/>
              <a:t>.</a:t>
            </a:r>
          </a:p>
          <a:p>
            <a:endParaRPr lang="cs-CZ" dirty="0"/>
          </a:p>
          <a:p>
            <a:endParaRPr lang="cs-CZ" dirty="0" smtClean="0"/>
          </a:p>
          <a:p>
            <a:r>
              <a:rPr lang="cs-CZ" dirty="0" smtClean="0"/>
              <a:t>Přemyslovský rod vymírá po meči - není mužských potomků.</a:t>
            </a:r>
            <a:endParaRPr lang="cs-CZ" dirty="0"/>
          </a:p>
        </p:txBody>
      </p:sp>
    </p:spTree>
    <p:extLst>
      <p:ext uri="{BB962C8B-B14F-4D97-AF65-F5344CB8AC3E}">
        <p14:creationId xmlns:p14="http://schemas.microsoft.com/office/powerpoint/2010/main" xmlns="" val="3812021136"/>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Ze Zbraslavské kroniky</a:t>
            </a:r>
            <a:endParaRPr lang="cs-CZ" dirty="0"/>
          </a:p>
        </p:txBody>
      </p:sp>
      <p:sp>
        <p:nvSpPr>
          <p:cNvPr id="3" name="Zástupný symbol pro obsah 2"/>
          <p:cNvSpPr>
            <a:spLocks noGrp="1"/>
          </p:cNvSpPr>
          <p:nvPr>
            <p:ph sz="quarter" idx="1"/>
          </p:nvPr>
        </p:nvSpPr>
        <p:spPr/>
        <p:txBody>
          <a:bodyPr/>
          <a:lstStyle/>
          <a:p>
            <a:r>
              <a:rPr lang="cs-CZ" dirty="0" smtClean="0"/>
              <a:t>„ Uštknutím smrti statečný rod králů takto jest přemožen, potomek mužský žádný nezůstal. Jen svazky pohlaví ženského zůstaly, odtud smutný nápěv pěj, osiřelý lide český.“</a:t>
            </a:r>
            <a:endParaRPr lang="cs-CZ" dirty="0"/>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267744" y="3501008"/>
            <a:ext cx="4328517" cy="3250352"/>
          </a:xfrm>
          <a:prstGeom prst="rect">
            <a:avLst/>
          </a:prstGeom>
        </p:spPr>
      </p:pic>
    </p:spTree>
    <p:extLst>
      <p:ext uri="{BB962C8B-B14F-4D97-AF65-F5344CB8AC3E}">
        <p14:creationId xmlns:p14="http://schemas.microsoft.com/office/powerpoint/2010/main" xmlns="" val="1277935236"/>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Použité zdroje</a:t>
            </a:r>
            <a:endParaRPr lang="cs-CZ" dirty="0"/>
          </a:p>
        </p:txBody>
      </p:sp>
      <p:sp>
        <p:nvSpPr>
          <p:cNvPr id="3" name="Zástupný symbol pro obsah 2"/>
          <p:cNvSpPr>
            <a:spLocks noGrp="1"/>
          </p:cNvSpPr>
          <p:nvPr>
            <p:ph sz="quarter" idx="1"/>
          </p:nvPr>
        </p:nvSpPr>
        <p:spPr/>
        <p:txBody>
          <a:bodyPr>
            <a:normAutofit/>
          </a:bodyPr>
          <a:lstStyle/>
          <a:p>
            <a:r>
              <a:rPr lang="cs-CZ" dirty="0"/>
              <a:t>Obrázky [online]. [cit. 2013-04-08]. Dostupné z:</a:t>
            </a:r>
          </a:p>
          <a:p>
            <a:r>
              <a:rPr lang="cs-CZ" dirty="0" smtClean="0">
                <a:hlinkClick r:id="rId2"/>
              </a:rPr>
              <a:t>http</a:t>
            </a:r>
            <a:r>
              <a:rPr lang="cs-CZ" dirty="0">
                <a:hlinkClick r:id="rId2"/>
              </a:rPr>
              <a:t>://cs.wikipedia.org/wiki/Soubor:Codex_Manesse_Wenzel_II._</a:t>
            </a:r>
            <a:r>
              <a:rPr lang="cs-CZ" dirty="0" smtClean="0">
                <a:hlinkClick r:id="rId2"/>
              </a:rPr>
              <a:t>von_B%C3%B6hmen.jpg</a:t>
            </a:r>
            <a:endParaRPr lang="cs-CZ" dirty="0" smtClean="0"/>
          </a:p>
          <a:p>
            <a:r>
              <a:rPr lang="cs-CZ" dirty="0">
                <a:hlinkClick r:id="rId3"/>
              </a:rPr>
              <a:t>http://</a:t>
            </a:r>
            <a:r>
              <a:rPr lang="cs-CZ" dirty="0" smtClean="0">
                <a:hlinkClick r:id="rId3"/>
              </a:rPr>
              <a:t>upload.wikimedia.org/wikipedia/commons/4/4e/Grossi_pragenses_revers.jpg</a:t>
            </a:r>
            <a:endParaRPr lang="cs-CZ" dirty="0" smtClean="0"/>
          </a:p>
          <a:p>
            <a:r>
              <a:rPr lang="cs-CZ" dirty="0">
                <a:hlinkClick r:id="rId4"/>
              </a:rPr>
              <a:t>http://</a:t>
            </a:r>
            <a:r>
              <a:rPr lang="cs-CZ" dirty="0" smtClean="0">
                <a:hlinkClick r:id="rId4"/>
              </a:rPr>
              <a:t>cs.wikipedia.org/wiki/Soubor:Vaclavove.jpg</a:t>
            </a:r>
            <a:endParaRPr lang="cs-CZ" dirty="0" smtClean="0"/>
          </a:p>
          <a:p>
            <a:r>
              <a:rPr lang="cs-CZ" dirty="0">
                <a:hlinkClick r:id="rId5"/>
              </a:rPr>
              <a:t>http://</a:t>
            </a:r>
            <a:r>
              <a:rPr lang="cs-CZ" dirty="0" smtClean="0">
                <a:hlinkClick r:id="rId5"/>
              </a:rPr>
              <a:t>cs.wikipedia.org/wiki/Soubor:Wenceslaus_III_of_Bohemia_statue.jpg</a:t>
            </a:r>
            <a:endParaRPr lang="cs-CZ" dirty="0" smtClean="0"/>
          </a:p>
          <a:p>
            <a:r>
              <a:rPr lang="cs-CZ" dirty="0"/>
              <a:t>ČECHURA, Jaroslav. </a:t>
            </a:r>
            <a:r>
              <a:rPr lang="cs-CZ" i="1" dirty="0"/>
              <a:t>Dějepis pro 7. ročník základní školy a 2. ročník osmiletého gymnázia</a:t>
            </a:r>
            <a:r>
              <a:rPr lang="cs-CZ" dirty="0"/>
              <a:t>. 1. vyd. Praha: SPN - pedagogické nakladatelství, 1998, 136 s. ISBN 80-723-5002-1. </a:t>
            </a:r>
          </a:p>
        </p:txBody>
      </p:sp>
    </p:spTree>
    <p:extLst>
      <p:ext uri="{BB962C8B-B14F-4D97-AF65-F5344CB8AC3E}">
        <p14:creationId xmlns:p14="http://schemas.microsoft.com/office/powerpoint/2010/main" xmlns="" val="102726285"/>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Použité zdroje</a:t>
            </a:r>
            <a:endParaRPr lang="cs-CZ" dirty="0"/>
          </a:p>
        </p:txBody>
      </p:sp>
      <p:sp>
        <p:nvSpPr>
          <p:cNvPr id="3" name="Zástupný symbol pro obsah 2"/>
          <p:cNvSpPr>
            <a:spLocks noGrp="1"/>
          </p:cNvSpPr>
          <p:nvPr>
            <p:ph sz="quarter" idx="1"/>
          </p:nvPr>
        </p:nvSpPr>
        <p:spPr/>
        <p:txBody>
          <a:bodyPr/>
          <a:lstStyle/>
          <a:p>
            <a:r>
              <a:rPr lang="cs-CZ" dirty="0"/>
              <a:t>PARKAN, František. </a:t>
            </a:r>
            <a:r>
              <a:rPr lang="cs-CZ" i="1" dirty="0"/>
              <a:t>Dějepis pro 7. ročník základní školy a 2. ročník osmiletého gymnázia</a:t>
            </a:r>
            <a:r>
              <a:rPr lang="cs-CZ" dirty="0"/>
              <a:t>: </a:t>
            </a:r>
            <a:r>
              <a:rPr lang="cs-CZ" i="1" dirty="0"/>
              <a:t>středověk a raný novověk : pracovní sešit</a:t>
            </a:r>
            <a:r>
              <a:rPr lang="cs-CZ" dirty="0"/>
              <a:t>. 1. vyd. Praha: SPN - pedagogické nakladatelství, 2002, 52 s. ISBN 80-723-5192-3. </a:t>
            </a:r>
            <a:endParaRPr lang="cs-CZ" dirty="0" smtClean="0"/>
          </a:p>
          <a:p>
            <a:r>
              <a:rPr lang="cs-CZ" dirty="0"/>
              <a:t>BAUER, Jan. </a:t>
            </a:r>
            <a:r>
              <a:rPr lang="cs-CZ" i="1" dirty="0"/>
              <a:t>Vládci českých zemí</a:t>
            </a:r>
            <a:r>
              <a:rPr lang="cs-CZ" dirty="0"/>
              <a:t>: </a:t>
            </a:r>
            <a:r>
              <a:rPr lang="cs-CZ" i="1" dirty="0"/>
              <a:t>historie panovnického trůnu Čech a Moravy</a:t>
            </a:r>
            <a:r>
              <a:rPr lang="cs-CZ" dirty="0"/>
              <a:t>. Vyd. 1. Praha: Beta, 2004, 271 s. ISBN 80-730-6168-6</a:t>
            </a:r>
            <a:r>
              <a:rPr lang="cs-CZ" dirty="0" smtClean="0"/>
              <a:t>.</a:t>
            </a:r>
          </a:p>
          <a:p>
            <a:r>
              <a:rPr lang="cs-CZ" dirty="0"/>
              <a:t>Obrázky [online]. [cit. 2013-04-08]. Dostupné z:</a:t>
            </a:r>
          </a:p>
          <a:p>
            <a:r>
              <a:rPr lang="cs-CZ" dirty="0" smtClean="0">
                <a:hlinkClick r:id="rId2" action="ppaction://hlinkpres?slideindex=1&amp;slidetitle="/>
              </a:rPr>
              <a:t>http</a:t>
            </a:r>
            <a:r>
              <a:rPr lang="cs-CZ" dirty="0">
                <a:hlinkClick r:id="rId2" action="ppaction://hlinkpres?slideindex=1&amp;slidetitle="/>
              </a:rPr>
              <a:t>://cs.wikipedia.org/wiki/Soubor:Premyslovci_premyslovci.jpg</a:t>
            </a:r>
            <a:endParaRPr lang="cs-CZ" dirty="0"/>
          </a:p>
        </p:txBody>
      </p:sp>
    </p:spTree>
    <p:extLst>
      <p:ext uri="{BB962C8B-B14F-4D97-AF65-F5344CB8AC3E}">
        <p14:creationId xmlns:p14="http://schemas.microsoft.com/office/powerpoint/2010/main" xmlns="" val="212966536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217</TotalTime>
  <Words>746</Words>
  <Application>Microsoft Office PowerPoint</Application>
  <PresentationFormat>Předvádění na obrazovce (4:3)</PresentationFormat>
  <Paragraphs>96</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Arkýř</vt:lpstr>
      <vt:lpstr>Snímek 1</vt:lpstr>
      <vt:lpstr>Anotace</vt:lpstr>
      <vt:lpstr>Rozcvička – historické pojmy (pojmy z raného středověku)</vt:lpstr>
      <vt:lpstr>Co tě mohlo napadnout.</vt:lpstr>
      <vt:lpstr>Zkus najít chyby v textu a opravit je.</vt:lpstr>
      <vt:lpstr>Václav II. (1238-1305)</vt:lpstr>
      <vt:lpstr>Ze Zbraslavské kroniky</vt:lpstr>
      <vt:lpstr>Václavův návrat</vt:lpstr>
      <vt:lpstr>Rozsah českého státu za Václava II.</vt:lpstr>
      <vt:lpstr>Snímek 10</vt:lpstr>
      <vt:lpstr>Václav III. (1305-1306)</vt:lpstr>
      <vt:lpstr>Ze Zbraslavské kroniky</vt:lpstr>
      <vt:lpstr>Snímek 13</vt:lpstr>
      <vt:lpstr>Ze Zbraslavské kroniky</vt:lpstr>
      <vt:lpstr>Použité zdroje</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jitka</dc:creator>
  <cp:lastModifiedBy>U1</cp:lastModifiedBy>
  <cp:revision>61</cp:revision>
  <dcterms:created xsi:type="dcterms:W3CDTF">2012-03-17T07:31:03Z</dcterms:created>
  <dcterms:modified xsi:type="dcterms:W3CDTF">2013-06-21T12:21:49Z</dcterms:modified>
</cp:coreProperties>
</file>