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66" r:id="rId2"/>
    <p:sldId id="267" r:id="rId3"/>
    <p:sldId id="268" r:id="rId4"/>
    <p:sldId id="276" r:id="rId5"/>
    <p:sldId id="277" r:id="rId6"/>
    <p:sldId id="269" r:id="rId7"/>
    <p:sldId id="270" r:id="rId8"/>
    <p:sldId id="271" r:id="rId9"/>
    <p:sldId id="272" r:id="rId10"/>
    <p:sldId id="273" r:id="rId11"/>
    <p:sldId id="278" r:id="rId12"/>
    <p:sldId id="274" r:id="rId13"/>
    <p:sldId id="27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RR_14Jh.jpg" TargetMode="External"/><Relationship Id="rId2" Type="http://schemas.openxmlformats.org/officeDocument/2006/relationships/hyperlink" Target="http://cs.wikipedia.org/wiki/Soubor:Arms_of_the_Counts_of_Luxembourg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D&#283;jepis%20pro%20sedmou%20t&#345;&#237;du_10-N&#225;stup%20Lucemburk&#367;%20na%20&#269;esk&#253;%20tr&#367;n-p.pptx" TargetMode="External"/><Relationship Id="rId5" Type="http://schemas.openxmlformats.org/officeDocument/2006/relationships/hyperlink" Target="http://cs.wikipedia.org/wiki/Soubor:Krescak1346.jpg" TargetMode="External"/><Relationship Id="rId4" Type="http://schemas.openxmlformats.org/officeDocument/2006/relationships/hyperlink" Target="http://cs.wikipedia.org/wiki/Soubor:JenikLucvGelnhausenu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7349161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VY_32_INOVACE_5B_10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Nástup</a:t>
                      </a:r>
                      <a:r>
                        <a:rPr lang="cs-CZ" baseline="0" dirty="0" smtClean="0"/>
                        <a:t> Lucemburků na český trůn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745152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6993225" cy="4059813"/>
          </a:xfrm>
        </p:spPr>
        <p:txBody>
          <a:bodyPr/>
          <a:lstStyle/>
          <a:p>
            <a:r>
              <a:rPr lang="cs-CZ" dirty="0" smtClean="0"/>
              <a:t>Prezentace je zaměřena na vstup Lucemburků do českých dějin.</a:t>
            </a:r>
          </a:p>
          <a:p>
            <a:r>
              <a:rPr lang="cs-CZ" dirty="0" smtClean="0"/>
              <a:t>Žáci poznají odkud nová dynastie pocházela.</a:t>
            </a:r>
          </a:p>
          <a:p>
            <a:r>
              <a:rPr lang="cs-CZ" dirty="0" smtClean="0"/>
              <a:t>Seznámí se s prvním vládcem tohoto rodu.</a:t>
            </a:r>
          </a:p>
          <a:p>
            <a:r>
              <a:rPr lang="cs-CZ" dirty="0" smtClean="0"/>
              <a:t>Zjistí, proč se mu přezdívalo </a:t>
            </a:r>
            <a:r>
              <a:rPr lang="cs-CZ" dirty="0"/>
              <a:t>k</a:t>
            </a:r>
            <a:r>
              <a:rPr lang="cs-CZ" dirty="0" smtClean="0"/>
              <a:t>rál cizinec.</a:t>
            </a:r>
          </a:p>
          <a:p>
            <a:r>
              <a:rPr lang="cs-CZ" dirty="0" smtClean="0"/>
              <a:t>Jakého evropského konfliktu se zúčastnil jako válečník.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027664"/>
            <a:ext cx="7096634" cy="529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6993225" cy="434784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Předchozí vládnoucí  rod</a:t>
            </a:r>
          </a:p>
          <a:p>
            <a:r>
              <a:rPr lang="cs-CZ" dirty="0" smtClean="0"/>
              <a:t>Přemyslovci</a:t>
            </a:r>
          </a:p>
          <a:p>
            <a:r>
              <a:rPr lang="cs-CZ" dirty="0" smtClean="0"/>
              <a:t>První (doložený) a poslední panovník</a:t>
            </a:r>
          </a:p>
          <a:p>
            <a:r>
              <a:rPr lang="cs-CZ" dirty="0" smtClean="0"/>
              <a:t>Bořivoj a Václav III.</a:t>
            </a:r>
          </a:p>
          <a:p>
            <a:r>
              <a:rPr lang="cs-CZ" dirty="0" smtClean="0"/>
              <a:t>Komu se </a:t>
            </a:r>
            <a:r>
              <a:rPr lang="cs-CZ" dirty="0" smtClean="0"/>
              <a:t>říkalo:</a:t>
            </a:r>
            <a:endParaRPr lang="cs-CZ" dirty="0" smtClean="0"/>
          </a:p>
          <a:p>
            <a:r>
              <a:rPr lang="cs-CZ" dirty="0" smtClean="0"/>
              <a:t>Ukrutný</a:t>
            </a:r>
          </a:p>
          <a:p>
            <a:pPr marL="68580" indent="0">
              <a:buNone/>
            </a:pPr>
            <a:r>
              <a:rPr lang="cs-CZ" dirty="0" smtClean="0"/>
              <a:t>    Boleslav I.</a:t>
            </a:r>
          </a:p>
          <a:p>
            <a:r>
              <a:rPr lang="cs-CZ" dirty="0" smtClean="0"/>
              <a:t>Pobožný</a:t>
            </a:r>
          </a:p>
          <a:p>
            <a:pPr marL="68580" indent="0">
              <a:buNone/>
            </a:pPr>
            <a:r>
              <a:rPr lang="cs-CZ" dirty="0" smtClean="0"/>
              <a:t>    Boleslav II.</a:t>
            </a:r>
          </a:p>
          <a:p>
            <a:r>
              <a:rPr lang="cs-CZ" dirty="0" smtClean="0"/>
              <a:t>Král železný a zlatý</a:t>
            </a:r>
          </a:p>
          <a:p>
            <a:pPr marL="68580" indent="0">
              <a:buNone/>
            </a:pPr>
            <a:r>
              <a:rPr lang="cs-CZ" dirty="0" smtClean="0"/>
              <a:t>    Přemysl Otakar II.</a:t>
            </a:r>
          </a:p>
          <a:p>
            <a:r>
              <a:rPr lang="cs-CZ" dirty="0" smtClean="0"/>
              <a:t>Jednooký</a:t>
            </a:r>
          </a:p>
          <a:p>
            <a:pPr marL="68580" indent="0">
              <a:buNone/>
            </a:pPr>
            <a:r>
              <a:rPr lang="cs-CZ" dirty="0" smtClean="0"/>
              <a:t>     Václav 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Lucemburkové   1310-1437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1988840"/>
            <a:ext cx="3419475" cy="3990975"/>
          </a:xfrm>
        </p:spPr>
      </p:pic>
    </p:spTree>
    <p:extLst>
      <p:ext uri="{BB962C8B-B14F-4D97-AF65-F5344CB8AC3E}">
        <p14:creationId xmlns:p14="http://schemas.microsoft.com/office/powerpoint/2010/main" xmlns="" val="8354837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692696"/>
            <a:ext cx="6993225" cy="5139933"/>
          </a:xfrm>
        </p:spPr>
        <p:txBody>
          <a:bodyPr/>
          <a:lstStyle/>
          <a:p>
            <a:r>
              <a:rPr lang="cs-CZ" dirty="0" smtClean="0"/>
              <a:t>Odkud - západní Evropa</a:t>
            </a:r>
          </a:p>
          <a:p>
            <a:r>
              <a:rPr lang="cs-CZ" dirty="0" smtClean="0"/>
              <a:t>Země - Lucembursko</a:t>
            </a:r>
          </a:p>
          <a:p>
            <a:r>
              <a:rPr lang="cs-CZ" dirty="0" smtClean="0"/>
              <a:t>Původně - hrabství (hrabata)</a:t>
            </a:r>
          </a:p>
          <a:p>
            <a:r>
              <a:rPr lang="cs-CZ" dirty="0" smtClean="0"/>
              <a:t>Příbuzenský vztah - s francouzskými králi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2492896"/>
            <a:ext cx="3960440" cy="3829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082794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Jan Lucemburský (1310-1346)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6993225" cy="4203829"/>
          </a:xfrm>
        </p:spPr>
        <p:txBody>
          <a:bodyPr/>
          <a:lstStyle/>
          <a:p>
            <a:r>
              <a:rPr lang="cs-CZ" dirty="0" smtClean="0"/>
              <a:t>Syn římského krále (později císaře) Jindřicha VII.</a:t>
            </a:r>
          </a:p>
          <a:p>
            <a:r>
              <a:rPr lang="cs-CZ" dirty="0" smtClean="0"/>
              <a:t>Manžel Elišky Přemyslovny.</a:t>
            </a:r>
          </a:p>
          <a:p>
            <a:r>
              <a:rPr lang="cs-CZ" dirty="0" smtClean="0"/>
              <a:t>Svatba v Německu 1309.</a:t>
            </a:r>
          </a:p>
          <a:p>
            <a:r>
              <a:rPr lang="cs-CZ" dirty="0" smtClean="0"/>
              <a:t>On čtrnáctiletý, ona osmnáctiletá.</a:t>
            </a:r>
          </a:p>
          <a:p>
            <a:r>
              <a:rPr lang="cs-CZ" dirty="0" smtClean="0"/>
              <a:t>Po příchodu do Čech spory se šlechtou.</a:t>
            </a:r>
          </a:p>
          <a:p>
            <a:r>
              <a:rPr lang="cs-CZ" dirty="0" smtClean="0"/>
              <a:t>Správa zemí v rukou mocných šlechticů (Jindřich z </a:t>
            </a:r>
            <a:r>
              <a:rPr lang="cs-CZ" dirty="0" err="1" smtClean="0"/>
              <a:t>Lipé</a:t>
            </a:r>
            <a:r>
              <a:rPr lang="cs-CZ" dirty="0" smtClean="0"/>
              <a:t>).</a:t>
            </a:r>
          </a:p>
          <a:p>
            <a:r>
              <a:rPr lang="cs-CZ" dirty="0" smtClean="0"/>
              <a:t>Milovník rytířských turnajů a válečných tažení.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745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Jezdecký portrét Jana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Lucemburského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1844824"/>
            <a:ext cx="2905341" cy="4381251"/>
          </a:xfrm>
        </p:spPr>
      </p:pic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027664"/>
            <a:ext cx="7168642" cy="529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Král cizinec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7137357" cy="4517089"/>
          </a:xfrm>
        </p:spPr>
        <p:txBody>
          <a:bodyPr/>
          <a:lstStyle/>
          <a:p>
            <a:r>
              <a:rPr lang="cs-CZ" dirty="0" smtClean="0"/>
              <a:t>Ztráta zájmu o vývoj v Čechách.</a:t>
            </a:r>
          </a:p>
          <a:p>
            <a:r>
              <a:rPr lang="cs-CZ" dirty="0" smtClean="0"/>
              <a:t>Pobývání v cizině - „král cizinec.“</a:t>
            </a:r>
          </a:p>
          <a:p>
            <a:r>
              <a:rPr lang="cs-CZ" dirty="0" smtClean="0"/>
              <a:t>Návraty do Čech - peníze.</a:t>
            </a:r>
          </a:p>
          <a:p>
            <a:endParaRPr lang="cs-CZ" dirty="0" smtClean="0"/>
          </a:p>
          <a:p>
            <a:r>
              <a:rPr lang="cs-CZ" dirty="0" smtClean="0"/>
              <a:t>Rozšíření území o Chebsko, </a:t>
            </a:r>
            <a:r>
              <a:rPr lang="cs-CZ" dirty="0" err="1" smtClean="0"/>
              <a:t>Budyšínsko</a:t>
            </a:r>
            <a:r>
              <a:rPr lang="cs-CZ" dirty="0" smtClean="0"/>
              <a:t>, část Slezska.</a:t>
            </a:r>
          </a:p>
          <a:p>
            <a:r>
              <a:rPr lang="cs-CZ" dirty="0" smtClean="0"/>
              <a:t>Povolení zřídit radnici v Praze - Staroměstská radnice, rok 1338.</a:t>
            </a:r>
          </a:p>
          <a:p>
            <a:r>
              <a:rPr lang="cs-CZ" dirty="0" smtClean="0"/>
              <a:t>Od roku 1319 dlouhodobá nepřítomnost </a:t>
            </a:r>
            <a:r>
              <a:rPr lang="cs-CZ" dirty="0"/>
              <a:t>-</a:t>
            </a:r>
            <a:r>
              <a:rPr lang="cs-CZ" dirty="0" smtClean="0"/>
              <a:t>oslabování královské moci.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673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Evropský válečník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2816"/>
            <a:ext cx="7065233" cy="4059813"/>
          </a:xfrm>
        </p:spPr>
        <p:txBody>
          <a:bodyPr/>
          <a:lstStyle/>
          <a:p>
            <a:r>
              <a:rPr lang="cs-CZ" dirty="0" smtClean="0"/>
              <a:t>Účast ve stoleté válce (i se svým synem Karlem).</a:t>
            </a:r>
          </a:p>
          <a:p>
            <a:r>
              <a:rPr lang="cs-CZ" dirty="0" smtClean="0"/>
              <a:t>Pomoc francouzskému králi proti Angličanům.</a:t>
            </a:r>
          </a:p>
          <a:p>
            <a:r>
              <a:rPr lang="cs-CZ" dirty="0" smtClean="0"/>
              <a:t>Rok 1346 – bitva u Kresčaku, smrt.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43808" y="3933056"/>
            <a:ext cx="3056034" cy="2424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529128"/>
          </a:xfrm>
        </p:spPr>
        <p:txBody>
          <a:bodyPr>
            <a:normAutofit fontScale="90000"/>
          </a:bodyPr>
          <a:lstStyle/>
          <a:p>
            <a:r>
              <a:rPr lang="cs-CZ" dirty="0"/>
              <a:t>Z</a:t>
            </a:r>
            <a:r>
              <a:rPr lang="cs-CZ" dirty="0" smtClean="0"/>
              <a:t>ajímavost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556792"/>
            <a:ext cx="7065233" cy="4275837"/>
          </a:xfrm>
        </p:spPr>
        <p:txBody>
          <a:bodyPr/>
          <a:lstStyle/>
          <a:p>
            <a:r>
              <a:rPr lang="cs-CZ" dirty="0" smtClean="0"/>
              <a:t>Jan Lucemburský byl silně krátkozraký. Jeho zrak se postupně zhoršoval.</a:t>
            </a:r>
          </a:p>
          <a:p>
            <a:r>
              <a:rPr lang="cs-CZ" dirty="0" smtClean="0"/>
              <a:t>Při jednom tažení nebyl spokojen s léčbou svého lékaře, dal ho potrestat - zašití do pytle a utopení.</a:t>
            </a:r>
          </a:p>
          <a:p>
            <a:r>
              <a:rPr lang="cs-CZ" dirty="0" smtClean="0"/>
              <a:t>Příčina jeho onemocnění nebyla objasněna, snad se jednalo o zelený zákal. </a:t>
            </a:r>
          </a:p>
          <a:p>
            <a:r>
              <a:rPr lang="cs-CZ" dirty="0" smtClean="0"/>
              <a:t>V roce 1340 oslepl úplně.</a:t>
            </a:r>
          </a:p>
          <a:p>
            <a:r>
              <a:rPr lang="cs-CZ" dirty="0" smtClean="0"/>
              <a:t>V poslední bitvě tedy bojoval slepý.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745152"/>
          </a:xfrm>
        </p:spPr>
        <p:txBody>
          <a:bodyPr/>
          <a:lstStyle/>
          <a:p>
            <a:r>
              <a:rPr lang="cs-CZ" dirty="0" smtClean="0"/>
              <a:t>Janova královská pečeť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2420888"/>
            <a:ext cx="3748113" cy="3508375"/>
          </a:xfrm>
        </p:spPr>
      </p:pic>
    </p:spTree>
    <p:extLst>
      <p:ext uri="{BB962C8B-B14F-4D97-AF65-F5344CB8AC3E}">
        <p14:creationId xmlns:p14="http://schemas.microsoft.com/office/powerpoint/2010/main" xmlns="" val="21202601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673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28800"/>
            <a:ext cx="6849209" cy="4203829"/>
          </a:xfrm>
        </p:spPr>
        <p:txBody>
          <a:bodyPr>
            <a:normAutofit fontScale="925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cs.wikipedia.org/wiki/Soubor:Arms_of_the_Counts_of_Luxembourg.svg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cs.wikipedia.org/wiki/Soubor:HRR_14Jh.jpg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cs.wikipedia.org/wiki/Soubor:JenikLucvGelnhausenu.jpg</a:t>
            </a:r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cs.wikipedia.org/wiki/Soubor:Krescak1346.jpg</a:t>
            </a:r>
            <a:endParaRPr lang="cs-CZ" dirty="0" smtClean="0"/>
          </a:p>
          <a:p>
            <a:r>
              <a:rPr lang="cs-CZ" dirty="0">
                <a:hlinkClick r:id="rId6" action="ppaction://hlinkpres?slideindex=1&amp;slidetitle="/>
              </a:rPr>
              <a:t>http://cs.wikipedia.org/wiki/Soubor:John_I,_Count_of_Luxemburg.jpg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673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628800"/>
            <a:ext cx="6921217" cy="4203829"/>
          </a:xfrm>
        </p:spPr>
        <p:txBody>
          <a:bodyPr/>
          <a:lstStyle/>
          <a:p>
            <a:r>
              <a:rPr lang="cs-CZ" dirty="0"/>
              <a:t>MANDELOVÁ, Helena. </a:t>
            </a:r>
            <a:r>
              <a:rPr lang="cs-CZ" i="1" dirty="0"/>
              <a:t>České země za vlády Lucemburků</a:t>
            </a:r>
            <a:r>
              <a:rPr lang="cs-CZ" dirty="0"/>
              <a:t>: </a:t>
            </a:r>
            <a:r>
              <a:rPr lang="cs-CZ" i="1" dirty="0"/>
              <a:t>zrození zemí Koruny české</a:t>
            </a:r>
            <a:r>
              <a:rPr lang="cs-CZ" dirty="0"/>
              <a:t>. 1. vyd. Ilustrace Pavel Major. Praha: Albatros, 1993, 64 s. Dějiny v obrazech. ISBN </a:t>
            </a:r>
            <a:r>
              <a:rPr lang="cs-CZ" dirty="0" smtClean="0"/>
              <a:t>80-000-0403-8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: </a:t>
            </a:r>
            <a:r>
              <a:rPr lang="cs-CZ" i="1" dirty="0"/>
              <a:t>zrození zemí Koruny české</a:t>
            </a:r>
            <a:r>
              <a:rPr lang="cs-CZ" dirty="0"/>
              <a:t>. 1. vyd. Ilustrace Pavel Major. Praha: SPN - pedagogické nakladatelství, 1998, 136 s. Dějiny v obrazech. ISBN 80-723-5002-1. </a:t>
            </a:r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152</TotalTime>
  <Words>452</Words>
  <Application>Microsoft Office PowerPoint</Application>
  <PresentationFormat>Předvádění na obrazovce (4:3)</PresentationFormat>
  <Paragraphs>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Snímek 1</vt:lpstr>
      <vt:lpstr>Anotace</vt:lpstr>
      <vt:lpstr>Rozcvičení</vt:lpstr>
      <vt:lpstr>Lucemburkové   1310-1437</vt:lpstr>
      <vt:lpstr>Snímek 5</vt:lpstr>
      <vt:lpstr>Jan Lucemburský (1310-1346)</vt:lpstr>
      <vt:lpstr>Jezdecký portrét Jana   Lucemburského</vt:lpstr>
      <vt:lpstr>Král cizinec</vt:lpstr>
      <vt:lpstr>Evropský válečník</vt:lpstr>
      <vt:lpstr>Zajímavost</vt:lpstr>
      <vt:lpstr>Janova královská pečeť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43</cp:revision>
  <dcterms:created xsi:type="dcterms:W3CDTF">2012-03-17T07:31:03Z</dcterms:created>
  <dcterms:modified xsi:type="dcterms:W3CDTF">2013-06-21T12:24:01Z</dcterms:modified>
</cp:coreProperties>
</file>