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9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8" r:id="rId11"/>
    <p:sldId id="276" r:id="rId12"/>
    <p:sldId id="277" r:id="rId13"/>
    <p:sldId id="279" r:id="rId14"/>
    <p:sldId id="280" r:id="rId15"/>
    <p:sldId id="275" r:id="rId16"/>
    <p:sldId id="281" r:id="rId17"/>
    <p:sldId id="28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ja4Gelnhausenkodex.jpg" TargetMode="External"/><Relationship Id="rId7" Type="http://schemas.openxmlformats.org/officeDocument/2006/relationships/hyperlink" Target="VY_32_Inovace_D&#283;jepis%20pro%20sedmou%20t&#345;&#237;du_11-Doba%20Karla%20IV-p.pptx" TargetMode="External"/><Relationship Id="rId2" Type="http://schemas.openxmlformats.org/officeDocument/2006/relationships/hyperlink" Target="http://cs.wikipedia.org/wiki/Soubor:Charles_IV-John_Ocko_votive_picture-fragme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%C3%B6hmen_Reichskleinodien_-_Krone_1.jpg" TargetMode="External"/><Relationship Id="rId5" Type="http://schemas.openxmlformats.org/officeDocument/2006/relationships/hyperlink" Target="http://cs.wikipedia.org/wiki/Soubor:Burgkarlstein02.jpg" TargetMode="External"/><Relationship Id="rId4" Type="http://schemas.openxmlformats.org/officeDocument/2006/relationships/hyperlink" Target="http://cs.wikipedia.org/wiki/Soubor:Pe%C4%8De%C5%A5_Univerzity_Karlovy_v_Praze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na_von_der_Pfalz.jpg" TargetMode="External"/><Relationship Id="rId2" Type="http://schemas.openxmlformats.org/officeDocument/2006/relationships/hyperlink" Target="http://cs.wikipedia.org/wiki/Soubor:Her_Majesty_Bohemian_queen_Blanch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Eli%C5%A1ka_Pomo%C5%99ansk%C3%A1.jpg" TargetMode="External"/><Relationship Id="rId4" Type="http://schemas.openxmlformats.org/officeDocument/2006/relationships/hyperlink" Target="http://cs.wikipedia.org/wiki/Soubor:Anna_von_Schweidnitz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6100964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Doba</a:t>
                      </a:r>
                      <a:r>
                        <a:rPr lang="cs-CZ" baseline="0" dirty="0" smtClean="0"/>
                        <a:t> Karla IV.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7385248" cy="706090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je věnována době Karla IV.</a:t>
            </a:r>
          </a:p>
          <a:p>
            <a:pPr marL="0" indent="0">
              <a:buNone/>
            </a:pPr>
            <a:r>
              <a:rPr lang="cs-CZ" dirty="0" smtClean="0"/>
              <a:t>Žáci zjistí, proč se Karel nazýval čtvrtým.</a:t>
            </a:r>
          </a:p>
          <a:p>
            <a:pPr marL="0" indent="0">
              <a:buNone/>
            </a:pPr>
            <a:r>
              <a:rPr lang="cs-CZ" dirty="0" smtClean="0"/>
              <a:t>Jaké bylo jeho původní jméno.</a:t>
            </a:r>
          </a:p>
          <a:p>
            <a:pPr marL="0" indent="0">
              <a:buNone/>
            </a:pPr>
            <a:r>
              <a:rPr lang="cs-CZ" dirty="0" smtClean="0"/>
              <a:t>Jaké stavby jsou spojené s jeho jménem.</a:t>
            </a:r>
          </a:p>
          <a:p>
            <a:pPr marL="0" indent="0">
              <a:buNone/>
            </a:pPr>
            <a:r>
              <a:rPr lang="cs-CZ" dirty="0" smtClean="0"/>
              <a:t>Čím se zasloužil o rozvoj českého státu.</a:t>
            </a:r>
          </a:p>
          <a:p>
            <a:pPr marL="0" indent="0">
              <a:buNone/>
            </a:pPr>
            <a:r>
              <a:rPr lang="cs-CZ" dirty="0" smtClean="0"/>
              <a:t>Jaká manželství  uzavřel.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Zkus luštit, z označených písmen sestav slovo a vysvětli jeho význam.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Nižší vysokoškolský titul (3.)</a:t>
            </a:r>
          </a:p>
          <a:p>
            <a:r>
              <a:rPr lang="cs-CZ" dirty="0" smtClean="0"/>
              <a:t>Peníz ražený od doby Václava II.</a:t>
            </a:r>
            <a:r>
              <a:rPr lang="cs-CZ" dirty="0"/>
              <a:t> </a:t>
            </a:r>
            <a:r>
              <a:rPr lang="cs-CZ" dirty="0" smtClean="0"/>
              <a:t>(2.)</a:t>
            </a:r>
          </a:p>
          <a:p>
            <a:r>
              <a:rPr lang="cs-CZ" dirty="0" smtClean="0"/>
              <a:t>Mnišský řád (5.)</a:t>
            </a:r>
          </a:p>
          <a:p>
            <a:r>
              <a:rPr lang="cs-CZ" dirty="0" smtClean="0"/>
              <a:t>Svatá země (5.)</a:t>
            </a:r>
          </a:p>
          <a:p>
            <a:r>
              <a:rPr lang="cs-CZ" dirty="0" smtClean="0"/>
              <a:t>Jedno z prvních měst na Moravě (4.)</a:t>
            </a:r>
          </a:p>
          <a:p>
            <a:r>
              <a:rPr lang="cs-CZ" dirty="0" smtClean="0"/>
              <a:t>Místo, kde Václav II. </a:t>
            </a:r>
            <a:r>
              <a:rPr lang="cs-CZ" dirty="0"/>
              <a:t>z</a:t>
            </a:r>
            <a:r>
              <a:rPr lang="cs-CZ" dirty="0" smtClean="0"/>
              <a:t>aložil klášter (4.)</a:t>
            </a:r>
          </a:p>
          <a:p>
            <a:r>
              <a:rPr lang="cs-CZ" dirty="0" smtClean="0"/>
              <a:t>Sestra Václava II. (5.)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467600" cy="720080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Co sis měl vybavit?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7601272" cy="5277200"/>
          </a:xfrm>
        </p:spPr>
        <p:txBody>
          <a:bodyPr/>
          <a:lstStyle/>
          <a:p>
            <a:r>
              <a:rPr lang="cs-CZ" dirty="0" smtClean="0"/>
              <a:t>Bakalář                 K</a:t>
            </a:r>
          </a:p>
          <a:p>
            <a:r>
              <a:rPr lang="cs-CZ" dirty="0" smtClean="0"/>
              <a:t>Groš                       R</a:t>
            </a:r>
          </a:p>
          <a:p>
            <a:r>
              <a:rPr lang="cs-CZ" dirty="0" smtClean="0"/>
              <a:t>Cisterciáci             E</a:t>
            </a:r>
          </a:p>
          <a:p>
            <a:r>
              <a:rPr lang="cs-CZ" dirty="0" smtClean="0"/>
              <a:t>Palestina               S</a:t>
            </a:r>
          </a:p>
          <a:p>
            <a:r>
              <a:rPr lang="cs-CZ" dirty="0" smtClean="0"/>
              <a:t>Uničov                   Č</a:t>
            </a:r>
          </a:p>
          <a:p>
            <a:r>
              <a:rPr lang="cs-CZ" dirty="0" smtClean="0"/>
              <a:t>Zbraslav                A</a:t>
            </a:r>
          </a:p>
          <a:p>
            <a:r>
              <a:rPr lang="cs-CZ" dirty="0" smtClean="0"/>
              <a:t>Anežka                  K   </a:t>
            </a:r>
          </a:p>
          <a:p>
            <a:endParaRPr lang="cs-CZ" dirty="0"/>
          </a:p>
          <a:p>
            <a:r>
              <a:rPr lang="cs-CZ" dirty="0" smtClean="0"/>
              <a:t>Bojiště ve stoleté válce</a:t>
            </a:r>
          </a:p>
          <a:p>
            <a:r>
              <a:rPr lang="cs-CZ" dirty="0" smtClean="0"/>
              <a:t>Místo, kde zemřel Jan Lucemburský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7529264" cy="634082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Karel IV.  </a:t>
            </a:r>
            <a:r>
              <a:rPr lang="cs-CZ" dirty="0"/>
              <a:t>(</a:t>
            </a:r>
            <a:r>
              <a:rPr lang="cs-CZ" dirty="0" smtClean="0"/>
              <a:t>1346-1378)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601272" cy="5205192"/>
          </a:xfrm>
        </p:spPr>
        <p:txBody>
          <a:bodyPr/>
          <a:lstStyle/>
          <a:p>
            <a:r>
              <a:rPr lang="cs-CZ" dirty="0" smtClean="0"/>
              <a:t>Rok narození - </a:t>
            </a:r>
            <a:r>
              <a:rPr lang="cs-CZ" dirty="0" smtClean="0"/>
              <a:t>1316</a:t>
            </a:r>
            <a:endParaRPr lang="cs-CZ" dirty="0"/>
          </a:p>
          <a:p>
            <a:r>
              <a:rPr lang="cs-CZ" dirty="0" smtClean="0"/>
              <a:t>Matka - Eliška Přemyslovna</a:t>
            </a:r>
          </a:p>
          <a:p>
            <a:r>
              <a:rPr lang="cs-CZ" dirty="0" smtClean="0"/>
              <a:t>Otec - Jan Lucemburský</a:t>
            </a:r>
          </a:p>
          <a:p>
            <a:r>
              <a:rPr lang="cs-CZ" dirty="0" smtClean="0"/>
              <a:t>Jméno - Václav</a:t>
            </a:r>
          </a:p>
          <a:p>
            <a:r>
              <a:rPr lang="cs-CZ" dirty="0" smtClean="0"/>
              <a:t>Výchova ve Francii (italština, francouzština, němčina, latina - mluva, psaní)</a:t>
            </a:r>
          </a:p>
          <a:p>
            <a:r>
              <a:rPr lang="cs-CZ" dirty="0" smtClean="0"/>
              <a:t>Přijetí druhého jména - Karel (po biřmování, kmotrem francouzský král Karel IV. Sličný)</a:t>
            </a:r>
          </a:p>
          <a:p>
            <a:r>
              <a:rPr lang="cs-CZ" dirty="0" smtClean="0"/>
              <a:t>Karel - první český panovník tohoto jména, ale jako římský císař již čtvrtý vládce tohoto jména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7529264" cy="1301006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Římský císař, český, lombardský a </a:t>
            </a:r>
            <a:r>
              <a:rPr lang="cs-CZ" dirty="0" err="1" smtClean="0"/>
              <a:t>arelatský</a:t>
            </a:r>
            <a:r>
              <a:rPr lang="cs-CZ" dirty="0" smtClean="0"/>
              <a:t> král, hrabě lucemburský, markrabě moravský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1556792"/>
            <a:ext cx="3501732" cy="5115945"/>
          </a:xfr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95536" y="228919"/>
            <a:ext cx="752926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332656"/>
            <a:ext cx="7601272" cy="6141296"/>
          </a:xfrm>
        </p:spPr>
        <p:txBody>
          <a:bodyPr/>
          <a:lstStyle/>
          <a:p>
            <a:r>
              <a:rPr lang="cs-CZ" dirty="0" smtClean="0"/>
              <a:t>Rok 1346 - zvolení římským císařem.</a:t>
            </a:r>
          </a:p>
          <a:p>
            <a:r>
              <a:rPr lang="cs-CZ" dirty="0" smtClean="0"/>
              <a:t>Rok 1347 - zvolení českým králem.</a:t>
            </a:r>
            <a:endParaRPr lang="cs-CZ" dirty="0"/>
          </a:p>
          <a:p>
            <a:r>
              <a:rPr lang="cs-CZ" dirty="0" smtClean="0"/>
              <a:t>Upevnění královské moci (i přes počáteční obtíže).</a:t>
            </a:r>
          </a:p>
          <a:p>
            <a:r>
              <a:rPr lang="cs-CZ" dirty="0" smtClean="0"/>
              <a:t>Omezení nároků české šlechty.</a:t>
            </a:r>
          </a:p>
          <a:p>
            <a:r>
              <a:rPr lang="cs-CZ" dirty="0" smtClean="0"/>
              <a:t>Opora - církev, města.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2852936"/>
            <a:ext cx="2744158" cy="371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78098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Vladařská rozhodnutí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124744"/>
            <a:ext cx="7529264" cy="5349208"/>
          </a:xfrm>
        </p:spPr>
        <p:txBody>
          <a:bodyPr/>
          <a:lstStyle/>
          <a:p>
            <a:r>
              <a:rPr lang="cs-CZ" dirty="0" smtClean="0"/>
              <a:t>Rok 1344 - povýšení pražského biskupství na arcibiskupství (česká církev je podřízena přímo papeži, ne říšským arcibiskupům)                     Arnošt z Pardubic - první arcibiskup.</a:t>
            </a:r>
          </a:p>
          <a:p>
            <a:r>
              <a:rPr lang="cs-CZ" dirty="0" smtClean="0"/>
              <a:t>Založení Nového Města pražského (360 hektarů, předem rozplánováno, 3 velká náměstí - trh Koňský, trh Dobytčí, trh Senný).</a:t>
            </a:r>
          </a:p>
          <a:p>
            <a:r>
              <a:rPr lang="cs-CZ" dirty="0" smtClean="0"/>
              <a:t>Rok 1348 - založení univerzity.</a:t>
            </a:r>
          </a:p>
          <a:p>
            <a:r>
              <a:rPr lang="cs-CZ" dirty="0" smtClean="0"/>
              <a:t>Výstavba hradního paláce.</a:t>
            </a:r>
          </a:p>
          <a:p>
            <a:r>
              <a:rPr lang="cs-CZ" dirty="0" smtClean="0"/>
              <a:t>Výstavba katedrály sv. Víta.</a:t>
            </a:r>
          </a:p>
          <a:p>
            <a:r>
              <a:rPr lang="cs-CZ" dirty="0" smtClean="0"/>
              <a:t>Vybudování hradu Karlštejn.</a:t>
            </a:r>
          </a:p>
          <a:p>
            <a:r>
              <a:rPr lang="cs-CZ" dirty="0" smtClean="0"/>
              <a:t>Přemostění Vltavy - Karlův most.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4128" y="3542294"/>
            <a:ext cx="2323211" cy="2571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7601272" cy="634082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politika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772816"/>
            <a:ext cx="7251576" cy="4896544"/>
          </a:xfrm>
        </p:spPr>
        <p:txBody>
          <a:bodyPr/>
          <a:lstStyle/>
          <a:p>
            <a:r>
              <a:rPr lang="cs-CZ" dirty="0" smtClean="0"/>
              <a:t>Vyjednávání má přednost před zbraněmi.</a:t>
            </a:r>
          </a:p>
          <a:p>
            <a:r>
              <a:rPr lang="cs-CZ" dirty="0" smtClean="0"/>
              <a:t>Smlouvy, koupě, sňatky byly prostředky </a:t>
            </a:r>
            <a:r>
              <a:rPr lang="cs-CZ" dirty="0" smtClean="0"/>
              <a:t>k </a:t>
            </a:r>
            <a:r>
              <a:rPr lang="cs-CZ" dirty="0" smtClean="0"/>
              <a:t>rozšiřování území.</a:t>
            </a:r>
          </a:p>
          <a:p>
            <a:r>
              <a:rPr lang="cs-CZ" dirty="0" smtClean="0"/>
              <a:t>Připojení Lužice, Branibor, zbytku Slezska.</a:t>
            </a:r>
          </a:p>
          <a:p>
            <a:r>
              <a:rPr lang="cs-CZ" dirty="0" smtClean="0"/>
              <a:t>Název státu - Koruna česká (území pojila dohromady panovníkova osobní moc, kterou vyjadřovala koruna krále).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06090"/>
          </a:xfrm>
          <a:solidFill>
            <a:schemeClr val="accent1"/>
          </a:solidFill>
        </p:spPr>
        <p:txBody>
          <a:bodyPr>
            <a:normAutofit/>
          </a:bodyPr>
          <a:lstStyle/>
          <a:p>
            <a:r>
              <a:rPr lang="cs-CZ" dirty="0" smtClean="0"/>
              <a:t>Državy Lucemburků – fialové označení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1182288"/>
            <a:ext cx="4392487" cy="5562579"/>
          </a:xfrm>
        </p:spPr>
      </p:pic>
    </p:spTree>
    <p:extLst>
      <p:ext uri="{BB962C8B-B14F-4D97-AF65-F5344CB8AC3E}">
        <p14:creationId xmlns:p14="http://schemas.microsoft.com/office/powerpoint/2010/main" xmlns="" val="2945390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06090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Svatováclavská koruna - kopie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7168" y="1600200"/>
            <a:ext cx="7287663" cy="4873625"/>
          </a:xfrm>
        </p:spPr>
      </p:pic>
    </p:spTree>
    <p:extLst>
      <p:ext uri="{BB962C8B-B14F-4D97-AF65-F5344CB8AC3E}">
        <p14:creationId xmlns:p14="http://schemas.microsoft.com/office/powerpoint/2010/main" xmlns="" val="2969637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78098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Hrad na ochranu korunovačních klenotů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1196752"/>
            <a:ext cx="5665567" cy="5482512"/>
          </a:xfrm>
        </p:spPr>
      </p:pic>
    </p:spTree>
    <p:extLst>
      <p:ext uri="{BB962C8B-B14F-4D97-AF65-F5344CB8AC3E}">
        <p14:creationId xmlns:p14="http://schemas.microsoft.com/office/powerpoint/2010/main" xmlns="" val="390699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850106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Manželství Karla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556792"/>
            <a:ext cx="7169224" cy="4701136"/>
          </a:xfrm>
        </p:spPr>
        <p:txBody>
          <a:bodyPr/>
          <a:lstStyle/>
          <a:p>
            <a:r>
              <a:rPr lang="cs-CZ" dirty="0" smtClean="0"/>
              <a:t>Čtyři sňatky.</a:t>
            </a:r>
          </a:p>
          <a:p>
            <a:r>
              <a:rPr lang="cs-CZ" dirty="0" smtClean="0"/>
              <a:t>První manželka - Blanka z </a:t>
            </a:r>
            <a:r>
              <a:rPr lang="cs-CZ" dirty="0" err="1" smtClean="0"/>
              <a:t>Valois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Druhá manželka - Anna Falcká.</a:t>
            </a:r>
          </a:p>
          <a:p>
            <a:r>
              <a:rPr lang="cs-CZ" dirty="0" smtClean="0"/>
              <a:t>Třetí manželka - Anna Svídnická.</a:t>
            </a:r>
          </a:p>
          <a:p>
            <a:r>
              <a:rPr lang="cs-CZ" dirty="0" smtClean="0"/>
              <a:t>Čtvrtá manželka - Eliška (</a:t>
            </a:r>
            <a:r>
              <a:rPr lang="cs-CZ" dirty="0" smtClean="0"/>
              <a:t>Alžběta) Pomořanská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4228808"/>
            <a:ext cx="1407790" cy="24572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6" y="4622885"/>
            <a:ext cx="1095375" cy="1809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68589" y="4653136"/>
            <a:ext cx="1057275" cy="1809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4653136"/>
            <a:ext cx="1066800" cy="180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49403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06090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Otec vlasti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7601272" cy="5277200"/>
          </a:xfrm>
        </p:spPr>
        <p:txBody>
          <a:bodyPr/>
          <a:lstStyle/>
          <a:p>
            <a:r>
              <a:rPr lang="cs-CZ" dirty="0" smtClean="0"/>
              <a:t>Vynikající státník</a:t>
            </a:r>
          </a:p>
          <a:p>
            <a:r>
              <a:rPr lang="cs-CZ" dirty="0" smtClean="0"/>
              <a:t>Diplomat</a:t>
            </a:r>
          </a:p>
          <a:p>
            <a:r>
              <a:rPr lang="cs-CZ" dirty="0" smtClean="0"/>
              <a:t>Vzdělanec</a:t>
            </a:r>
          </a:p>
          <a:p>
            <a:r>
              <a:rPr lang="cs-CZ" dirty="0" smtClean="0"/>
              <a:t>Literát  (vlastní životopis „Vita Caroli“)</a:t>
            </a:r>
          </a:p>
          <a:p>
            <a:r>
              <a:rPr lang="cs-CZ" dirty="0" smtClean="0"/>
              <a:t>Bojovník (i účastník turnajů)</a:t>
            </a:r>
          </a:p>
          <a:p>
            <a:r>
              <a:rPr lang="cs-CZ" dirty="0" smtClean="0"/>
              <a:t>Poutník (záliba v převlecích)</a:t>
            </a:r>
          </a:p>
          <a:p>
            <a:r>
              <a:rPr lang="cs-CZ" dirty="0" smtClean="0"/>
              <a:t>Zakladatel vinohradů</a:t>
            </a:r>
          </a:p>
          <a:p>
            <a:r>
              <a:rPr lang="cs-CZ" dirty="0" smtClean="0"/>
              <a:t>Sběratel (mince, minerály, vzácné knihy, kameje, svaté relikvie)</a:t>
            </a:r>
          </a:p>
          <a:p>
            <a:endParaRPr lang="cs-CZ" dirty="0"/>
          </a:p>
          <a:p>
            <a:r>
              <a:rPr lang="cs-CZ" dirty="0" smtClean="0"/>
              <a:t>Rok 1378 - úmrtí (zápal plic, zranění kyčle)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9547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634082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980728"/>
            <a:ext cx="7529264" cy="5493224"/>
          </a:xfrm>
        </p:spPr>
        <p:txBody>
          <a:bodyPr/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cs.wikipedia.org/wiki/Soubor:Charles_IV-John_Ocko_votive_picture-fragment.jpg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cs.wikipedia.org/wiki/Soubor:Kaja4Gelnhausenkodex.jpg</a:t>
            </a:r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cs.wikipedia.org/wiki/Soubor:Pe%C4%8De%C5%A5_Univerzity_Karlovy_v_Praze.jpg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cs.wikipedia.org/wiki/Soubor:Burgkarlstein02.jpg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http://cs.wikipedia.org/wiki/Soubor:B%C3%B6hmen_Reichskleinodien_-_</a:t>
            </a:r>
            <a:r>
              <a:rPr lang="cs-CZ" dirty="0" smtClean="0">
                <a:hlinkClick r:id="rId6"/>
              </a:rPr>
              <a:t>Krone_1.jpg</a:t>
            </a:r>
            <a:endParaRPr lang="cs-CZ" dirty="0" smtClean="0"/>
          </a:p>
          <a:p>
            <a:r>
              <a:rPr lang="cs-CZ" dirty="0">
                <a:hlinkClick r:id="rId7" action="ppaction://hlinkpres?slideindex=1&amp;slidetitle="/>
              </a:rPr>
              <a:t>http://cs.wikipedia.org/wiki/Soubor:HRR_14Jh.jpg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06090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7601272" cy="5421216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cs.wikipedia.org/wiki/Soubor:Her_Majesty_Bohemian_queen_Blanche.jpg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cs.wikipedia.org/wiki/Soubor:Anna_von_der_Pfalz.jpg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cs.wikipedia.org/wiki/Soubor:Anna_von_Schweidnitz.jpg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cs.wikipedia.org/wiki/Soubor:Eli%C5%A1ka_Pomo%C5%99ansk%C3%A1.jpg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80-723-5002-1. </a:t>
            </a:r>
          </a:p>
        </p:txBody>
      </p:sp>
    </p:spTree>
    <p:extLst>
      <p:ext uri="{BB962C8B-B14F-4D97-AF65-F5344CB8AC3E}">
        <p14:creationId xmlns:p14="http://schemas.microsoft.com/office/powerpoint/2010/main" xmlns="" val="1306005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634082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7457256" cy="5421216"/>
          </a:xfrm>
        </p:spPr>
        <p:txBody>
          <a:bodyPr/>
          <a:lstStyle/>
          <a:p>
            <a:r>
              <a:rPr lang="cs-CZ" dirty="0"/>
              <a:t>PARKAN, František.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 dirty="0"/>
              <a:t>středověk a raný novověk : pracovní sešit</a:t>
            </a:r>
            <a:r>
              <a:rPr lang="cs-CZ" dirty="0"/>
              <a:t>. 1. vyd. Praha: SPN - pedagogické nakladatelství, 2002, 52 s. ISBN 80-723-5192-3. </a:t>
            </a:r>
            <a:endParaRPr lang="cs-CZ" dirty="0" smtClean="0"/>
          </a:p>
          <a:p>
            <a:r>
              <a:rPr lang="cs-CZ" dirty="0"/>
              <a:t>MANDELOVÁ, Helena. </a:t>
            </a:r>
            <a:r>
              <a:rPr lang="cs-CZ" i="1" dirty="0"/>
              <a:t>České země za vlády Lucemburků</a:t>
            </a:r>
            <a:r>
              <a:rPr lang="cs-CZ" dirty="0"/>
              <a:t>: </a:t>
            </a:r>
            <a:r>
              <a:rPr lang="cs-CZ" i="1" dirty="0"/>
              <a:t>zrození zemí Koruny české</a:t>
            </a:r>
            <a:r>
              <a:rPr lang="cs-CZ" dirty="0"/>
              <a:t>. 1. vyd. Ilustrace Pavel Major. Praha: Albatros, 1993, 64 s. Dějiny v obrazech. ISBN 80-000-0403-8. </a:t>
            </a:r>
            <a:endParaRPr lang="cs-CZ" dirty="0" smtClean="0"/>
          </a:p>
          <a:p>
            <a:r>
              <a:rPr lang="cs-CZ" dirty="0"/>
              <a:t>BAUER, Jan. </a:t>
            </a:r>
            <a:r>
              <a:rPr lang="cs-CZ" i="1" dirty="0"/>
              <a:t>Vládci českých zemí</a:t>
            </a:r>
            <a:r>
              <a:rPr lang="cs-CZ" dirty="0"/>
              <a:t>: </a:t>
            </a:r>
            <a:r>
              <a:rPr lang="cs-CZ" i="1" dirty="0"/>
              <a:t>historie panovnického trůnu Čech a Moravy</a:t>
            </a:r>
            <a:r>
              <a:rPr lang="cs-CZ" dirty="0"/>
              <a:t>. Vyd. 1. Ilustrace Pavel Major. Praha: Beta, 2004, 271 s. Dějiny v obrazech. ISBN 80-730-6168-6. </a:t>
            </a:r>
          </a:p>
        </p:txBody>
      </p:sp>
    </p:spTree>
    <p:extLst>
      <p:ext uri="{BB962C8B-B14F-4D97-AF65-F5344CB8AC3E}">
        <p14:creationId xmlns:p14="http://schemas.microsoft.com/office/powerpoint/2010/main" xmlns="" val="660879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241</TotalTime>
  <Words>706</Words>
  <Application>Microsoft Office PowerPoint</Application>
  <PresentationFormat>Předvádění na obrazovce (4:3)</PresentationFormat>
  <Paragraphs>96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Snímek 1</vt:lpstr>
      <vt:lpstr>Anotace</vt:lpstr>
      <vt:lpstr>Zkus luštit, z označených písmen sestav slovo a vysvětli jeho význam.</vt:lpstr>
      <vt:lpstr>Co sis měl vybavit?</vt:lpstr>
      <vt:lpstr>Karel IV.  (1346-1378)</vt:lpstr>
      <vt:lpstr>Římský císař, český, lombardský a arelatský král, hrabě lucemburský, markrabě moravský</vt:lpstr>
      <vt:lpstr>Snímek 7</vt:lpstr>
      <vt:lpstr>Vladařská rozhodnutí</vt:lpstr>
      <vt:lpstr>politika</vt:lpstr>
      <vt:lpstr>Državy Lucemburků – fialové označení</vt:lpstr>
      <vt:lpstr>Svatováclavská koruna - kopie</vt:lpstr>
      <vt:lpstr>Hrad na ochranu korunovačních klenotů</vt:lpstr>
      <vt:lpstr>Manželství Karla IV.</vt:lpstr>
      <vt:lpstr>Otec vlasti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66</cp:revision>
  <dcterms:created xsi:type="dcterms:W3CDTF">2012-03-17T07:31:03Z</dcterms:created>
  <dcterms:modified xsi:type="dcterms:W3CDTF">2013-06-21T12:26:57Z</dcterms:modified>
</cp:coreProperties>
</file>