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6" r:id="rId10"/>
    <p:sldId id="277" r:id="rId11"/>
    <p:sldId id="274" r:id="rId12"/>
    <p:sldId id="278" r:id="rId13"/>
    <p:sldId id="280" r:id="rId14"/>
    <p:sldId id="279" r:id="rId15"/>
    <p:sldId id="275" r:id="rId16"/>
    <p:sldId id="28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9/9b/VaclavnaVotobraze.jpg" TargetMode="External"/><Relationship Id="rId7" Type="http://schemas.openxmlformats.org/officeDocument/2006/relationships/hyperlink" Target="http://cs.wikipedia.org/wiki/Soubor:Vaclav4_pecetPol.jpg" TargetMode="External"/><Relationship Id="rId2" Type="http://schemas.openxmlformats.org/officeDocument/2006/relationships/hyperlink" Target="http://upload.wikimedia.org/wikipedia/commons/3/3a/VaclavI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etlemska_kaple.jpg" TargetMode="External"/><Relationship Id="rId5" Type="http://schemas.openxmlformats.org/officeDocument/2006/relationships/hyperlink" Target="http://cs.wikipedia.org/wiki/Soubor:To%C4%8Dn%C3%ADk_(hrad).jpg" TargetMode="External"/><Relationship Id="rId4" Type="http://schemas.openxmlformats.org/officeDocument/2006/relationships/hyperlink" Target="http://cs.wikipedia.org/wiki/Soubor:Zebrak_hrad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aclav_IV.1415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7078463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Doba</a:t>
                      </a:r>
                      <a:r>
                        <a:rPr lang="cs-CZ" baseline="0" dirty="0" smtClean="0"/>
                        <a:t> Václava IV.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 věnuje nástupci Karla IV.</a:t>
            </a:r>
          </a:p>
          <a:p>
            <a:r>
              <a:rPr lang="cs-CZ" dirty="0" smtClean="0"/>
              <a:t>Žáci poznají osobnost Václava IV.</a:t>
            </a:r>
          </a:p>
          <a:p>
            <a:r>
              <a:rPr lang="cs-CZ" dirty="0" smtClean="0"/>
              <a:t>Co bylo charakteristické pro období  jeho vládnutí.</a:t>
            </a:r>
          </a:p>
          <a:p>
            <a:r>
              <a:rPr lang="cs-CZ" dirty="0" smtClean="0"/>
              <a:t>Mohou porovnat  Václavovu vládu s dobou panování  jeho otce.</a:t>
            </a:r>
          </a:p>
          <a:p>
            <a:r>
              <a:rPr lang="cs-CZ" dirty="0" smtClean="0"/>
              <a:t>Poznají, jaké spory musel řešit.</a:t>
            </a:r>
          </a:p>
          <a:p>
            <a:r>
              <a:rPr lang="cs-CZ" dirty="0" smtClean="0"/>
              <a:t>Seznámí se s pojmy - dekret, reforma.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60672" cy="1008113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 souvisí uvedené osoby s dobou Karla IV.?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916832"/>
            <a:ext cx="8229600" cy="4373563"/>
          </a:xfrm>
        </p:spPr>
        <p:txBody>
          <a:bodyPr/>
          <a:lstStyle/>
          <a:p>
            <a:r>
              <a:rPr lang="cs-CZ" dirty="0" smtClean="0"/>
              <a:t>Matyáš z </a:t>
            </a:r>
            <a:r>
              <a:rPr lang="cs-CZ" dirty="0" err="1" smtClean="0"/>
              <a:t>Arrasu</a:t>
            </a:r>
            <a:endParaRPr lang="cs-CZ" dirty="0" smtClean="0"/>
          </a:p>
          <a:p>
            <a:r>
              <a:rPr lang="cs-CZ" dirty="0" smtClean="0"/>
              <a:t>Petr Parléř</a:t>
            </a:r>
          </a:p>
          <a:p>
            <a:r>
              <a:rPr lang="cs-CZ" dirty="0" smtClean="0"/>
              <a:t>Mistr </a:t>
            </a:r>
            <a:r>
              <a:rPr lang="cs-CZ" dirty="0" err="1" smtClean="0"/>
              <a:t>Thedorik</a:t>
            </a:r>
            <a:endParaRPr lang="cs-CZ" dirty="0" smtClean="0"/>
          </a:p>
          <a:p>
            <a:r>
              <a:rPr lang="cs-CZ" dirty="0" smtClean="0"/>
              <a:t>Bušek z Velhartic</a:t>
            </a:r>
          </a:p>
          <a:p>
            <a:r>
              <a:rPr lang="cs-CZ" dirty="0" smtClean="0"/>
              <a:t>Eliška Pomořanská</a:t>
            </a:r>
          </a:p>
          <a:p>
            <a:r>
              <a:rPr lang="cs-CZ" dirty="0" smtClean="0"/>
              <a:t>Arnošt z Pardubic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Stavitel, katedrála sv. Víta.</a:t>
            </a:r>
          </a:p>
          <a:p>
            <a:r>
              <a:rPr lang="cs-CZ" dirty="0" smtClean="0"/>
              <a:t>Pokračovatel Matyáše, stavitel.</a:t>
            </a:r>
          </a:p>
          <a:p>
            <a:r>
              <a:rPr lang="cs-CZ" dirty="0" smtClean="0"/>
              <a:t>Gotický malíř, kaple sv. Kříže, Karlštejn.</a:t>
            </a:r>
          </a:p>
          <a:p>
            <a:r>
              <a:rPr lang="cs-CZ" dirty="0" smtClean="0"/>
              <a:t>Přítel, důvěrník, komorník Karla IV.</a:t>
            </a:r>
          </a:p>
          <a:p>
            <a:r>
              <a:rPr lang="cs-CZ" dirty="0" smtClean="0"/>
              <a:t>Čtvrtá manželka Karla IV., Alžběta.</a:t>
            </a:r>
          </a:p>
          <a:p>
            <a:r>
              <a:rPr lang="cs-CZ" dirty="0" smtClean="0"/>
              <a:t>První pražský arcibiskup.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Přečti a zapiš datum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Malá Strana a Staré Město byly spojeny mostem. Je 516 metrů dlouhý a spočívá na 16 pilířích.</a:t>
            </a:r>
          </a:p>
          <a:p>
            <a:endParaRPr lang="cs-CZ" dirty="0"/>
          </a:p>
          <a:p>
            <a:r>
              <a:rPr lang="cs-CZ" dirty="0" smtClean="0"/>
              <a:t>Kdy byl založen?</a:t>
            </a:r>
          </a:p>
          <a:p>
            <a:endParaRPr lang="cs-CZ" dirty="0"/>
          </a:p>
          <a:p>
            <a:r>
              <a:rPr lang="cs-CZ" dirty="0" smtClean="0"/>
              <a:t>135797531</a:t>
            </a:r>
          </a:p>
          <a:p>
            <a:endParaRPr lang="cs-CZ" dirty="0" smtClean="0"/>
          </a:p>
          <a:p>
            <a:r>
              <a:rPr lang="cs-CZ" dirty="0" smtClean="0"/>
              <a:t>V číselné řadě je denní datum, měsíc, rok, hodina i minuta.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založení Karlova mostu došlo roku 1357,</a:t>
            </a:r>
          </a:p>
          <a:p>
            <a:pPr marL="114300" indent="0">
              <a:buNone/>
            </a:pPr>
            <a:r>
              <a:rPr lang="cs-CZ" dirty="0" smtClean="0"/>
              <a:t>   9. července v 5 hodin 31 minut.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3" y="2924944"/>
            <a:ext cx="4736075" cy="355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Václav IV.  (1378-1419)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Rok 1361 - narození, Norimberk</a:t>
            </a:r>
          </a:p>
          <a:p>
            <a:pPr marL="114300" indent="0">
              <a:buNone/>
            </a:pPr>
            <a:r>
              <a:rPr lang="cs-CZ" dirty="0" smtClean="0"/>
              <a:t>Matka - Anna Svídnická</a:t>
            </a:r>
          </a:p>
          <a:p>
            <a:pPr marL="114300" indent="0">
              <a:buNone/>
            </a:pPr>
            <a:r>
              <a:rPr lang="cs-CZ" dirty="0" smtClean="0"/>
              <a:t>Otec - Karel IV.</a:t>
            </a:r>
          </a:p>
          <a:p>
            <a:pPr marL="114300" indent="0">
              <a:buNone/>
            </a:pPr>
            <a:r>
              <a:rPr lang="cs-CZ" dirty="0" smtClean="0"/>
              <a:t>Rok 1363 -  korunovace na českého </a:t>
            </a:r>
            <a:r>
              <a:rPr lang="cs-CZ" dirty="0" smtClean="0"/>
              <a:t>krále (</a:t>
            </a:r>
            <a:r>
              <a:rPr lang="cs-CZ" dirty="0" smtClean="0"/>
              <a:t>dvouletý)</a:t>
            </a:r>
          </a:p>
          <a:p>
            <a:pPr marL="114300" indent="0">
              <a:buNone/>
            </a:pPr>
            <a:r>
              <a:rPr lang="cs-CZ" dirty="0" smtClean="0"/>
              <a:t>Vychovatelé - Arnošt z Pardubic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Jan Očko z Vlašimi</a:t>
            </a:r>
          </a:p>
          <a:p>
            <a:pPr marL="114300" indent="0">
              <a:buNone/>
            </a:pPr>
            <a:r>
              <a:rPr lang="cs-CZ" dirty="0" smtClean="0"/>
              <a:t>Dva sňatky - Johanna Bavorská</a:t>
            </a:r>
          </a:p>
          <a:p>
            <a:pPr marL="11430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Žofie Bavorská</a:t>
            </a:r>
          </a:p>
          <a:p>
            <a:pPr marL="114300" indent="0">
              <a:buNone/>
            </a:pPr>
            <a:r>
              <a:rPr lang="cs-CZ" dirty="0" smtClean="0"/>
              <a:t>Rok 1376 - volba  římským králem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26888" y="3717032"/>
            <a:ext cx="1051963" cy="295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Václav IV.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3808" y="1844824"/>
            <a:ext cx="2808312" cy="4855412"/>
          </a:xfr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Vláda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Doba neklidů a rozporů.</a:t>
            </a:r>
          </a:p>
          <a:p>
            <a:r>
              <a:rPr lang="cs-CZ" dirty="0" smtClean="0"/>
              <a:t>Opora v příslušnících nižší šlechty a měšťanů.</a:t>
            </a:r>
          </a:p>
          <a:p>
            <a:r>
              <a:rPr lang="cs-CZ" dirty="0" smtClean="0"/>
              <a:t>Lovy, štvanice, hostiny (Žebrák, Křivoklát, Karlštejn, Králův Dvůr - oblíbené hrady).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3861048"/>
            <a:ext cx="3732799" cy="2729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4760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Rozpory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Konflikty s vyšší šlechtou (panstvo dokonce svého vládce zajalo a věznilo).</a:t>
            </a:r>
          </a:p>
          <a:p>
            <a:r>
              <a:rPr lang="cs-CZ" dirty="0" smtClean="0"/>
              <a:t>Spory s bratrem Zikmundem (Čechy přezdívaný „liška ryšavá“).</a:t>
            </a:r>
          </a:p>
          <a:p>
            <a:r>
              <a:rPr lang="cs-CZ" dirty="0" smtClean="0"/>
              <a:t>Spory s římskou říší německého národa (Václav IV. </a:t>
            </a:r>
            <a:r>
              <a:rPr lang="cs-CZ" dirty="0"/>
              <a:t>o</a:t>
            </a:r>
            <a:r>
              <a:rPr lang="cs-CZ" dirty="0" smtClean="0"/>
              <a:t>značen jako „neužitečný, líný a zcela nepřizpůsobivý pro říši“).</a:t>
            </a:r>
          </a:p>
          <a:p>
            <a:r>
              <a:rPr lang="cs-CZ" dirty="0" smtClean="0"/>
              <a:t>Spory s církví  - s arcibiskupem Janem z </a:t>
            </a:r>
            <a:r>
              <a:rPr lang="cs-CZ" dirty="0" err="1" smtClean="0"/>
              <a:t>Jenštejna</a:t>
            </a:r>
            <a:r>
              <a:rPr lang="cs-CZ" dirty="0" smtClean="0"/>
              <a:t> (zatčení, mučení, zabití arcibiskupského vikáře Jana z </a:t>
            </a:r>
            <a:r>
              <a:rPr lang="cs-CZ" dirty="0" err="1" smtClean="0"/>
              <a:t>Pomuku</a:t>
            </a:r>
            <a:r>
              <a:rPr lang="cs-CZ" dirty="0" smtClean="0"/>
              <a:t>).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47095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rozhodnutí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Podpora reformátorů církve - reforma = náprava</a:t>
            </a:r>
          </a:p>
          <a:p>
            <a:pPr marL="114300" indent="0">
              <a:buNone/>
            </a:pPr>
            <a:r>
              <a:rPr lang="cs-CZ" dirty="0" smtClean="0"/>
              <a:t>                                                       Jan Hus.</a:t>
            </a:r>
          </a:p>
          <a:p>
            <a:r>
              <a:rPr lang="cs-CZ" dirty="0" smtClean="0"/>
              <a:t>Rok 1409 - Dekret kutnohorský - změna poměrů hlasů na Karlově univerzitě (Češi mají na vysokém učení 3 hlasy, cizinci jen 1hlas, posílení  českého na univerzitě).</a:t>
            </a:r>
          </a:p>
          <a:p>
            <a:r>
              <a:rPr lang="cs-CZ" dirty="0" smtClean="0"/>
              <a:t>Postupný odklon od reformátorů (Hus brojí proti odpustkům, ze kterých má Václav IV. podíl).</a:t>
            </a:r>
          </a:p>
          <a:p>
            <a:r>
              <a:rPr lang="cs-CZ" dirty="0" smtClean="0"/>
              <a:t>Rok 1419 - nepokoje  v Praze, defenestrace.</a:t>
            </a:r>
          </a:p>
          <a:p>
            <a:r>
              <a:rPr lang="cs-CZ" dirty="0" smtClean="0"/>
              <a:t>Rok 1419 - úmrtí Václava IV.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Stavby doby Václava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Dokončení  Staroměstské mostecké věže.</a:t>
            </a:r>
          </a:p>
          <a:p>
            <a:r>
              <a:rPr lang="cs-CZ" dirty="0" smtClean="0"/>
              <a:t>Pokračuje výstavby katedrály sv. Víta.</a:t>
            </a:r>
          </a:p>
          <a:p>
            <a:r>
              <a:rPr lang="cs-CZ" dirty="0" smtClean="0"/>
              <a:t>Týnskému chrámu přistavěny věže.</a:t>
            </a:r>
          </a:p>
          <a:p>
            <a:r>
              <a:rPr lang="cs-CZ" dirty="0" smtClean="0"/>
              <a:t>Na Staroměstské radnici je zřízena </a:t>
            </a:r>
            <a:r>
              <a:rPr lang="cs-CZ" dirty="0" err="1" smtClean="0"/>
              <a:t>rokovací</a:t>
            </a:r>
            <a:r>
              <a:rPr lang="cs-CZ" dirty="0" smtClean="0"/>
              <a:t> síň.</a:t>
            </a:r>
          </a:p>
          <a:p>
            <a:r>
              <a:rPr lang="cs-CZ" dirty="0" smtClean="0"/>
              <a:t>Na Dobytčím trhu zřízena radnice Nového Města.</a:t>
            </a:r>
          </a:p>
          <a:p>
            <a:r>
              <a:rPr lang="cs-CZ" dirty="0" smtClean="0"/>
              <a:t>Postavena Betlémská kaple (peníze od pražských měšťanů).</a:t>
            </a:r>
          </a:p>
          <a:p>
            <a:r>
              <a:rPr lang="cs-CZ" dirty="0" smtClean="0"/>
              <a:t>Vybudován nový hrad Točník.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4525442"/>
            <a:ext cx="2641476" cy="1906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187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Betlémská kaple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6291" y="1752600"/>
            <a:ext cx="5831417" cy="4373563"/>
          </a:xfrm>
        </p:spPr>
      </p:pic>
    </p:spTree>
    <p:extLst>
      <p:ext uri="{BB962C8B-B14F-4D97-AF65-F5344CB8AC3E}">
        <p14:creationId xmlns:p14="http://schemas.microsoft.com/office/powerpoint/2010/main" xmlns="" val="3545767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Pečeť Václava Iv.  A podobizna Václava IV. Z roku 1415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161640"/>
            <a:ext cx="4499138" cy="42196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0292" y="1772816"/>
            <a:ext cx="3275517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9504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upload.wikimedia.org/wikipedia/commons/3/3a/VaclavIV.jpg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upload.wikimedia.org/wikipedia/commons/9/9b/VaclavnaVotobraze.jpg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cs.wikipedia.org/wiki/Soubor:Zebrak_hrad.jpg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http://cs.wikipedia.org/wiki/Soubor:To%C4%8Dn%C3%ADk_(hrad).</a:t>
            </a:r>
            <a:r>
              <a:rPr lang="cs-CZ" dirty="0" smtClean="0">
                <a:hlinkClick r:id="rId5"/>
              </a:rPr>
              <a:t>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cs.wikipedia.org/wiki/Soubor:Betlemska_kaple.jpg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cs.wikipedia.org/wiki/Soubor:Vaclav4_pecetPol.jpg</a:t>
            </a:r>
            <a:endParaRPr lang="cs-CZ" dirty="0" smtClean="0"/>
          </a:p>
          <a:p>
            <a:r>
              <a:rPr lang="cs-CZ" dirty="0" smtClean="0"/>
              <a:t>Vlastní 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cs.wikipedia.org/wiki/Soubor:Vaclav_IV.1415.jpg</a:t>
            </a:r>
            <a:endParaRPr lang="cs-CZ" dirty="0" smtClean="0"/>
          </a:p>
          <a:p>
            <a:r>
              <a:rPr lang="cs-CZ" dirty="0"/>
              <a:t>MANDELOVÁ, Helena. </a:t>
            </a:r>
            <a:r>
              <a:rPr lang="cs-CZ" i="1" dirty="0"/>
              <a:t>České země za vlády Lucemburků</a:t>
            </a:r>
            <a:r>
              <a:rPr lang="cs-CZ" dirty="0"/>
              <a:t>: </a:t>
            </a:r>
            <a:r>
              <a:rPr lang="cs-CZ" i="1" dirty="0"/>
              <a:t>zrození zemí Koruny české</a:t>
            </a:r>
            <a:r>
              <a:rPr lang="cs-CZ" dirty="0"/>
              <a:t>. 1. vyd. Ilustrace Pavel Major. Praha: Albatros, 1993, 64 s. Dějiny v obrazech. ISBN 80-000-0403-8. </a:t>
            </a:r>
            <a:endParaRPr lang="cs-CZ" dirty="0" smtClean="0"/>
          </a:p>
          <a:p>
            <a:r>
              <a:rPr lang="cs-CZ" dirty="0"/>
              <a:t>BAUER, Jan. </a:t>
            </a:r>
            <a:r>
              <a:rPr lang="cs-CZ" i="1" dirty="0"/>
              <a:t>Vládci českých zemí</a:t>
            </a:r>
            <a:r>
              <a:rPr lang="cs-CZ" dirty="0"/>
              <a:t>: </a:t>
            </a:r>
            <a:r>
              <a:rPr lang="cs-CZ" i="1" dirty="0"/>
              <a:t>historie panovnického trůnu Čech a Moravy</a:t>
            </a:r>
            <a:r>
              <a:rPr lang="cs-CZ" dirty="0"/>
              <a:t>. Vyd. 1. Ilustrace Pavel Major. Praha: Beta, 2004, 271 s. Dějiny v obrazech. ISBN 80-730-6168-6. </a:t>
            </a:r>
            <a:endParaRPr lang="cs-CZ" dirty="0" smtClean="0"/>
          </a:p>
          <a:p>
            <a:r>
              <a:rPr lang="cs-CZ" dirty="0"/>
              <a:t>BAUER, Ivan. </a:t>
            </a:r>
            <a:r>
              <a:rPr lang="cs-CZ" i="1" dirty="0"/>
              <a:t>Středověk</a:t>
            </a:r>
            <a:r>
              <a:rPr lang="cs-CZ" dirty="0"/>
              <a:t>: </a:t>
            </a:r>
            <a:r>
              <a:rPr lang="cs-CZ" i="1" dirty="0"/>
              <a:t>pracovní sešit z dějepisu</a:t>
            </a:r>
            <a:r>
              <a:rPr lang="cs-CZ" dirty="0"/>
              <a:t>. 1. vyd. Ilustrace Pavel Major. Havlíčkův Brod: Tobiáš, 1993, 64 s. Dějiny v obrazech. ISBN 80-901-2329-5. </a:t>
            </a:r>
          </a:p>
        </p:txBody>
      </p:sp>
    </p:spTree>
    <p:extLst>
      <p:ext uri="{BB962C8B-B14F-4D97-AF65-F5344CB8AC3E}">
        <p14:creationId xmlns:p14="http://schemas.microsoft.com/office/powerpoint/2010/main" xmlns="" val="3032188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338</TotalTime>
  <Words>526</Words>
  <Application>Microsoft Office PowerPoint</Application>
  <PresentationFormat>Předvádění na obrazovce (4:3)</PresentationFormat>
  <Paragraphs>90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Lékárna</vt:lpstr>
      <vt:lpstr>Snímek 1</vt:lpstr>
      <vt:lpstr>anotace</vt:lpstr>
      <vt:lpstr>Jak souvisí uvedené osoby s dobou Karla IV.?</vt:lpstr>
      <vt:lpstr>Odpovědi</vt:lpstr>
      <vt:lpstr>Přečti a zapiš datum</vt:lpstr>
      <vt:lpstr>Řešení</vt:lpstr>
      <vt:lpstr>Václav IV.  (1378-1419)</vt:lpstr>
      <vt:lpstr>Václav IV.</vt:lpstr>
      <vt:lpstr>Vláda</vt:lpstr>
      <vt:lpstr>Rozpory</vt:lpstr>
      <vt:lpstr>rozhodnutí</vt:lpstr>
      <vt:lpstr>Stavby doby Václava IV.</vt:lpstr>
      <vt:lpstr>Betlémská kaple</vt:lpstr>
      <vt:lpstr>Pečeť Václava Iv.  A podobizna Václava IV. Z roku 1415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62</cp:revision>
  <dcterms:created xsi:type="dcterms:W3CDTF">2012-03-17T07:31:03Z</dcterms:created>
  <dcterms:modified xsi:type="dcterms:W3CDTF">2013-06-21T12:29:03Z</dcterms:modified>
</cp:coreProperties>
</file>