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9" r:id="rId1"/>
  </p:sldMasterIdLst>
  <p:notesMasterIdLst>
    <p:notesMasterId r:id="rId12"/>
  </p:notesMasterIdLst>
  <p:sldIdLst>
    <p:sldId id="259" r:id="rId2"/>
    <p:sldId id="271" r:id="rId3"/>
    <p:sldId id="257" r:id="rId4"/>
    <p:sldId id="261" r:id="rId5"/>
    <p:sldId id="263" r:id="rId6"/>
    <p:sldId id="265" r:id="rId7"/>
    <p:sldId id="272" r:id="rId8"/>
    <p:sldId id="267" r:id="rId9"/>
    <p:sldId id="268" r:id="rId10"/>
    <p:sldId id="269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Světlý styl 3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ED083AE6-46FA-4A59-8FB0-9F97EB10719F}" styleName="Světlý styl 3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912C8C85-51F0-491E-9774-3900AFEF0FD7}" styleName="Světlý styl 2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5D4EC57-0C08-42BC-8AB6-7DC2110890E6}" type="doc">
      <dgm:prSet loTypeId="urn:microsoft.com/office/officeart/2005/8/layout/l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56F7B2FD-86FA-401A-AF9B-B799A715214E}">
      <dgm:prSet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GB" sz="2000" noProof="0" dirty="0" smtClean="0">
              <a:solidFill>
                <a:schemeClr val="tx1"/>
              </a:solidFill>
              <a:latin typeface="Bookman Old Style" pitchFamily="18" charset="0"/>
            </a:rPr>
            <a:t>I´ve </a:t>
          </a:r>
          <a:r>
            <a:rPr lang="en-GB" sz="2000" noProof="0" dirty="0" smtClean="0">
              <a:solidFill>
                <a:srgbClr val="FF0000"/>
              </a:solidFill>
              <a:latin typeface="Bookman Old Style" pitchFamily="18" charset="0"/>
            </a:rPr>
            <a:t>already</a:t>
          </a:r>
          <a:r>
            <a:rPr lang="en-GB" sz="2000" noProof="0" dirty="0" smtClean="0">
              <a:solidFill>
                <a:schemeClr val="tx1"/>
              </a:solidFill>
              <a:latin typeface="Bookman Old Style" pitchFamily="18" charset="0"/>
            </a:rPr>
            <a:t> seen that film.</a:t>
          </a:r>
          <a:endParaRPr lang="en-GB" sz="2000" noProof="0" dirty="0">
            <a:solidFill>
              <a:schemeClr val="tx1"/>
            </a:solidFill>
            <a:latin typeface="Bookman Old Style" pitchFamily="18" charset="0"/>
          </a:endParaRPr>
        </a:p>
      </dgm:t>
    </dgm:pt>
    <dgm:pt modelId="{28F05BD0-FE0F-48CA-A4E8-676278890BE3}" type="parTrans" cxnId="{DAC734A8-7AF7-4941-9932-322C01C647CE}">
      <dgm:prSet/>
      <dgm:spPr/>
      <dgm:t>
        <a:bodyPr/>
        <a:lstStyle/>
        <a:p>
          <a:endParaRPr lang="cs-CZ"/>
        </a:p>
      </dgm:t>
    </dgm:pt>
    <dgm:pt modelId="{7CC95BF2-A266-41D7-8783-ABD266C762D1}" type="sibTrans" cxnId="{DAC734A8-7AF7-4941-9932-322C01C647CE}">
      <dgm:prSet/>
      <dgm:spPr/>
      <dgm:t>
        <a:bodyPr/>
        <a:lstStyle/>
        <a:p>
          <a:endParaRPr lang="cs-CZ"/>
        </a:p>
      </dgm:t>
    </dgm:pt>
    <dgm:pt modelId="{04E1A5BC-2F59-4614-9BD8-86F88D9F48A5}">
      <dgm:prSet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GB" sz="2000" noProof="0" dirty="0" smtClean="0">
              <a:solidFill>
                <a:schemeClr val="tx1"/>
              </a:solidFill>
              <a:latin typeface="Bookman Old Style" pitchFamily="18" charset="0"/>
            </a:rPr>
            <a:t>They haven´t arrived </a:t>
          </a:r>
          <a:r>
            <a:rPr lang="en-GB" sz="2000" noProof="0" dirty="0" smtClean="0">
              <a:solidFill>
                <a:srgbClr val="FF0000"/>
              </a:solidFill>
              <a:latin typeface="Bookman Old Style" pitchFamily="18" charset="0"/>
            </a:rPr>
            <a:t>yet</a:t>
          </a:r>
          <a:r>
            <a:rPr lang="en-GB" sz="2000" noProof="0" dirty="0" smtClean="0">
              <a:solidFill>
                <a:schemeClr val="tx1"/>
              </a:solidFill>
              <a:latin typeface="Bookman Old Style" pitchFamily="18" charset="0"/>
            </a:rPr>
            <a:t>.</a:t>
          </a:r>
          <a:endParaRPr lang="en-GB" sz="2000" noProof="0" dirty="0">
            <a:solidFill>
              <a:schemeClr val="tx1"/>
            </a:solidFill>
            <a:latin typeface="Bookman Old Style" pitchFamily="18" charset="0"/>
          </a:endParaRPr>
        </a:p>
      </dgm:t>
    </dgm:pt>
    <dgm:pt modelId="{9F6F8557-00B6-482E-BD46-7746FF5F6C79}" type="parTrans" cxnId="{7D50899F-1459-40D7-8495-0A50850DB58E}">
      <dgm:prSet/>
      <dgm:spPr/>
      <dgm:t>
        <a:bodyPr/>
        <a:lstStyle/>
        <a:p>
          <a:endParaRPr lang="cs-CZ"/>
        </a:p>
      </dgm:t>
    </dgm:pt>
    <dgm:pt modelId="{307DB16B-A3DC-4906-82E9-39761F4D953B}" type="sibTrans" cxnId="{7D50899F-1459-40D7-8495-0A50850DB58E}">
      <dgm:prSet/>
      <dgm:spPr/>
      <dgm:t>
        <a:bodyPr/>
        <a:lstStyle/>
        <a:p>
          <a:endParaRPr lang="cs-CZ"/>
        </a:p>
      </dgm:t>
    </dgm:pt>
    <dgm:pt modelId="{5FBC867B-848D-4F6C-B59A-FF6AC8BD81F1}">
      <dgm:prSet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GB" sz="2000" noProof="0" dirty="0" smtClean="0">
              <a:solidFill>
                <a:schemeClr val="tx1"/>
              </a:solidFill>
              <a:latin typeface="Bookman Old Style" pitchFamily="18" charset="0"/>
            </a:rPr>
            <a:t>Have you </a:t>
          </a:r>
          <a:r>
            <a:rPr lang="en-GB" sz="2000" noProof="0" dirty="0" smtClean="0">
              <a:solidFill>
                <a:srgbClr val="FF0000"/>
              </a:solidFill>
              <a:latin typeface="Bookman Old Style" pitchFamily="18" charset="0"/>
            </a:rPr>
            <a:t>ever </a:t>
          </a:r>
          <a:r>
            <a:rPr lang="en-GB" sz="2000" noProof="0" dirty="0" smtClean="0">
              <a:solidFill>
                <a:schemeClr val="tx1"/>
              </a:solidFill>
              <a:latin typeface="Bookman Old Style" pitchFamily="18" charset="0"/>
            </a:rPr>
            <a:t>been to Greece?</a:t>
          </a:r>
          <a:endParaRPr lang="en-GB" sz="2000" noProof="0" dirty="0">
            <a:solidFill>
              <a:schemeClr val="tx1"/>
            </a:solidFill>
            <a:latin typeface="Bookman Old Style" pitchFamily="18" charset="0"/>
          </a:endParaRPr>
        </a:p>
      </dgm:t>
    </dgm:pt>
    <dgm:pt modelId="{3E5AC8EF-A60E-4BEC-B77A-4CCBFA091E4C}" type="parTrans" cxnId="{BE173464-811F-49DB-ADFF-0B69CE771C8C}">
      <dgm:prSet/>
      <dgm:spPr/>
      <dgm:t>
        <a:bodyPr/>
        <a:lstStyle/>
        <a:p>
          <a:endParaRPr lang="cs-CZ"/>
        </a:p>
      </dgm:t>
    </dgm:pt>
    <dgm:pt modelId="{5A568715-46C1-4874-A592-F413CA575FD8}" type="sibTrans" cxnId="{BE173464-811F-49DB-ADFF-0B69CE771C8C}">
      <dgm:prSet/>
      <dgm:spPr/>
      <dgm:t>
        <a:bodyPr/>
        <a:lstStyle/>
        <a:p>
          <a:endParaRPr lang="cs-CZ"/>
        </a:p>
      </dgm:t>
    </dgm:pt>
    <dgm:pt modelId="{338CE6A7-4383-4D35-A0DC-C667D5469688}">
      <dgm:prSet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GB" sz="2000" noProof="0" dirty="0" smtClean="0">
              <a:solidFill>
                <a:schemeClr val="tx1"/>
              </a:solidFill>
              <a:latin typeface="Bookman Old Style" pitchFamily="18" charset="0"/>
            </a:rPr>
            <a:t>We have </a:t>
          </a:r>
          <a:r>
            <a:rPr lang="en-GB" sz="2000" noProof="0" dirty="0" smtClean="0">
              <a:solidFill>
                <a:srgbClr val="FF0000"/>
              </a:solidFill>
              <a:latin typeface="Bookman Old Style" pitchFamily="18" charset="0"/>
            </a:rPr>
            <a:t>never</a:t>
          </a:r>
          <a:r>
            <a:rPr lang="en-GB" sz="2000" noProof="0" dirty="0" smtClean="0">
              <a:solidFill>
                <a:schemeClr val="tx1"/>
              </a:solidFill>
              <a:latin typeface="Bookman Old Style" pitchFamily="18" charset="0"/>
            </a:rPr>
            <a:t> played golf.</a:t>
          </a:r>
          <a:endParaRPr lang="en-GB" sz="2000" noProof="0" dirty="0">
            <a:solidFill>
              <a:schemeClr val="tx1"/>
            </a:solidFill>
            <a:latin typeface="Bookman Old Style" pitchFamily="18" charset="0"/>
          </a:endParaRPr>
        </a:p>
      </dgm:t>
    </dgm:pt>
    <dgm:pt modelId="{8C207C10-78F9-4EAB-B2F1-1356828AFC5E}" type="parTrans" cxnId="{31DB693F-BB26-4808-A305-271A341B920D}">
      <dgm:prSet/>
      <dgm:spPr/>
      <dgm:t>
        <a:bodyPr/>
        <a:lstStyle/>
        <a:p>
          <a:endParaRPr lang="cs-CZ"/>
        </a:p>
      </dgm:t>
    </dgm:pt>
    <dgm:pt modelId="{BFCA2F6E-546D-4EB2-9364-9D527E36A846}" type="sibTrans" cxnId="{31DB693F-BB26-4808-A305-271A341B920D}">
      <dgm:prSet/>
      <dgm:spPr/>
      <dgm:t>
        <a:bodyPr/>
        <a:lstStyle/>
        <a:p>
          <a:endParaRPr lang="cs-CZ"/>
        </a:p>
      </dgm:t>
    </dgm:pt>
    <dgm:pt modelId="{28E0FA49-9814-470F-8A84-615AA3C60FAB}" type="pres">
      <dgm:prSet presAssocID="{25D4EC57-0C08-42BC-8AB6-7DC2110890E6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71C2B9E3-3678-4381-B634-B9DC92D4D54E}" type="pres">
      <dgm:prSet presAssocID="{56F7B2FD-86FA-401A-AF9B-B799A715214E}" presName="horFlow" presStyleCnt="0"/>
      <dgm:spPr/>
    </dgm:pt>
    <dgm:pt modelId="{C54602AD-927B-46D4-B6DA-EA8AE7BFBE99}" type="pres">
      <dgm:prSet presAssocID="{56F7B2FD-86FA-401A-AF9B-B799A715214E}" presName="bigChev" presStyleLbl="node1" presStyleIdx="0" presStyleCnt="4" custScaleX="411658" custScaleY="171636" custLinFactNeighborX="10150" custLinFactNeighborY="-37481"/>
      <dgm:spPr/>
      <dgm:t>
        <a:bodyPr/>
        <a:lstStyle/>
        <a:p>
          <a:endParaRPr lang="cs-CZ"/>
        </a:p>
      </dgm:t>
    </dgm:pt>
    <dgm:pt modelId="{BAFEA0A6-C7DD-48D2-98EA-8EC57336AEB5}" type="pres">
      <dgm:prSet presAssocID="{56F7B2FD-86FA-401A-AF9B-B799A715214E}" presName="vSp" presStyleCnt="0"/>
      <dgm:spPr/>
    </dgm:pt>
    <dgm:pt modelId="{E5F7232E-422B-42FE-A058-9A9744139ED2}" type="pres">
      <dgm:prSet presAssocID="{04E1A5BC-2F59-4614-9BD8-86F88D9F48A5}" presName="horFlow" presStyleCnt="0"/>
      <dgm:spPr/>
    </dgm:pt>
    <dgm:pt modelId="{9234E300-3F46-4791-98F3-C00DE40CA5DD}" type="pres">
      <dgm:prSet presAssocID="{04E1A5BC-2F59-4614-9BD8-86F88D9F48A5}" presName="bigChev" presStyleLbl="node1" presStyleIdx="1" presStyleCnt="4" custScaleX="411658" custScaleY="179135" custLinFactNeighborX="-32" custLinFactNeighborY="-57975"/>
      <dgm:spPr/>
      <dgm:t>
        <a:bodyPr/>
        <a:lstStyle/>
        <a:p>
          <a:endParaRPr lang="cs-CZ"/>
        </a:p>
      </dgm:t>
    </dgm:pt>
    <dgm:pt modelId="{EF88BD11-C1FB-4F5C-BFB5-E7B2FC70BAD5}" type="pres">
      <dgm:prSet presAssocID="{04E1A5BC-2F59-4614-9BD8-86F88D9F48A5}" presName="vSp" presStyleCnt="0"/>
      <dgm:spPr/>
    </dgm:pt>
    <dgm:pt modelId="{2D946AF4-3C00-4AE4-8C1B-946C8A0E7B43}" type="pres">
      <dgm:prSet presAssocID="{5FBC867B-848D-4F6C-B59A-FF6AC8BD81F1}" presName="horFlow" presStyleCnt="0"/>
      <dgm:spPr/>
    </dgm:pt>
    <dgm:pt modelId="{C5F4AC66-B6E7-489A-B36D-61C0D4C5B5A0}" type="pres">
      <dgm:prSet presAssocID="{5FBC867B-848D-4F6C-B59A-FF6AC8BD81F1}" presName="bigChev" presStyleLbl="node1" presStyleIdx="2" presStyleCnt="4" custScaleX="411658" custScaleY="170282" custLinFactNeighborX="2664" custLinFactNeighborY="-70850"/>
      <dgm:spPr/>
      <dgm:t>
        <a:bodyPr/>
        <a:lstStyle/>
        <a:p>
          <a:endParaRPr lang="cs-CZ"/>
        </a:p>
      </dgm:t>
    </dgm:pt>
    <dgm:pt modelId="{1B1BDEDE-9E42-49CF-87FD-B03C347FA001}" type="pres">
      <dgm:prSet presAssocID="{5FBC867B-848D-4F6C-B59A-FF6AC8BD81F1}" presName="vSp" presStyleCnt="0"/>
      <dgm:spPr/>
    </dgm:pt>
    <dgm:pt modelId="{F45A6FA4-7BF1-4321-96EE-4C8503D67851}" type="pres">
      <dgm:prSet presAssocID="{338CE6A7-4383-4D35-A0DC-C667D5469688}" presName="horFlow" presStyleCnt="0"/>
      <dgm:spPr/>
    </dgm:pt>
    <dgm:pt modelId="{666D706E-8883-4C97-B12B-710C4C0EC7E7}" type="pres">
      <dgm:prSet presAssocID="{338CE6A7-4383-4D35-A0DC-C667D5469688}" presName="bigChev" presStyleLbl="node1" presStyleIdx="3" presStyleCnt="4" custScaleX="411658" custScaleY="163278" custLinFactNeighborX="-32" custLinFactNeighborY="-92853"/>
      <dgm:spPr/>
      <dgm:t>
        <a:bodyPr/>
        <a:lstStyle/>
        <a:p>
          <a:endParaRPr lang="cs-CZ"/>
        </a:p>
      </dgm:t>
    </dgm:pt>
  </dgm:ptLst>
  <dgm:cxnLst>
    <dgm:cxn modelId="{9B13D5E0-0F34-4170-8A0D-42384FA79B16}" type="presOf" srcId="{25D4EC57-0C08-42BC-8AB6-7DC2110890E6}" destId="{28E0FA49-9814-470F-8A84-615AA3C60FAB}" srcOrd="0" destOrd="0" presId="urn:microsoft.com/office/officeart/2005/8/layout/lProcess3"/>
    <dgm:cxn modelId="{DAC734A8-7AF7-4941-9932-322C01C647CE}" srcId="{25D4EC57-0C08-42BC-8AB6-7DC2110890E6}" destId="{56F7B2FD-86FA-401A-AF9B-B799A715214E}" srcOrd="0" destOrd="0" parTransId="{28F05BD0-FE0F-48CA-A4E8-676278890BE3}" sibTransId="{7CC95BF2-A266-41D7-8783-ABD266C762D1}"/>
    <dgm:cxn modelId="{7D50899F-1459-40D7-8495-0A50850DB58E}" srcId="{25D4EC57-0C08-42BC-8AB6-7DC2110890E6}" destId="{04E1A5BC-2F59-4614-9BD8-86F88D9F48A5}" srcOrd="1" destOrd="0" parTransId="{9F6F8557-00B6-482E-BD46-7746FF5F6C79}" sibTransId="{307DB16B-A3DC-4906-82E9-39761F4D953B}"/>
    <dgm:cxn modelId="{4D985EDF-674C-4983-AF7E-B1CA74674F0F}" type="presOf" srcId="{338CE6A7-4383-4D35-A0DC-C667D5469688}" destId="{666D706E-8883-4C97-B12B-710C4C0EC7E7}" srcOrd="0" destOrd="0" presId="urn:microsoft.com/office/officeart/2005/8/layout/lProcess3"/>
    <dgm:cxn modelId="{BE173464-811F-49DB-ADFF-0B69CE771C8C}" srcId="{25D4EC57-0C08-42BC-8AB6-7DC2110890E6}" destId="{5FBC867B-848D-4F6C-B59A-FF6AC8BD81F1}" srcOrd="2" destOrd="0" parTransId="{3E5AC8EF-A60E-4BEC-B77A-4CCBFA091E4C}" sibTransId="{5A568715-46C1-4874-A592-F413CA575FD8}"/>
    <dgm:cxn modelId="{7B482676-3423-41D5-A593-0F90385E2C22}" type="presOf" srcId="{04E1A5BC-2F59-4614-9BD8-86F88D9F48A5}" destId="{9234E300-3F46-4791-98F3-C00DE40CA5DD}" srcOrd="0" destOrd="0" presId="urn:microsoft.com/office/officeart/2005/8/layout/lProcess3"/>
    <dgm:cxn modelId="{C772CD4C-9791-43AA-B306-3E77DAF5F1C6}" type="presOf" srcId="{56F7B2FD-86FA-401A-AF9B-B799A715214E}" destId="{C54602AD-927B-46D4-B6DA-EA8AE7BFBE99}" srcOrd="0" destOrd="0" presId="urn:microsoft.com/office/officeart/2005/8/layout/lProcess3"/>
    <dgm:cxn modelId="{31DB693F-BB26-4808-A305-271A341B920D}" srcId="{25D4EC57-0C08-42BC-8AB6-7DC2110890E6}" destId="{338CE6A7-4383-4D35-A0DC-C667D5469688}" srcOrd="3" destOrd="0" parTransId="{8C207C10-78F9-4EAB-B2F1-1356828AFC5E}" sibTransId="{BFCA2F6E-546D-4EB2-9364-9D527E36A846}"/>
    <dgm:cxn modelId="{D3E260C5-F588-4802-A823-899609C996D5}" type="presOf" srcId="{5FBC867B-848D-4F6C-B59A-FF6AC8BD81F1}" destId="{C5F4AC66-B6E7-489A-B36D-61C0D4C5B5A0}" srcOrd="0" destOrd="0" presId="urn:microsoft.com/office/officeart/2005/8/layout/lProcess3"/>
    <dgm:cxn modelId="{B62EC889-63E8-46D7-9AD8-7C9DD28ABDB1}" type="presParOf" srcId="{28E0FA49-9814-470F-8A84-615AA3C60FAB}" destId="{71C2B9E3-3678-4381-B634-B9DC92D4D54E}" srcOrd="0" destOrd="0" presId="urn:microsoft.com/office/officeart/2005/8/layout/lProcess3"/>
    <dgm:cxn modelId="{863E8BE8-BA5F-4192-9E28-C625A9D1D58F}" type="presParOf" srcId="{71C2B9E3-3678-4381-B634-B9DC92D4D54E}" destId="{C54602AD-927B-46D4-B6DA-EA8AE7BFBE99}" srcOrd="0" destOrd="0" presId="urn:microsoft.com/office/officeart/2005/8/layout/lProcess3"/>
    <dgm:cxn modelId="{78E21082-71C9-4968-9AC6-C7358B7360DB}" type="presParOf" srcId="{28E0FA49-9814-470F-8A84-615AA3C60FAB}" destId="{BAFEA0A6-C7DD-48D2-98EA-8EC57336AEB5}" srcOrd="1" destOrd="0" presId="urn:microsoft.com/office/officeart/2005/8/layout/lProcess3"/>
    <dgm:cxn modelId="{593204F5-4585-4E1B-9652-DE750FCA9D44}" type="presParOf" srcId="{28E0FA49-9814-470F-8A84-615AA3C60FAB}" destId="{E5F7232E-422B-42FE-A058-9A9744139ED2}" srcOrd="2" destOrd="0" presId="urn:microsoft.com/office/officeart/2005/8/layout/lProcess3"/>
    <dgm:cxn modelId="{0B3AA6D8-3B61-41FC-8B56-0FB0F57FA457}" type="presParOf" srcId="{E5F7232E-422B-42FE-A058-9A9744139ED2}" destId="{9234E300-3F46-4791-98F3-C00DE40CA5DD}" srcOrd="0" destOrd="0" presId="urn:microsoft.com/office/officeart/2005/8/layout/lProcess3"/>
    <dgm:cxn modelId="{5DDE3B60-C8AD-445D-AB6E-F2CC745E4617}" type="presParOf" srcId="{28E0FA49-9814-470F-8A84-615AA3C60FAB}" destId="{EF88BD11-C1FB-4F5C-BFB5-E7B2FC70BAD5}" srcOrd="3" destOrd="0" presId="urn:microsoft.com/office/officeart/2005/8/layout/lProcess3"/>
    <dgm:cxn modelId="{7956A459-DFEB-4FFE-9D0F-DA1AF62A315D}" type="presParOf" srcId="{28E0FA49-9814-470F-8A84-615AA3C60FAB}" destId="{2D946AF4-3C00-4AE4-8C1B-946C8A0E7B43}" srcOrd="4" destOrd="0" presId="urn:microsoft.com/office/officeart/2005/8/layout/lProcess3"/>
    <dgm:cxn modelId="{FE981FDD-B608-4F20-BFC5-5DD9E3A38528}" type="presParOf" srcId="{2D946AF4-3C00-4AE4-8C1B-946C8A0E7B43}" destId="{C5F4AC66-B6E7-489A-B36D-61C0D4C5B5A0}" srcOrd="0" destOrd="0" presId="urn:microsoft.com/office/officeart/2005/8/layout/lProcess3"/>
    <dgm:cxn modelId="{CA31EA29-5CD4-4E29-B61A-39983BFAE230}" type="presParOf" srcId="{28E0FA49-9814-470F-8A84-615AA3C60FAB}" destId="{1B1BDEDE-9E42-49CF-87FD-B03C347FA001}" srcOrd="5" destOrd="0" presId="urn:microsoft.com/office/officeart/2005/8/layout/lProcess3"/>
    <dgm:cxn modelId="{FA5A175A-656C-4617-BA07-DC2C1A6EA129}" type="presParOf" srcId="{28E0FA49-9814-470F-8A84-615AA3C60FAB}" destId="{F45A6FA4-7BF1-4321-96EE-4C8503D67851}" srcOrd="6" destOrd="0" presId="urn:microsoft.com/office/officeart/2005/8/layout/lProcess3"/>
    <dgm:cxn modelId="{A4470297-8755-46BC-978F-F659C5AE2E61}" type="presParOf" srcId="{F45A6FA4-7BF1-4321-96EE-4C8503D67851}" destId="{666D706E-8883-4C97-B12B-710C4C0EC7E7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8E07FA9-67CD-41A4-AE85-DDEF425DDAAF}" type="doc">
      <dgm:prSet loTypeId="urn:microsoft.com/office/officeart/2005/8/layout/matrix3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AA95BE2B-1286-4223-B4AF-5689E0C536C7}">
      <dgm:prSet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rtl="0"/>
          <a:r>
            <a:rPr lang="cs-CZ" sz="1600" dirty="0" smtClean="0">
              <a:solidFill>
                <a:schemeClr val="tx1"/>
              </a:solidFill>
              <a:latin typeface="Bookman Old Style" pitchFamily="18" charset="0"/>
            </a:rPr>
            <a:t>Právě ti volal.</a:t>
          </a:r>
          <a:r>
            <a:rPr lang="cs-CZ" sz="1600" dirty="0" smtClean="0"/>
            <a:t>.</a:t>
          </a:r>
          <a:endParaRPr lang="cs-CZ" sz="1600" dirty="0"/>
        </a:p>
      </dgm:t>
    </dgm:pt>
    <dgm:pt modelId="{AE482117-B2A0-4204-B0A3-F6756A68BA81}" type="parTrans" cxnId="{5EAE38DB-B682-409A-A7AA-04582FC732B0}">
      <dgm:prSet/>
      <dgm:spPr/>
      <dgm:t>
        <a:bodyPr/>
        <a:lstStyle/>
        <a:p>
          <a:endParaRPr lang="cs-CZ"/>
        </a:p>
      </dgm:t>
    </dgm:pt>
    <dgm:pt modelId="{754BA0D4-392D-4304-8760-3F7946DF1E69}" type="sibTrans" cxnId="{5EAE38DB-B682-409A-A7AA-04582FC732B0}">
      <dgm:prSet/>
      <dgm:spPr/>
      <dgm:t>
        <a:bodyPr/>
        <a:lstStyle/>
        <a:p>
          <a:endParaRPr lang="cs-CZ"/>
        </a:p>
      </dgm:t>
    </dgm:pt>
    <dgm:pt modelId="{56D1A251-FBF8-473F-940D-0BEDB73EC5DD}">
      <dgm:prSet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rtl="0"/>
          <a:r>
            <a:rPr lang="cs-CZ" sz="1600" dirty="0" smtClean="0">
              <a:solidFill>
                <a:schemeClr val="tx1"/>
              </a:solidFill>
              <a:latin typeface="Bookman Old Style" pitchFamily="18" charset="0"/>
            </a:rPr>
            <a:t>Poslední dobou na tebe myslela.</a:t>
          </a:r>
        </a:p>
      </dgm:t>
    </dgm:pt>
    <dgm:pt modelId="{154EBB47-AA9A-4292-9197-67FA7726090F}" type="parTrans" cxnId="{72B593AD-89A1-456A-9F11-D5C892466213}">
      <dgm:prSet/>
      <dgm:spPr/>
      <dgm:t>
        <a:bodyPr/>
        <a:lstStyle/>
        <a:p>
          <a:endParaRPr lang="cs-CZ"/>
        </a:p>
      </dgm:t>
    </dgm:pt>
    <dgm:pt modelId="{0AB89FB8-416C-49DB-9DA6-151FCF68EDEC}" type="sibTrans" cxnId="{72B593AD-89A1-456A-9F11-D5C892466213}">
      <dgm:prSet/>
      <dgm:spPr/>
      <dgm:t>
        <a:bodyPr/>
        <a:lstStyle/>
        <a:p>
          <a:endParaRPr lang="cs-CZ"/>
        </a:p>
      </dgm:t>
    </dgm:pt>
    <dgm:pt modelId="{30915164-A4E5-4792-878B-8E7D78D513EE}">
      <dgm:prSet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GB" sz="2000" noProof="0" dirty="0" smtClean="0">
              <a:solidFill>
                <a:schemeClr val="tx1"/>
              </a:solidFill>
              <a:latin typeface="Bookman Old Style" pitchFamily="18" charset="0"/>
            </a:rPr>
            <a:t>He has </a:t>
          </a:r>
          <a:r>
            <a:rPr lang="en-GB" sz="2000" noProof="0" dirty="0" smtClean="0">
              <a:solidFill>
                <a:srgbClr val="FF0000"/>
              </a:solidFill>
              <a:latin typeface="Bookman Old Style" pitchFamily="18" charset="0"/>
            </a:rPr>
            <a:t>just </a:t>
          </a:r>
          <a:r>
            <a:rPr lang="en-GB" sz="2000" noProof="0" dirty="0" smtClean="0">
              <a:solidFill>
                <a:schemeClr val="tx1"/>
              </a:solidFill>
              <a:latin typeface="Bookman Old Style" pitchFamily="18" charset="0"/>
            </a:rPr>
            <a:t>called you.</a:t>
          </a:r>
          <a:endParaRPr lang="en-GB" sz="2000" noProof="0" dirty="0">
            <a:solidFill>
              <a:schemeClr val="tx1"/>
            </a:solidFill>
            <a:latin typeface="Bookman Old Style" pitchFamily="18" charset="0"/>
          </a:endParaRPr>
        </a:p>
      </dgm:t>
    </dgm:pt>
    <dgm:pt modelId="{6F9B2BAD-B6CE-438E-8D88-0B4CEAB3D9FC}" type="parTrans" cxnId="{C6AEEADA-5FD8-45EC-A9E3-25175E18AF66}">
      <dgm:prSet/>
      <dgm:spPr/>
      <dgm:t>
        <a:bodyPr/>
        <a:lstStyle/>
        <a:p>
          <a:endParaRPr lang="cs-CZ"/>
        </a:p>
      </dgm:t>
    </dgm:pt>
    <dgm:pt modelId="{F1FE8512-A286-4155-B3BD-477B635107C3}" type="sibTrans" cxnId="{C6AEEADA-5FD8-45EC-A9E3-25175E18AF66}">
      <dgm:prSet/>
      <dgm:spPr/>
      <dgm:t>
        <a:bodyPr/>
        <a:lstStyle/>
        <a:p>
          <a:endParaRPr lang="cs-CZ"/>
        </a:p>
      </dgm:t>
    </dgm:pt>
    <dgm:pt modelId="{2350A6BE-A6D1-45A8-9E70-13EA7BCFBA58}">
      <dgm:prSet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GB" sz="1800" noProof="0" dirty="0" smtClean="0">
              <a:solidFill>
                <a:schemeClr val="tx1"/>
              </a:solidFill>
              <a:latin typeface="Bookman Old Style" pitchFamily="18" charset="0"/>
            </a:rPr>
            <a:t>She has thought of you </a:t>
          </a:r>
          <a:r>
            <a:rPr lang="en-GB" sz="1800" noProof="0" dirty="0" smtClean="0">
              <a:solidFill>
                <a:srgbClr val="FF0000"/>
              </a:solidFill>
              <a:latin typeface="Bookman Old Style" pitchFamily="18" charset="0"/>
            </a:rPr>
            <a:t>lately</a:t>
          </a:r>
          <a:r>
            <a:rPr lang="en-GB" sz="1800" noProof="0" dirty="0" smtClean="0">
              <a:solidFill>
                <a:schemeClr val="tx1"/>
              </a:solidFill>
              <a:latin typeface="Bookman Old Style" pitchFamily="18" charset="0"/>
            </a:rPr>
            <a:t>.</a:t>
          </a:r>
          <a:endParaRPr lang="en-GB" sz="1800" noProof="0" dirty="0">
            <a:solidFill>
              <a:schemeClr val="tx1"/>
            </a:solidFill>
            <a:latin typeface="Bookman Old Style" pitchFamily="18" charset="0"/>
          </a:endParaRPr>
        </a:p>
      </dgm:t>
    </dgm:pt>
    <dgm:pt modelId="{D2DC1508-C09D-4318-B03D-B6E600FCB1DA}" type="parTrans" cxnId="{C88CCD47-71D1-4BA2-9716-8C582F7DA809}">
      <dgm:prSet/>
      <dgm:spPr/>
      <dgm:t>
        <a:bodyPr/>
        <a:lstStyle/>
        <a:p>
          <a:endParaRPr lang="cs-CZ"/>
        </a:p>
      </dgm:t>
    </dgm:pt>
    <dgm:pt modelId="{F349D1E4-74C5-4573-805F-7E1F5F8B57EF}" type="sibTrans" cxnId="{C88CCD47-71D1-4BA2-9716-8C582F7DA809}">
      <dgm:prSet/>
      <dgm:spPr/>
      <dgm:t>
        <a:bodyPr/>
        <a:lstStyle/>
        <a:p>
          <a:endParaRPr lang="cs-CZ"/>
        </a:p>
      </dgm:t>
    </dgm:pt>
    <dgm:pt modelId="{7D5EFDCA-A9F1-4D78-BEF5-CA1ABA2576AA}">
      <dgm:prSet/>
      <dgm:spPr/>
      <dgm:t>
        <a:bodyPr/>
        <a:lstStyle/>
        <a:p>
          <a:pPr rtl="0"/>
          <a:endParaRPr lang="cs-CZ" dirty="0"/>
        </a:p>
      </dgm:t>
    </dgm:pt>
    <dgm:pt modelId="{B805CCA5-A16D-43B6-8B67-9023D3A333C6}" type="parTrans" cxnId="{5F13A005-3890-48C8-981D-01745BB4B4A8}">
      <dgm:prSet/>
      <dgm:spPr/>
      <dgm:t>
        <a:bodyPr/>
        <a:lstStyle/>
        <a:p>
          <a:endParaRPr lang="cs-CZ"/>
        </a:p>
      </dgm:t>
    </dgm:pt>
    <dgm:pt modelId="{A852BCF0-39EB-490F-BC4D-C97BF4140C8D}" type="sibTrans" cxnId="{5F13A005-3890-48C8-981D-01745BB4B4A8}">
      <dgm:prSet/>
      <dgm:spPr/>
      <dgm:t>
        <a:bodyPr/>
        <a:lstStyle/>
        <a:p>
          <a:endParaRPr lang="cs-CZ"/>
        </a:p>
      </dgm:t>
    </dgm:pt>
    <dgm:pt modelId="{FA492BB3-AD31-4F39-B51B-B37EFF8EE492}" type="pres">
      <dgm:prSet presAssocID="{38E07FA9-67CD-41A4-AE85-DDEF425DDAAF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5E147C6-63C7-40FC-B411-B4E6934E9F37}" type="pres">
      <dgm:prSet presAssocID="{38E07FA9-67CD-41A4-AE85-DDEF425DDAAF}" presName="diamond" presStyleLbl="bgShp" presStyleIdx="0" presStyleCnt="1" custFlipVert="1" custScaleX="24574" custScaleY="2394" custLinFactY="-100000" custLinFactNeighborX="17612" custLinFactNeighborY="-143699"/>
      <dgm:spPr/>
    </dgm:pt>
    <dgm:pt modelId="{45A274F0-E1B6-4CD4-AA07-7792B6379779}" type="pres">
      <dgm:prSet presAssocID="{38E07FA9-67CD-41A4-AE85-DDEF425DDAAF}" presName="quad1" presStyleLbl="node1" presStyleIdx="0" presStyleCnt="4" custScaleX="486049" custLinFactX="-72973" custLinFactNeighborX="-100000" custLinFactNeighborY="-3653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8038A2A-BDD1-4555-92D6-E3A6F34B1742}" type="pres">
      <dgm:prSet presAssocID="{38E07FA9-67CD-41A4-AE85-DDEF425DDAAF}" presName="quad2" presStyleLbl="node1" presStyleIdx="1" presStyleCnt="4" custScaleX="472236" custLinFactX="53935" custLinFactNeighborX="100000" custLinFactNeighborY="-1468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434741-8D9A-4E80-B7AE-6646DD7C253E}" type="pres">
      <dgm:prSet presAssocID="{38E07FA9-67CD-41A4-AE85-DDEF425DDAAF}" presName="quad3" presStyleLbl="node1" presStyleIdx="2" presStyleCnt="4" custScaleX="468762" custLinFactX="-64083" custLinFactNeighborX="-100000" custLinFactNeighborY="3233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FC4C673-57B6-4EA4-B537-A69EE1EB61C5}" type="pres">
      <dgm:prSet presAssocID="{38E07FA9-67CD-41A4-AE85-DDEF425DDAAF}" presName="quad4" presStyleLbl="node1" presStyleIdx="3" presStyleCnt="4" custScaleX="472840" custLinFactX="71167" custLinFactNeighborX="100000" custLinFactNeighborY="-634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504AB14-1FE4-49D7-A914-8EC462127D5A}" type="presOf" srcId="{30915164-A4E5-4792-878B-8E7D78D513EE}" destId="{BD434741-8D9A-4E80-B7AE-6646DD7C253E}" srcOrd="0" destOrd="0" presId="urn:microsoft.com/office/officeart/2005/8/layout/matrix3"/>
    <dgm:cxn modelId="{2E8E8BCB-1DD9-435B-8CB5-B49615864DB1}" type="presOf" srcId="{AA95BE2B-1286-4223-B4AF-5689E0C536C7}" destId="{45A274F0-E1B6-4CD4-AA07-7792B6379779}" srcOrd="0" destOrd="0" presId="urn:microsoft.com/office/officeart/2005/8/layout/matrix3"/>
    <dgm:cxn modelId="{72B593AD-89A1-456A-9F11-D5C892466213}" srcId="{38E07FA9-67CD-41A4-AE85-DDEF425DDAAF}" destId="{56D1A251-FBF8-473F-940D-0BEDB73EC5DD}" srcOrd="1" destOrd="0" parTransId="{154EBB47-AA9A-4292-9197-67FA7726090F}" sibTransId="{0AB89FB8-416C-49DB-9DA6-151FCF68EDEC}"/>
    <dgm:cxn modelId="{217F939F-28E6-47D7-9DBF-5FADD916321C}" type="presOf" srcId="{38E07FA9-67CD-41A4-AE85-DDEF425DDAAF}" destId="{FA492BB3-AD31-4F39-B51B-B37EFF8EE492}" srcOrd="0" destOrd="0" presId="urn:microsoft.com/office/officeart/2005/8/layout/matrix3"/>
    <dgm:cxn modelId="{5F13A005-3890-48C8-981D-01745BB4B4A8}" srcId="{38E07FA9-67CD-41A4-AE85-DDEF425DDAAF}" destId="{7D5EFDCA-A9F1-4D78-BEF5-CA1ABA2576AA}" srcOrd="4" destOrd="0" parTransId="{B805CCA5-A16D-43B6-8B67-9023D3A333C6}" sibTransId="{A852BCF0-39EB-490F-BC4D-C97BF4140C8D}"/>
    <dgm:cxn modelId="{5EAE38DB-B682-409A-A7AA-04582FC732B0}" srcId="{38E07FA9-67CD-41A4-AE85-DDEF425DDAAF}" destId="{AA95BE2B-1286-4223-B4AF-5689E0C536C7}" srcOrd="0" destOrd="0" parTransId="{AE482117-B2A0-4204-B0A3-F6756A68BA81}" sibTransId="{754BA0D4-392D-4304-8760-3F7946DF1E69}"/>
    <dgm:cxn modelId="{C6AEEADA-5FD8-45EC-A9E3-25175E18AF66}" srcId="{38E07FA9-67CD-41A4-AE85-DDEF425DDAAF}" destId="{30915164-A4E5-4792-878B-8E7D78D513EE}" srcOrd="2" destOrd="0" parTransId="{6F9B2BAD-B6CE-438E-8D88-0B4CEAB3D9FC}" sibTransId="{F1FE8512-A286-4155-B3BD-477B635107C3}"/>
    <dgm:cxn modelId="{C88CCD47-71D1-4BA2-9716-8C582F7DA809}" srcId="{38E07FA9-67CD-41A4-AE85-DDEF425DDAAF}" destId="{2350A6BE-A6D1-45A8-9E70-13EA7BCFBA58}" srcOrd="3" destOrd="0" parTransId="{D2DC1508-C09D-4318-B03D-B6E600FCB1DA}" sibTransId="{F349D1E4-74C5-4573-805F-7E1F5F8B57EF}"/>
    <dgm:cxn modelId="{8826359B-B3E9-4141-AE49-83369F61A93C}" type="presOf" srcId="{2350A6BE-A6D1-45A8-9E70-13EA7BCFBA58}" destId="{FFC4C673-57B6-4EA4-B537-A69EE1EB61C5}" srcOrd="0" destOrd="0" presId="urn:microsoft.com/office/officeart/2005/8/layout/matrix3"/>
    <dgm:cxn modelId="{19FD7C19-92E6-44B9-A7B0-7D24D2F1EC8F}" type="presOf" srcId="{56D1A251-FBF8-473F-940D-0BEDB73EC5DD}" destId="{A8038A2A-BDD1-4555-92D6-E3A6F34B1742}" srcOrd="0" destOrd="0" presId="urn:microsoft.com/office/officeart/2005/8/layout/matrix3"/>
    <dgm:cxn modelId="{550F60FF-25D0-4809-999C-C314E9D36357}" type="presParOf" srcId="{FA492BB3-AD31-4F39-B51B-B37EFF8EE492}" destId="{A5E147C6-63C7-40FC-B411-B4E6934E9F37}" srcOrd="0" destOrd="0" presId="urn:microsoft.com/office/officeart/2005/8/layout/matrix3"/>
    <dgm:cxn modelId="{018DDD87-2E33-4940-BCCB-36B5BAD482AB}" type="presParOf" srcId="{FA492BB3-AD31-4F39-B51B-B37EFF8EE492}" destId="{45A274F0-E1B6-4CD4-AA07-7792B6379779}" srcOrd="1" destOrd="0" presId="urn:microsoft.com/office/officeart/2005/8/layout/matrix3"/>
    <dgm:cxn modelId="{C25FA597-6A91-45FF-B648-C907FEECE519}" type="presParOf" srcId="{FA492BB3-AD31-4F39-B51B-B37EFF8EE492}" destId="{A8038A2A-BDD1-4555-92D6-E3A6F34B1742}" srcOrd="2" destOrd="0" presId="urn:microsoft.com/office/officeart/2005/8/layout/matrix3"/>
    <dgm:cxn modelId="{95974514-D0BE-4DD5-A812-17A4BDDDD2A9}" type="presParOf" srcId="{FA492BB3-AD31-4F39-B51B-B37EFF8EE492}" destId="{BD434741-8D9A-4E80-B7AE-6646DD7C253E}" srcOrd="3" destOrd="0" presId="urn:microsoft.com/office/officeart/2005/8/layout/matrix3"/>
    <dgm:cxn modelId="{7EE60F1A-78AB-44FB-987F-C85F87B53EC2}" type="presParOf" srcId="{FA492BB3-AD31-4F39-B51B-B37EFF8EE492}" destId="{FFC4C673-57B6-4EA4-B537-A69EE1EB61C5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4602AD-927B-46D4-B6DA-EA8AE7BFBE99}">
      <dsp:nvSpPr>
        <dsp:cNvPr id="0" name=""/>
        <dsp:cNvSpPr/>
      </dsp:nvSpPr>
      <dsp:spPr>
        <a:xfrm>
          <a:off x="2" y="72854"/>
          <a:ext cx="4195760" cy="699749"/>
        </a:xfrm>
        <a:prstGeom prst="chevron">
          <a:avLst/>
        </a:prstGeom>
        <a:solidFill>
          <a:schemeClr val="accent1">
            <a:lumMod val="60000"/>
            <a:lumOff val="4000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 noProof="0" dirty="0" smtClean="0">
              <a:solidFill>
                <a:schemeClr val="tx1"/>
              </a:solidFill>
              <a:latin typeface="Bookman Old Style" pitchFamily="18" charset="0"/>
            </a:rPr>
            <a:t>I´ve </a:t>
          </a:r>
          <a:r>
            <a:rPr lang="en-GB" sz="2000" kern="1200" noProof="0" dirty="0" smtClean="0">
              <a:solidFill>
                <a:srgbClr val="FF0000"/>
              </a:solidFill>
              <a:latin typeface="Bookman Old Style" pitchFamily="18" charset="0"/>
            </a:rPr>
            <a:t>already</a:t>
          </a:r>
          <a:r>
            <a:rPr lang="en-GB" sz="2000" kern="1200" noProof="0" dirty="0" smtClean="0">
              <a:solidFill>
                <a:schemeClr val="tx1"/>
              </a:solidFill>
              <a:latin typeface="Bookman Old Style" pitchFamily="18" charset="0"/>
            </a:rPr>
            <a:t> seen that film.</a:t>
          </a:r>
          <a:endParaRPr lang="en-GB" sz="2000" kern="1200" noProof="0" dirty="0">
            <a:solidFill>
              <a:schemeClr val="tx1"/>
            </a:solidFill>
            <a:latin typeface="Bookman Old Style" pitchFamily="18" charset="0"/>
          </a:endParaRPr>
        </a:p>
      </dsp:txBody>
      <dsp:txXfrm>
        <a:off x="349877" y="72854"/>
        <a:ext cx="3496011" cy="699749"/>
      </dsp:txXfrm>
    </dsp:sp>
    <dsp:sp modelId="{9234E300-3F46-4791-98F3-C00DE40CA5DD}">
      <dsp:nvSpPr>
        <dsp:cNvPr id="0" name=""/>
        <dsp:cNvSpPr/>
      </dsp:nvSpPr>
      <dsp:spPr>
        <a:xfrm>
          <a:off x="0" y="746127"/>
          <a:ext cx="4195760" cy="730322"/>
        </a:xfrm>
        <a:prstGeom prst="chevron">
          <a:avLst/>
        </a:prstGeom>
        <a:solidFill>
          <a:schemeClr val="accent1">
            <a:lumMod val="60000"/>
            <a:lumOff val="4000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 noProof="0" dirty="0" smtClean="0">
              <a:solidFill>
                <a:schemeClr val="tx1"/>
              </a:solidFill>
              <a:latin typeface="Bookman Old Style" pitchFamily="18" charset="0"/>
            </a:rPr>
            <a:t>They haven´t arrived </a:t>
          </a:r>
          <a:r>
            <a:rPr lang="en-GB" sz="2000" kern="1200" noProof="0" dirty="0" smtClean="0">
              <a:solidFill>
                <a:srgbClr val="FF0000"/>
              </a:solidFill>
              <a:latin typeface="Bookman Old Style" pitchFamily="18" charset="0"/>
            </a:rPr>
            <a:t>yet</a:t>
          </a:r>
          <a:r>
            <a:rPr lang="en-GB" sz="2000" kern="1200" noProof="0" dirty="0" smtClean="0">
              <a:solidFill>
                <a:schemeClr val="tx1"/>
              </a:solidFill>
              <a:latin typeface="Bookman Old Style" pitchFamily="18" charset="0"/>
            </a:rPr>
            <a:t>.</a:t>
          </a:r>
          <a:endParaRPr lang="en-GB" sz="2000" kern="1200" noProof="0" dirty="0">
            <a:solidFill>
              <a:schemeClr val="tx1"/>
            </a:solidFill>
            <a:latin typeface="Bookman Old Style" pitchFamily="18" charset="0"/>
          </a:endParaRPr>
        </a:p>
      </dsp:txBody>
      <dsp:txXfrm>
        <a:off x="365161" y="746127"/>
        <a:ext cx="3465438" cy="730322"/>
      </dsp:txXfrm>
    </dsp:sp>
    <dsp:sp modelId="{C5F4AC66-B6E7-489A-B36D-61C0D4C5B5A0}">
      <dsp:nvSpPr>
        <dsp:cNvPr id="0" name=""/>
        <dsp:cNvSpPr/>
      </dsp:nvSpPr>
      <dsp:spPr>
        <a:xfrm>
          <a:off x="2" y="1481036"/>
          <a:ext cx="4195760" cy="694229"/>
        </a:xfrm>
        <a:prstGeom prst="chevron">
          <a:avLst/>
        </a:prstGeom>
        <a:solidFill>
          <a:schemeClr val="accent1">
            <a:lumMod val="60000"/>
            <a:lumOff val="4000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 noProof="0" dirty="0" smtClean="0">
              <a:solidFill>
                <a:schemeClr val="tx1"/>
              </a:solidFill>
              <a:latin typeface="Bookman Old Style" pitchFamily="18" charset="0"/>
            </a:rPr>
            <a:t>Have you </a:t>
          </a:r>
          <a:r>
            <a:rPr lang="en-GB" sz="2000" kern="1200" noProof="0" dirty="0" smtClean="0">
              <a:solidFill>
                <a:srgbClr val="FF0000"/>
              </a:solidFill>
              <a:latin typeface="Bookman Old Style" pitchFamily="18" charset="0"/>
            </a:rPr>
            <a:t>ever </a:t>
          </a:r>
          <a:r>
            <a:rPr lang="en-GB" sz="2000" kern="1200" noProof="0" dirty="0" smtClean="0">
              <a:solidFill>
                <a:schemeClr val="tx1"/>
              </a:solidFill>
              <a:latin typeface="Bookman Old Style" pitchFamily="18" charset="0"/>
            </a:rPr>
            <a:t>been to Greece?</a:t>
          </a:r>
          <a:endParaRPr lang="en-GB" sz="2000" kern="1200" noProof="0" dirty="0">
            <a:solidFill>
              <a:schemeClr val="tx1"/>
            </a:solidFill>
            <a:latin typeface="Bookman Old Style" pitchFamily="18" charset="0"/>
          </a:endParaRPr>
        </a:p>
      </dsp:txBody>
      <dsp:txXfrm>
        <a:off x="347117" y="1481036"/>
        <a:ext cx="3501531" cy="694229"/>
      </dsp:txXfrm>
    </dsp:sp>
    <dsp:sp modelId="{666D706E-8883-4C97-B12B-710C4C0EC7E7}">
      <dsp:nvSpPr>
        <dsp:cNvPr id="0" name=""/>
        <dsp:cNvSpPr/>
      </dsp:nvSpPr>
      <dsp:spPr>
        <a:xfrm>
          <a:off x="0" y="2142637"/>
          <a:ext cx="4195760" cy="665674"/>
        </a:xfrm>
        <a:prstGeom prst="chevron">
          <a:avLst/>
        </a:prstGeom>
        <a:solidFill>
          <a:schemeClr val="accent1">
            <a:lumMod val="60000"/>
            <a:lumOff val="4000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 noProof="0" dirty="0" smtClean="0">
              <a:solidFill>
                <a:schemeClr val="tx1"/>
              </a:solidFill>
              <a:latin typeface="Bookman Old Style" pitchFamily="18" charset="0"/>
            </a:rPr>
            <a:t>We have </a:t>
          </a:r>
          <a:r>
            <a:rPr lang="en-GB" sz="2000" kern="1200" noProof="0" dirty="0" smtClean="0">
              <a:solidFill>
                <a:srgbClr val="FF0000"/>
              </a:solidFill>
              <a:latin typeface="Bookman Old Style" pitchFamily="18" charset="0"/>
            </a:rPr>
            <a:t>never</a:t>
          </a:r>
          <a:r>
            <a:rPr lang="en-GB" sz="2000" kern="1200" noProof="0" dirty="0" smtClean="0">
              <a:solidFill>
                <a:schemeClr val="tx1"/>
              </a:solidFill>
              <a:latin typeface="Bookman Old Style" pitchFamily="18" charset="0"/>
            </a:rPr>
            <a:t> played golf.</a:t>
          </a:r>
          <a:endParaRPr lang="en-GB" sz="2000" kern="1200" noProof="0" dirty="0">
            <a:solidFill>
              <a:schemeClr val="tx1"/>
            </a:solidFill>
            <a:latin typeface="Bookman Old Style" pitchFamily="18" charset="0"/>
          </a:endParaRPr>
        </a:p>
      </dsp:txBody>
      <dsp:txXfrm>
        <a:off x="332837" y="2142637"/>
        <a:ext cx="3530086" cy="66567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E147C6-63C7-40FC-B411-B4E6934E9F37}">
      <dsp:nvSpPr>
        <dsp:cNvPr id="0" name=""/>
        <dsp:cNvSpPr/>
      </dsp:nvSpPr>
      <dsp:spPr>
        <a:xfrm flipV="1">
          <a:off x="2844309" y="0"/>
          <a:ext cx="469210" cy="45710"/>
        </a:xfrm>
        <a:prstGeom prst="diamond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5A274F0-E1B6-4CD4-AA07-7792B6379779}">
      <dsp:nvSpPr>
        <dsp:cNvPr id="0" name=""/>
        <dsp:cNvSpPr/>
      </dsp:nvSpPr>
      <dsp:spPr>
        <a:xfrm>
          <a:off x="0" y="3"/>
          <a:ext cx="3619396" cy="744656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1"/>
              </a:solidFill>
              <a:latin typeface="Bookman Old Style" pitchFamily="18" charset="0"/>
            </a:rPr>
            <a:t>Právě ti volal.</a:t>
          </a:r>
          <a:r>
            <a:rPr lang="cs-CZ" sz="1600" kern="1200" dirty="0" smtClean="0"/>
            <a:t>.</a:t>
          </a:r>
          <a:endParaRPr lang="cs-CZ" sz="1600" kern="1200" dirty="0"/>
        </a:p>
      </dsp:txBody>
      <dsp:txXfrm>
        <a:off x="36351" y="36354"/>
        <a:ext cx="3546694" cy="671954"/>
      </dsp:txXfrm>
    </dsp:sp>
    <dsp:sp modelId="{A8038A2A-BDD1-4555-92D6-E3A6F34B1742}">
      <dsp:nvSpPr>
        <dsp:cNvPr id="0" name=""/>
        <dsp:cNvSpPr/>
      </dsp:nvSpPr>
      <dsp:spPr>
        <a:xfrm>
          <a:off x="3251706" y="162703"/>
          <a:ext cx="3516536" cy="744656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1"/>
              </a:solidFill>
              <a:latin typeface="Bookman Old Style" pitchFamily="18" charset="0"/>
            </a:rPr>
            <a:t>Poslední dobou na tebe myslela.</a:t>
          </a:r>
        </a:p>
      </dsp:txBody>
      <dsp:txXfrm>
        <a:off x="3288057" y="199054"/>
        <a:ext cx="3443834" cy="671954"/>
      </dsp:txXfrm>
    </dsp:sp>
    <dsp:sp modelId="{BD434741-8D9A-4E80-B7AE-6646DD7C253E}">
      <dsp:nvSpPr>
        <dsp:cNvPr id="0" name=""/>
        <dsp:cNvSpPr/>
      </dsp:nvSpPr>
      <dsp:spPr>
        <a:xfrm>
          <a:off x="94560" y="1164719"/>
          <a:ext cx="3490667" cy="744656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 noProof="0" dirty="0" smtClean="0">
              <a:solidFill>
                <a:schemeClr val="tx1"/>
              </a:solidFill>
              <a:latin typeface="Bookman Old Style" pitchFamily="18" charset="0"/>
            </a:rPr>
            <a:t>He has </a:t>
          </a:r>
          <a:r>
            <a:rPr lang="en-GB" sz="2000" kern="1200" noProof="0" dirty="0" smtClean="0">
              <a:solidFill>
                <a:srgbClr val="FF0000"/>
              </a:solidFill>
              <a:latin typeface="Bookman Old Style" pitchFamily="18" charset="0"/>
            </a:rPr>
            <a:t>just </a:t>
          </a:r>
          <a:r>
            <a:rPr lang="en-GB" sz="2000" kern="1200" noProof="0" dirty="0" smtClean="0">
              <a:solidFill>
                <a:schemeClr val="tx1"/>
              </a:solidFill>
              <a:latin typeface="Bookman Old Style" pitchFamily="18" charset="0"/>
            </a:rPr>
            <a:t>called you.</a:t>
          </a:r>
          <a:endParaRPr lang="en-GB" sz="2000" kern="1200" noProof="0" dirty="0">
            <a:solidFill>
              <a:schemeClr val="tx1"/>
            </a:solidFill>
            <a:latin typeface="Bookman Old Style" pitchFamily="18" charset="0"/>
          </a:endParaRPr>
        </a:p>
      </dsp:txBody>
      <dsp:txXfrm>
        <a:off x="130911" y="1201070"/>
        <a:ext cx="3417965" cy="671954"/>
      </dsp:txXfrm>
    </dsp:sp>
    <dsp:sp modelId="{FFC4C673-57B6-4EA4-B537-A69EE1EB61C5}">
      <dsp:nvSpPr>
        <dsp:cNvPr id="0" name=""/>
        <dsp:cNvSpPr/>
      </dsp:nvSpPr>
      <dsp:spPr>
        <a:xfrm>
          <a:off x="3355221" y="1026797"/>
          <a:ext cx="3521034" cy="744656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 noProof="0" dirty="0" smtClean="0">
              <a:solidFill>
                <a:schemeClr val="tx1"/>
              </a:solidFill>
              <a:latin typeface="Bookman Old Style" pitchFamily="18" charset="0"/>
            </a:rPr>
            <a:t>She has thought of you </a:t>
          </a:r>
          <a:r>
            <a:rPr lang="en-GB" sz="1800" kern="1200" noProof="0" dirty="0" smtClean="0">
              <a:solidFill>
                <a:srgbClr val="FF0000"/>
              </a:solidFill>
              <a:latin typeface="Bookman Old Style" pitchFamily="18" charset="0"/>
            </a:rPr>
            <a:t>lately</a:t>
          </a:r>
          <a:r>
            <a:rPr lang="en-GB" sz="1800" kern="1200" noProof="0" dirty="0" smtClean="0">
              <a:solidFill>
                <a:schemeClr val="tx1"/>
              </a:solidFill>
              <a:latin typeface="Bookman Old Style" pitchFamily="18" charset="0"/>
            </a:rPr>
            <a:t>.</a:t>
          </a:r>
          <a:endParaRPr lang="en-GB" sz="1800" kern="1200" noProof="0" dirty="0">
            <a:solidFill>
              <a:schemeClr val="tx1"/>
            </a:solidFill>
            <a:latin typeface="Bookman Old Style" pitchFamily="18" charset="0"/>
          </a:endParaRPr>
        </a:p>
      </dsp:txBody>
      <dsp:txXfrm>
        <a:off x="3391572" y="1063148"/>
        <a:ext cx="3448332" cy="67195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B8AE82-BEA4-45FB-84B1-01CD236BF091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9D4565-18B8-4CC9-A040-4785FCAF068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10877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9D4565-18B8-4CC9-A040-4785FCAF068E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32500" lnSpcReduction="20000"/>
          </a:bodyPr>
          <a:lstStyle/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broken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my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have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arm</a:t>
            </a:r>
          </a:p>
          <a:p>
            <a:pPr rtl="0" eaLnBrk="1" fontAlgn="t" latinLnBrk="0" hangingPunct="1"/>
            <a:endParaRPr lang="cs-CZ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cs-CZ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haven´t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We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cs-CZ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</a:t>
            </a:r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inner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cooked</a:t>
            </a:r>
          </a:p>
          <a:p>
            <a:pPr rtl="0" eaLnBrk="1" fontAlgn="t" latinLnBrk="0" hangingPunct="1"/>
            <a:endParaRPr lang="cs-CZ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cs-CZ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Tom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Has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local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museum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visited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?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swum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have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They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see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met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haven´t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film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She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star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you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Have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sailed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on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lake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9D4565-18B8-4CC9-A040-4785FCAF068E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32500" lnSpcReduction="20000"/>
          </a:bodyPr>
          <a:lstStyle/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broken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my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have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arm</a:t>
            </a:r>
          </a:p>
          <a:p>
            <a:pPr rtl="0" eaLnBrk="1" fontAlgn="t" latinLnBrk="0" hangingPunct="1"/>
            <a:endParaRPr lang="cs-CZ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cs-CZ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haven´t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We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cs-CZ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</a:t>
            </a:r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inner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cooked</a:t>
            </a:r>
          </a:p>
          <a:p>
            <a:pPr rtl="0" eaLnBrk="1" fontAlgn="t" latinLnBrk="0" hangingPunct="1"/>
            <a:endParaRPr lang="cs-CZ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cs-CZ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Tom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Has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local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museum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visited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?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swum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have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They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see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met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haven´t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film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She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star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you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Have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sailed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on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en-GB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lake</a:t>
            </a:r>
          </a:p>
          <a:p>
            <a:pPr rtl="0" eaLnBrk="1" fontAlgn="t" latinLnBrk="0" hangingPunct="1"/>
            <a:endParaRPr lang="en-GB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9D4565-18B8-4CC9-A040-4785FCAF068E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90EF043-C792-450D-A01E-84187167F4F7}" type="datetimeFigureOut">
              <a:rPr lang="cs-CZ" smtClean="0"/>
              <a:pPr>
                <a:defRPr/>
              </a:pPr>
              <a:t>19.6.2013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2B80C7BF-B114-44E7-BC03-EA1ADC4D1B5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29AF593-1DE2-4D57-9536-73C20AAF9BF3}" type="datetimeFigureOut">
              <a:rPr lang="cs-CZ" smtClean="0"/>
              <a:pPr>
                <a:defRPr/>
              </a:pPr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pPr>
              <a:defRPr/>
            </a:pPr>
            <a:fld id="{1BEA8E6D-4A3B-456C-9E43-1A4FAF77E6D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CD1C646-0891-4E7A-B58C-079540B2F2CE}" type="datetimeFigureOut">
              <a:rPr lang="cs-CZ" smtClean="0"/>
              <a:pPr>
                <a:defRPr/>
              </a:pPr>
              <a:t>19.6.2013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9A09DDC0-FB25-4BD6-88EF-5B1E5CB21C0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pPr>
              <a:defRPr/>
            </a:pPr>
            <a:fld id="{B87C350A-5E78-4300-B93D-16B2F1F5C160}" type="datetimeFigureOut">
              <a:rPr lang="cs-CZ" smtClean="0"/>
              <a:pPr>
                <a:defRPr/>
              </a:pPr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80468F-B5A8-43F1-B51C-6B8D4B17A6D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4FDE809-0F86-43AC-AF62-A21924CE817A}" type="datetimeFigureOut">
              <a:rPr lang="cs-CZ" smtClean="0"/>
              <a:pPr>
                <a:defRPr/>
              </a:pPr>
              <a:t>19.6.2013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B113D347-A3D2-4B79-B270-765B3356E73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7D9E28E-A725-413D-8A29-762A074A6F36}" type="datetimeFigureOut">
              <a:rPr lang="cs-CZ" smtClean="0"/>
              <a:pPr>
                <a:defRPr/>
              </a:pPr>
              <a:t>19.6.2013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pPr>
              <a:defRPr/>
            </a:pPr>
            <a:fld id="{E00D50D4-37EE-4D5C-BA75-73639317169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317FD76-DA98-46F8-BD01-B1081822C75A}" type="datetimeFigureOut">
              <a:rPr lang="cs-CZ" smtClean="0"/>
              <a:pPr>
                <a:defRPr/>
              </a:pPr>
              <a:t>19.6.2013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8CB8F3A0-202E-4E7B-AF9E-28F2D25A394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3EC88544-228B-4BFC-BCE1-65720263110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9869394-75F0-485F-A169-6668A64C8FBC}" type="datetimeFigureOut">
              <a:rPr lang="cs-CZ" smtClean="0"/>
              <a:pPr>
                <a:defRPr/>
              </a:pPr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pPr>
              <a:defRPr/>
            </a:pPr>
            <a:fld id="{E39A2B6D-6AA2-41DE-9EEE-FF3D4BD0595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pPr>
              <a:defRPr/>
            </a:pPr>
            <a:fld id="{3281A67D-01EC-4E6B-9289-971CF25E746B}" type="datetimeFigureOut">
              <a:rPr lang="cs-CZ" smtClean="0"/>
              <a:pPr>
                <a:defRPr/>
              </a:pPr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AD16823-6A93-4E1B-82A3-EFC43836B7A3}" type="datetimeFigureOut">
              <a:rPr lang="cs-CZ" smtClean="0"/>
              <a:pPr>
                <a:defRPr/>
              </a:pPr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9CDB85-E045-4726-9AB9-8FD8070B088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pPr>
              <a:defRPr/>
            </a:pPr>
            <a:fld id="{E6B59FCB-4F6F-4BC8-A519-DDE161DF5C3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6B001EE-06A7-4A42-95EF-382F8ACA5398}" type="datetimeFigureOut">
              <a:rPr lang="cs-CZ" smtClean="0"/>
              <a:pPr>
                <a:defRPr/>
              </a:pPr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edg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AB7F728B-1403-4622-A508-9B2BFDA88DFF}" type="datetimeFigureOut">
              <a:rPr lang="cs-CZ" smtClean="0"/>
              <a:pPr>
                <a:defRPr/>
              </a:pPr>
              <a:t>19.6.2013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21ADE64E-C0EF-45CF-8178-6B2DC4BCB7E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  <p:sldLayoutId id="2147483731" r:id="rId2"/>
    <p:sldLayoutId id="2147483732" r:id="rId3"/>
    <p:sldLayoutId id="2147483733" r:id="rId4"/>
    <p:sldLayoutId id="2147483734" r:id="rId5"/>
    <p:sldLayoutId id="2147483735" r:id="rId6"/>
    <p:sldLayoutId id="2147483736" r:id="rId7"/>
    <p:sldLayoutId id="2147483737" r:id="rId8"/>
    <p:sldLayoutId id="2147483738" r:id="rId9"/>
    <p:sldLayoutId id="2147483739" r:id="rId10"/>
    <p:sldLayoutId id="2147483740" r:id="rId11"/>
  </p:sldLayoutIdLst>
  <p:transition>
    <p:wedge/>
  </p:transition>
  <p:timing>
    <p:tnLst>
      <p:par>
        <p:cTn id="1" dur="indefinite" restart="never" nodeType="tmRoot"/>
      </p:par>
    </p:tnLst>
  </p:timing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image" Target="../media/image5.jpeg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image" Target="../media/image4.em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cs-cz/images/results.aspx?qu=telefon&amp;ex=1" TargetMode="External"/><Relationship Id="rId2" Type="http://schemas.openxmlformats.org/officeDocument/2006/relationships/hyperlink" Target="http://office.microsoft.com/cs-cz/images/results.aspx?qu=golf&amp;ex=1&amp;origin=FX010132103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office.microsoft.com/cs-cz/images/results.aspx?qu=pen%C4%9B%C5%BEenka&amp;ex=1&amp;origin=FX010132103" TargetMode="External"/><Relationship Id="rId5" Type="http://schemas.openxmlformats.org/officeDocument/2006/relationships/hyperlink" Target="http://office.microsoft.com/cs-cz/images/results.aspx?qu=pes&amp;ex=1" TargetMode="External"/><Relationship Id="rId4" Type="http://schemas.openxmlformats.org/officeDocument/2006/relationships/hyperlink" Target="http://office.microsoft.com/cs-cz/images/results.aspx?qu=pero&amp;ex=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587680" cy="1819672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latin typeface="Bookman Old Style" pitchFamily="18" charset="0"/>
              </a:rPr>
              <a:t/>
            </a:r>
            <a:br>
              <a:rPr lang="cs-CZ" dirty="0" smtClean="0">
                <a:latin typeface="Bookman Old Style" pitchFamily="18" charset="0"/>
              </a:rPr>
            </a:br>
            <a:r>
              <a:rPr lang="cs-CZ" dirty="0" smtClean="0">
                <a:latin typeface="Bookman Old Style" pitchFamily="18" charset="0"/>
              </a:rPr>
              <a:t/>
            </a:r>
            <a:br>
              <a:rPr lang="cs-CZ" dirty="0" smtClean="0">
                <a:latin typeface="Bookman Old Style" pitchFamily="18" charset="0"/>
              </a:rPr>
            </a:br>
            <a:r>
              <a:rPr lang="cs-CZ" dirty="0" smtClean="0">
                <a:latin typeface="Bookman Old Style" pitchFamily="18" charset="0"/>
              </a:rPr>
              <a:t/>
            </a:r>
            <a:br>
              <a:rPr lang="cs-CZ" dirty="0" smtClean="0">
                <a:latin typeface="Bookman Old Style" pitchFamily="18" charset="0"/>
              </a:rPr>
            </a:br>
            <a:r>
              <a:rPr lang="cs-CZ" dirty="0" smtClean="0">
                <a:latin typeface="Bookman Old Style" pitchFamily="18" charset="0"/>
              </a:rPr>
              <a:t/>
            </a:r>
            <a:br>
              <a:rPr lang="cs-CZ" dirty="0" smtClean="0">
                <a:latin typeface="Bookman Old Style" pitchFamily="18" charset="0"/>
              </a:rPr>
            </a:br>
            <a:endParaRPr lang="cs-CZ" dirty="0">
              <a:latin typeface="Bookman Old Style" pitchFamily="18" charset="0"/>
            </a:endParaRPr>
          </a:p>
        </p:txBody>
      </p:sp>
      <p:sp>
        <p:nvSpPr>
          <p:cNvPr id="1024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95536" y="3429000"/>
            <a:ext cx="8299648" cy="3096345"/>
          </a:xfrm>
        </p:spPr>
        <p:txBody>
          <a:bodyPr/>
          <a:lstStyle/>
          <a:p>
            <a:pPr algn="ctr" eaLnBrk="1" hangingPunct="1">
              <a:buNone/>
              <a:defRPr/>
            </a:pPr>
            <a:r>
              <a:rPr lang="cs-CZ" sz="2400" dirty="0" smtClean="0">
                <a:latin typeface="Bookman Old Style" pitchFamily="18" charset="0"/>
              </a:rPr>
              <a:t>Název školy:  </a:t>
            </a:r>
            <a:r>
              <a:rPr lang="cs-CZ" sz="2800" i="1" dirty="0" smtClean="0">
                <a:solidFill>
                  <a:schemeClr val="tx1"/>
                </a:solidFill>
                <a:latin typeface="Bookman Old Style" pitchFamily="18" charset="0"/>
              </a:rPr>
              <a:t>Základní škola a mateřská škola, </a:t>
            </a:r>
          </a:p>
          <a:p>
            <a:pPr algn="ctr" eaLnBrk="1" hangingPunct="1">
              <a:buNone/>
              <a:defRPr/>
            </a:pPr>
            <a:r>
              <a:rPr lang="cs-CZ" sz="2800" i="1" noProof="1" smtClean="0">
                <a:solidFill>
                  <a:schemeClr val="tx1"/>
                </a:solidFill>
                <a:latin typeface="Bookman Old Style" pitchFamily="18" charset="0"/>
              </a:rPr>
              <a:t>Hlušice</a:t>
            </a:r>
            <a:endParaRPr lang="cs-CZ" sz="2800" noProof="1" smtClean="0">
              <a:solidFill>
                <a:schemeClr val="tx1"/>
              </a:solidFill>
              <a:latin typeface="Bookman Old Style" pitchFamily="18" charset="0"/>
            </a:endParaRPr>
          </a:p>
          <a:p>
            <a:pPr algn="ctr" eaLnBrk="1" hangingPunct="1">
              <a:buNone/>
              <a:defRPr/>
            </a:pPr>
            <a:r>
              <a:rPr lang="cs-CZ" sz="2400" dirty="0" smtClean="0">
                <a:solidFill>
                  <a:schemeClr val="tx1"/>
                </a:solidFill>
                <a:latin typeface="Bookman Old Style" pitchFamily="18" charset="0"/>
              </a:rPr>
              <a:t>Autor: PaedDr. Vaňková Marcela</a:t>
            </a:r>
          </a:p>
          <a:p>
            <a:pPr algn="ctr" eaLnBrk="1" hangingPunct="1">
              <a:buNone/>
              <a:defRPr/>
            </a:pPr>
            <a:r>
              <a:rPr lang="cs-CZ" sz="2000" dirty="0" smtClean="0">
                <a:solidFill>
                  <a:schemeClr val="tx1"/>
                </a:solidFill>
                <a:latin typeface="Bookman Old Style" pitchFamily="18" charset="0"/>
              </a:rPr>
              <a:t>Číslo projektu: CZ.1.07/1.4.00/21.3235</a:t>
            </a:r>
          </a:p>
          <a:p>
            <a:pPr algn="ctr">
              <a:buNone/>
              <a:defRPr/>
            </a:pPr>
            <a:r>
              <a:rPr lang="cs-CZ" sz="2000" dirty="0" smtClean="0">
                <a:latin typeface="Bookman Old Style" pitchFamily="18" charset="0"/>
              </a:rPr>
              <a:t>Název:	 </a:t>
            </a:r>
            <a:r>
              <a:rPr lang="cs-CZ" sz="2000" dirty="0" smtClean="0">
                <a:solidFill>
                  <a:schemeClr val="tx1"/>
                </a:solidFill>
                <a:latin typeface="Bookman Old Style" pitchFamily="18" charset="0"/>
              </a:rPr>
              <a:t>VY_32_INOVACE_1A_02_</a:t>
            </a:r>
            <a:r>
              <a:rPr lang="en-GB" sz="2400" dirty="0" smtClean="0">
                <a:latin typeface="Bookman Old Style" pitchFamily="18" charset="0"/>
              </a:rPr>
              <a:t>Present perfect</a:t>
            </a:r>
            <a:r>
              <a:rPr lang="cs-CZ" sz="2400" dirty="0" smtClean="0">
                <a:latin typeface="Bookman Old Style" pitchFamily="18" charset="0"/>
              </a:rPr>
              <a:t> + </a:t>
            </a:r>
            <a:r>
              <a:rPr lang="en-GB" sz="2400" dirty="0" smtClean="0">
                <a:latin typeface="Bookman Old Style" pitchFamily="18" charset="0"/>
              </a:rPr>
              <a:t>adverbs</a:t>
            </a:r>
            <a:endParaRPr lang="cs-CZ" sz="2400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pPr algn="ctr">
              <a:buNone/>
              <a:defRPr/>
            </a:pPr>
            <a:r>
              <a:rPr lang="cs-CZ" sz="2000" dirty="0" smtClean="0">
                <a:latin typeface="Bookman Old Style" pitchFamily="18" charset="0"/>
              </a:rPr>
              <a:t>Téma:</a:t>
            </a:r>
            <a:r>
              <a:rPr lang="cs-CZ" sz="2400" dirty="0" smtClean="0">
                <a:latin typeface="Bookman Old Style" pitchFamily="18" charset="0"/>
              </a:rPr>
              <a:t> </a:t>
            </a:r>
            <a:r>
              <a:rPr lang="cs-CZ" sz="2000" dirty="0" smtClean="0">
                <a:latin typeface="Bookman Old Style" pitchFamily="18" charset="0"/>
              </a:rPr>
              <a:t>Anglická gramatika v 7. a 8. ročníku ZŠ</a:t>
            </a:r>
            <a:endParaRPr lang="en-GB" sz="2000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pPr eaLnBrk="1" hangingPunct="1"/>
            <a:endParaRPr lang="cs-CZ" dirty="0" smtClean="0"/>
          </a:p>
        </p:txBody>
      </p:sp>
      <p:pic>
        <p:nvPicPr>
          <p:cNvPr id="4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188640"/>
            <a:ext cx="5832648" cy="103805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00B050"/>
                </a:solidFill>
                <a:latin typeface="Bookman Old Style" pitchFamily="18" charset="0"/>
              </a:rPr>
              <a:t>ANOTACE:</a:t>
            </a:r>
            <a:endParaRPr lang="cs-CZ" sz="2800" dirty="0">
              <a:solidFill>
                <a:srgbClr val="00B050"/>
              </a:solidFill>
              <a:latin typeface="Bookman Old Styl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000" dirty="0" smtClean="0">
                <a:latin typeface="Bookman Old Style" pitchFamily="18" charset="0"/>
              </a:rPr>
              <a:t>1) Materiál je určen pro žáky 2. stupně ZŠ. Dle úvodních vět učitel připomene žákům tvorbu času: PRESENT PERFECT. Struktura kladné věty, záporné věty, otázky. Nové: postavení příslovcí a typických výrazů ve větě. Užití předpřítomného času.</a:t>
            </a:r>
          </a:p>
          <a:p>
            <a:r>
              <a:rPr lang="cs-CZ" sz="2000" dirty="0" smtClean="0">
                <a:latin typeface="Bookman Old Style" pitchFamily="18" charset="0"/>
              </a:rPr>
              <a:t>2) Následuje procvičení: seřazení slov dle správného pořadí do vět – opět věta kladná, záporná, otázka s typickými výrazy </a:t>
            </a:r>
            <a:r>
              <a:rPr lang="en-GB" sz="2000" dirty="0" smtClean="0">
                <a:latin typeface="Bookman Old Style" pitchFamily="18" charset="0"/>
              </a:rPr>
              <a:t>Present</a:t>
            </a:r>
            <a:r>
              <a:rPr lang="cs-CZ" sz="2000" dirty="0" smtClean="0">
                <a:latin typeface="Bookman Old Style" pitchFamily="18" charset="0"/>
              </a:rPr>
              <a:t> </a:t>
            </a:r>
            <a:r>
              <a:rPr lang="en-GB" sz="2000" dirty="0" smtClean="0">
                <a:latin typeface="Bookman Old Style" pitchFamily="18" charset="0"/>
              </a:rPr>
              <a:t>perfect</a:t>
            </a:r>
            <a:r>
              <a:rPr lang="cs-CZ" sz="2000" dirty="0" smtClean="0">
                <a:latin typeface="Bookman Old Style" pitchFamily="18" charset="0"/>
              </a:rPr>
              <a:t>. Pro individuální názornou práci je vhodné stránku vytisknou, rozstříhat slova a sestavovat věty manuálně. Kontrola dle vzoru.</a:t>
            </a:r>
          </a:p>
          <a:p>
            <a:r>
              <a:rPr lang="cs-CZ" sz="2000" dirty="0" smtClean="0">
                <a:latin typeface="Bookman Old Style" pitchFamily="18" charset="0"/>
              </a:rPr>
              <a:t>3) Doplňování správných tvarů - příčestí minulé do vět. Kontrola je po odhalení barevných obdélníků. Zvýraznění postavení příslovcí ve větě. </a:t>
            </a:r>
          </a:p>
          <a:p>
            <a:r>
              <a:rPr lang="cs-CZ" sz="2000" dirty="0" smtClean="0">
                <a:latin typeface="Bookman Old Style" pitchFamily="18" charset="0"/>
              </a:rPr>
              <a:t>4) Závěr – zpestření gramatiky </a:t>
            </a:r>
            <a:r>
              <a:rPr lang="en-GB" sz="2000" dirty="0" smtClean="0">
                <a:latin typeface="Bookman Old Style" pitchFamily="18" charset="0"/>
              </a:rPr>
              <a:t>present perfect </a:t>
            </a:r>
            <a:r>
              <a:rPr lang="cs-CZ" sz="2000" dirty="0" smtClean="0">
                <a:latin typeface="Bookman Old Style" pitchFamily="18" charset="0"/>
              </a:rPr>
              <a:t>s obrázky – výroky ze života. </a:t>
            </a:r>
          </a:p>
          <a:p>
            <a:r>
              <a:rPr lang="cs-CZ" sz="2000" dirty="0" smtClean="0">
                <a:latin typeface="Bookman Old Style" pitchFamily="18" charset="0"/>
              </a:rPr>
              <a:t>5) Zařazení materiálu do úvodních hodin – </a:t>
            </a:r>
            <a:r>
              <a:rPr lang="en-GB" sz="2000" dirty="0" smtClean="0">
                <a:latin typeface="Bookman Old Style" pitchFamily="18" charset="0"/>
              </a:rPr>
              <a:t>present perfect.</a:t>
            </a:r>
          </a:p>
          <a:p>
            <a:endParaRPr lang="cs-CZ" sz="2000" dirty="0" smtClean="0">
              <a:latin typeface="Bookman Old Style" pitchFamily="18" charset="0"/>
            </a:endParaRPr>
          </a:p>
          <a:p>
            <a:endParaRPr lang="cs-CZ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rgbClr val="00B050"/>
                </a:solidFill>
                <a:latin typeface="Bookman Old Style" pitchFamily="18" charset="0"/>
              </a:rPr>
              <a:t>Předpřítomný čas</a:t>
            </a:r>
            <a:endParaRPr lang="cs-CZ" dirty="0">
              <a:solidFill>
                <a:srgbClr val="00B050"/>
              </a:solidFill>
              <a:latin typeface="Bookman Old Style" pitchFamily="18" charset="0"/>
            </a:endParaRPr>
          </a:p>
        </p:txBody>
      </p:sp>
      <p:graphicFrame>
        <p:nvGraphicFramePr>
          <p:cNvPr id="9" name="Zástupný symbol pro obsah 8"/>
          <p:cNvGraphicFramePr>
            <a:graphicFrameLocks noGrp="1"/>
          </p:cNvGraphicFramePr>
          <p:nvPr>
            <p:ph sz="half" idx="1"/>
          </p:nvPr>
        </p:nvGraphicFramePr>
        <p:xfrm>
          <a:off x="323850" y="1700809"/>
          <a:ext cx="4195763" cy="34125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3438" y="1916831"/>
            <a:ext cx="4249042" cy="2880321"/>
          </a:xfrm>
        </p:spPr>
        <p:txBody>
          <a:bodyPr>
            <a:normAutofit/>
          </a:bodyPr>
          <a:lstStyle/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cs-CZ" sz="1800" dirty="0" smtClean="0">
                <a:latin typeface="Bookman Old Style" pitchFamily="18" charset="0"/>
              </a:rPr>
              <a:t>Už jsem ten film viděl.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endParaRPr lang="cs-CZ" sz="1800" dirty="0" smtClean="0">
              <a:latin typeface="Bookman Old Style" pitchFamily="18" charset="0"/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endParaRPr lang="cs-CZ" sz="1800" dirty="0" smtClean="0">
              <a:latin typeface="Bookman Old Style" pitchFamily="18" charset="0"/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cs-CZ" sz="1800" dirty="0" smtClean="0">
                <a:latin typeface="Bookman Old Style" pitchFamily="18" charset="0"/>
              </a:rPr>
              <a:t>Ještě nepřijeli.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endParaRPr lang="cs-CZ" sz="1800" dirty="0" smtClean="0">
              <a:latin typeface="Bookman Old Style" pitchFamily="18" charset="0"/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cs-CZ" sz="1800" dirty="0" smtClean="0">
                <a:latin typeface="Bookman Old Style" pitchFamily="18" charset="0"/>
              </a:rPr>
              <a:t>Byl jsi někdy v Řecku?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endParaRPr lang="cs-CZ" sz="1800" dirty="0" smtClean="0">
              <a:latin typeface="Bookman Old Style" pitchFamily="18" charset="0"/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endParaRPr lang="cs-CZ" sz="1800" dirty="0" smtClean="0">
              <a:latin typeface="Bookman Old Style" pitchFamily="18" charset="0"/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cs-CZ" sz="1800" dirty="0" smtClean="0">
                <a:latin typeface="Bookman Old Style" pitchFamily="18" charset="0"/>
              </a:rPr>
              <a:t>Nikdy jsme nehráli  golf.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endParaRPr lang="cs-CZ" sz="1800" dirty="0" smtClean="0">
              <a:latin typeface="Bookman Old Style" pitchFamily="18" charset="0"/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endParaRPr lang="cs-CZ" sz="1800" dirty="0" smtClean="0">
              <a:latin typeface="Bookman Old Style" pitchFamily="18" charset="0"/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endParaRPr lang="cs-CZ" sz="1800" dirty="0" smtClean="0">
              <a:latin typeface="Bookman Old Style" pitchFamily="18" charset="0"/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endParaRPr lang="cs-CZ" sz="1800" dirty="0" smtClean="0">
              <a:latin typeface="Bookman Old Style" pitchFamily="18" charset="0"/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cs-CZ" dirty="0"/>
          </a:p>
        </p:txBody>
      </p:sp>
      <p:sp>
        <p:nvSpPr>
          <p:cNvPr id="11269" name="TextovéPole 4"/>
          <p:cNvSpPr txBox="1">
            <a:spLocks noChangeArrowheads="1"/>
          </p:cNvSpPr>
          <p:nvPr/>
        </p:nvSpPr>
        <p:spPr bwMode="auto">
          <a:xfrm>
            <a:off x="2268538" y="1341438"/>
            <a:ext cx="29511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Bookman Old Style" pitchFamily="18" charset="0"/>
              </a:rPr>
              <a:t>Vzorové věty</a:t>
            </a:r>
          </a:p>
        </p:txBody>
      </p:sp>
      <p:graphicFrame>
        <p:nvGraphicFramePr>
          <p:cNvPr id="11" name="Diagram 10"/>
          <p:cNvGraphicFramePr/>
          <p:nvPr/>
        </p:nvGraphicFramePr>
        <p:xfrm>
          <a:off x="2267744" y="4653136"/>
          <a:ext cx="6876256" cy="19093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0" name="Obousměrná svislá šipka 9"/>
          <p:cNvSpPr/>
          <p:nvPr/>
        </p:nvSpPr>
        <p:spPr>
          <a:xfrm>
            <a:off x="3923928" y="5445224"/>
            <a:ext cx="144016" cy="360040"/>
          </a:xfrm>
          <a:prstGeom prst="upDownArrow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164288" y="1916832"/>
            <a:ext cx="1665823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95536" y="4509120"/>
            <a:ext cx="1867732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Graphic spid="11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cs-CZ" sz="3200" dirty="0" smtClean="0">
                <a:solidFill>
                  <a:srgbClr val="00B050"/>
                </a:solidFill>
                <a:latin typeface="Georgia" pitchFamily="18" charset="0"/>
              </a:rPr>
              <a:t>PRESENT  PERFECT </a:t>
            </a:r>
            <a:endParaRPr lang="cs-CZ" sz="3200" dirty="0">
              <a:solidFill>
                <a:srgbClr val="00B050"/>
              </a:solidFill>
              <a:latin typeface="Georgia" pitchFamily="18" charset="0"/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</p:nvPr>
        </p:nvGraphicFramePr>
        <p:xfrm>
          <a:off x="468313" y="1484313"/>
          <a:ext cx="7931224" cy="46079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982806"/>
                <a:gridCol w="1982806"/>
                <a:gridCol w="1982806"/>
                <a:gridCol w="1982806"/>
              </a:tblGrid>
              <a:tr h="1073237">
                <a:tc gridSpan="2">
                  <a:txBody>
                    <a:bodyPr/>
                    <a:lstStyle/>
                    <a:p>
                      <a:pPr algn="ctr"/>
                      <a:endParaRPr lang="cs-CZ" sz="2400" b="0" dirty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cs-CZ" sz="2400" b="0" dirty="0" smtClean="0">
                          <a:solidFill>
                            <a:srgbClr val="FF0000"/>
                          </a:solidFill>
                          <a:latin typeface="Bookman Old Style" pitchFamily="18" charset="0"/>
                        </a:rPr>
                        <a:t>TYPICAL</a:t>
                      </a:r>
                      <a:r>
                        <a:rPr lang="cs-CZ" sz="2400" b="0" baseline="0" dirty="0" smtClean="0">
                          <a:solidFill>
                            <a:srgbClr val="FF0000"/>
                          </a:solidFill>
                          <a:latin typeface="Bookman Old Style" pitchFamily="18" charset="0"/>
                        </a:rPr>
                        <a:t> EXPRESSIONS </a:t>
                      </a:r>
                      <a:endParaRPr lang="cs-CZ" sz="2400" b="0" dirty="0">
                        <a:solidFill>
                          <a:srgbClr val="FF0000"/>
                        </a:solidFill>
                        <a:latin typeface="Bookman Old Style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sz="2400" b="0" dirty="0">
                        <a:latin typeface="Bookman Old Style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latin typeface="Bookman Old Style" pitchFamily="18" charset="0"/>
                        </a:rPr>
                        <a:t>FOR</a:t>
                      </a:r>
                    </a:p>
                    <a:p>
                      <a:r>
                        <a:rPr lang="cs-CZ" sz="2400" b="0" dirty="0" smtClean="0">
                          <a:latin typeface="Bookman Old Style" pitchFamily="18" charset="0"/>
                        </a:rPr>
                        <a:t>SINCE</a:t>
                      </a:r>
                      <a:endParaRPr lang="cs-CZ" sz="2400" b="0" dirty="0">
                        <a:latin typeface="Bookman Old Style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latin typeface="Bookman Old Style" pitchFamily="18" charset="0"/>
                        </a:rPr>
                        <a:t>po dobu</a:t>
                      </a:r>
                    </a:p>
                    <a:p>
                      <a:r>
                        <a:rPr lang="cs-CZ" sz="2400" b="0" dirty="0" smtClean="0">
                          <a:latin typeface="Bookman Old Style" pitchFamily="18" charset="0"/>
                        </a:rPr>
                        <a:t>od (té doby)</a:t>
                      </a:r>
                      <a:endParaRPr lang="cs-CZ" sz="2400" b="0" dirty="0">
                        <a:latin typeface="Bookman Old Style" pitchFamily="18" charset="0"/>
                      </a:endParaRPr>
                    </a:p>
                  </a:txBody>
                  <a:tcPr/>
                </a:tc>
              </a:tr>
              <a:tr h="1134114">
                <a:tc>
                  <a:txBody>
                    <a:bodyPr/>
                    <a:lstStyle/>
                    <a:p>
                      <a:pPr algn="ctr"/>
                      <a:endParaRPr lang="cs-CZ" sz="2400" noProof="0" dirty="0" smtClean="0"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cs-CZ" sz="2400" noProof="0" dirty="0" smtClean="0">
                          <a:latin typeface="Bookman Old Style" pitchFamily="18" charset="0"/>
                        </a:rPr>
                        <a:t>ALREADY</a:t>
                      </a:r>
                      <a:endParaRPr lang="en-GB" sz="2400" noProof="0" dirty="0">
                        <a:latin typeface="Bookman Old Style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noProof="0" dirty="0" smtClean="0"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cs-CZ" sz="2400" noProof="0" dirty="0" smtClean="0">
                          <a:latin typeface="Bookman Old Style" pitchFamily="18" charset="0"/>
                        </a:rPr>
                        <a:t>už, již</a:t>
                      </a:r>
                      <a:endParaRPr lang="en-GB" sz="2400" noProof="0" dirty="0">
                        <a:latin typeface="Bookman Old Style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noProof="0" dirty="0" smtClean="0"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cs-CZ" sz="2400" noProof="0" dirty="0" smtClean="0">
                          <a:latin typeface="Bookman Old Style" pitchFamily="18" charset="0"/>
                        </a:rPr>
                        <a:t>EVER</a:t>
                      </a:r>
                      <a:endParaRPr lang="en-GB" sz="2400" noProof="0" dirty="0">
                        <a:latin typeface="Bookman Old Style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1800" noProof="0" dirty="0" smtClean="0"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cs-CZ" sz="2400" noProof="0" dirty="0" smtClean="0">
                          <a:latin typeface="Bookman Old Style" pitchFamily="18" charset="0"/>
                        </a:rPr>
                        <a:t>někdy</a:t>
                      </a:r>
                      <a:endParaRPr lang="en-GB" sz="2400" noProof="0" dirty="0">
                        <a:latin typeface="Bookman Old Style" pitchFamily="18" charset="0"/>
                      </a:endParaRPr>
                    </a:p>
                  </a:txBody>
                  <a:tcPr/>
                </a:tc>
              </a:tr>
              <a:tr h="1266435">
                <a:tc>
                  <a:txBody>
                    <a:bodyPr/>
                    <a:lstStyle/>
                    <a:p>
                      <a:pPr algn="ctr"/>
                      <a:endParaRPr lang="cs-CZ" sz="2400" noProof="0" dirty="0" smtClean="0"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cs-CZ" sz="2400" noProof="0" dirty="0" smtClean="0">
                          <a:latin typeface="Bookman Old Style" pitchFamily="18" charset="0"/>
                        </a:rPr>
                        <a:t>YET</a:t>
                      </a:r>
                      <a:endParaRPr lang="en-GB" sz="2400" noProof="0" dirty="0">
                        <a:latin typeface="Bookman Old Style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noProof="0" dirty="0" smtClean="0"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cs-CZ" sz="2400" noProof="0" dirty="0" smtClean="0">
                          <a:latin typeface="Bookman Old Style" pitchFamily="18" charset="0"/>
                        </a:rPr>
                        <a:t>ještě</a:t>
                      </a:r>
                    </a:p>
                    <a:p>
                      <a:pPr algn="ctr"/>
                      <a:r>
                        <a:rPr lang="cs-CZ" sz="1400" noProof="0" dirty="0" smtClean="0">
                          <a:latin typeface="Bookman Old Style" pitchFamily="18" charset="0"/>
                        </a:rPr>
                        <a:t>(v otázce a záporu)</a:t>
                      </a:r>
                      <a:endParaRPr lang="en-GB" sz="1400" noProof="0" dirty="0" smtClean="0">
                        <a:latin typeface="Bookman Old Style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noProof="0" dirty="0" smtClean="0"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cs-CZ" sz="2400" noProof="0" dirty="0" smtClean="0">
                          <a:latin typeface="Bookman Old Style" pitchFamily="18" charset="0"/>
                        </a:rPr>
                        <a:t>NEVER</a:t>
                      </a:r>
                      <a:endParaRPr lang="en-GB" sz="2400" noProof="0" dirty="0">
                        <a:latin typeface="Bookman Old Style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noProof="0" dirty="0" smtClean="0"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cs-CZ" sz="2400" noProof="0" dirty="0" smtClean="0">
                          <a:latin typeface="Bookman Old Style" pitchFamily="18" charset="0"/>
                        </a:rPr>
                        <a:t>nikdy</a:t>
                      </a:r>
                      <a:endParaRPr lang="en-GB" sz="2400" noProof="0" dirty="0">
                        <a:latin typeface="Bookman Old Style" pitchFamily="18" charset="0"/>
                      </a:endParaRPr>
                    </a:p>
                  </a:txBody>
                  <a:tcPr/>
                </a:tc>
              </a:tr>
              <a:tr h="1134114">
                <a:tc>
                  <a:txBody>
                    <a:bodyPr/>
                    <a:lstStyle/>
                    <a:p>
                      <a:pPr algn="ctr"/>
                      <a:endParaRPr lang="cs-CZ" sz="2400" noProof="0" dirty="0" smtClean="0"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cs-CZ" sz="2400" noProof="0" dirty="0" smtClean="0">
                          <a:latin typeface="Bookman Old Style" pitchFamily="18" charset="0"/>
                        </a:rPr>
                        <a:t>JUST</a:t>
                      </a:r>
                      <a:endParaRPr lang="en-GB" sz="2400" noProof="0" dirty="0">
                        <a:latin typeface="Bookman Old Style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noProof="0" dirty="0" smtClean="0"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cs-CZ" sz="2400" noProof="0" dirty="0" smtClean="0">
                          <a:latin typeface="Bookman Old Style" pitchFamily="18" charset="0"/>
                        </a:rPr>
                        <a:t>právě</a:t>
                      </a:r>
                      <a:endParaRPr lang="en-GB" sz="2400" noProof="0" dirty="0">
                        <a:latin typeface="Bookman Old Style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noProof="0" dirty="0" smtClean="0"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cs-CZ" sz="2400" noProof="0" dirty="0" smtClean="0">
                          <a:latin typeface="Bookman Old Style" pitchFamily="18" charset="0"/>
                        </a:rPr>
                        <a:t>LATELY</a:t>
                      </a:r>
                      <a:endParaRPr lang="en-GB" sz="2400" noProof="0" dirty="0">
                        <a:latin typeface="Bookman Old Style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noProof="0" dirty="0" smtClean="0"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cs-CZ" sz="2000" noProof="0" dirty="0" smtClean="0">
                          <a:latin typeface="Bookman Old Style" pitchFamily="18" charset="0"/>
                        </a:rPr>
                        <a:t>poslední dobou</a:t>
                      </a:r>
                      <a:endParaRPr lang="en-GB" sz="2000" noProof="0" dirty="0">
                        <a:latin typeface="Bookman Old Style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en-GB" sz="3200" dirty="0" smtClean="0">
                <a:solidFill>
                  <a:srgbClr val="00B050"/>
                </a:solidFill>
              </a:rPr>
              <a:t>Have/has  + past participle </a:t>
            </a:r>
            <a:r>
              <a:rPr lang="en-GB" sz="2400" dirty="0" smtClean="0">
                <a:solidFill>
                  <a:srgbClr val="00B050"/>
                </a:solidFill>
              </a:rPr>
              <a:t>(= 3rd form of verbs)</a:t>
            </a:r>
            <a:endParaRPr lang="en-GB" sz="2400" dirty="0">
              <a:solidFill>
                <a:srgbClr val="00B050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</p:nvPr>
        </p:nvGraphicFramePr>
        <p:xfrm>
          <a:off x="468313" y="1484313"/>
          <a:ext cx="7931224" cy="466250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965612"/>
                <a:gridCol w="3965612"/>
              </a:tblGrid>
              <a:tr h="1073237">
                <a:tc>
                  <a:txBody>
                    <a:bodyPr/>
                    <a:lstStyle/>
                    <a:p>
                      <a:pPr algn="ctr"/>
                      <a:endParaRPr lang="cs-CZ" sz="2400" b="0" dirty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cs-CZ" sz="2400" b="0" dirty="0" smtClean="0">
                          <a:solidFill>
                            <a:srgbClr val="FF0000"/>
                          </a:solidFill>
                          <a:latin typeface="Bookman Old Style" pitchFamily="18" charset="0"/>
                        </a:rPr>
                        <a:t>USE:</a:t>
                      </a:r>
                      <a:endParaRPr lang="cs-CZ" sz="2400" b="0" dirty="0">
                        <a:solidFill>
                          <a:srgbClr val="FF0000"/>
                        </a:solidFill>
                        <a:latin typeface="Bookman Old Style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0" dirty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cs-CZ" sz="2400" b="0" dirty="0" smtClean="0">
                          <a:solidFill>
                            <a:srgbClr val="FF0000"/>
                          </a:solidFill>
                          <a:latin typeface="Bookman Old Style" pitchFamily="18" charset="0"/>
                        </a:rPr>
                        <a:t>EXAMPLE</a:t>
                      </a:r>
                      <a:endParaRPr lang="cs-CZ" sz="2400" b="0" dirty="0">
                        <a:solidFill>
                          <a:srgbClr val="FF0000"/>
                        </a:solidFill>
                        <a:latin typeface="Bookman Old Style" pitchFamily="18" charset="0"/>
                      </a:endParaRPr>
                    </a:p>
                  </a:txBody>
                  <a:tcPr/>
                </a:tc>
              </a:tr>
              <a:tr h="1134114">
                <a:tc>
                  <a:txBody>
                    <a:bodyPr/>
                    <a:lstStyle/>
                    <a:p>
                      <a:r>
                        <a:rPr lang="en-GB" sz="2400" noProof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1) a past action which results in the present</a:t>
                      </a:r>
                      <a:endParaRPr lang="en-GB" sz="2400" noProof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noProof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He has lost his mobile phone.  </a:t>
                      </a:r>
                      <a:r>
                        <a:rPr lang="en-GB" sz="2000" noProof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(He can´t find it.)</a:t>
                      </a:r>
                      <a:endParaRPr lang="en-GB" sz="2000" noProof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/>
                </a:tc>
              </a:tr>
              <a:tr h="1266435">
                <a:tc>
                  <a:txBody>
                    <a:bodyPr/>
                    <a:lstStyle/>
                    <a:p>
                      <a:r>
                        <a:rPr lang="en-GB" sz="2400" noProof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2) Life experience, achievements</a:t>
                      </a:r>
                      <a:endParaRPr lang="en-GB" sz="2400" noProof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noProof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They have never</a:t>
                      </a:r>
                      <a:r>
                        <a:rPr lang="en-GB" sz="2400" baseline="0" noProof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 flown by plane.</a:t>
                      </a:r>
                      <a:endParaRPr lang="en-GB" sz="2400" noProof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/>
                </a:tc>
              </a:tr>
              <a:tr h="1134114">
                <a:tc>
                  <a:txBody>
                    <a:bodyPr/>
                    <a:lstStyle/>
                    <a:p>
                      <a:r>
                        <a:rPr lang="en-GB" sz="2400" noProof="0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3) an action which began in the past and continues to the present</a:t>
                      </a:r>
                      <a:endParaRPr lang="en-GB" sz="2400" noProof="0" dirty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noProof="0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She´s</a:t>
                      </a:r>
                      <a:r>
                        <a:rPr lang="en-GB" sz="2400" baseline="0" noProof="0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 lived in this house since 1990.</a:t>
                      </a:r>
                      <a:endParaRPr lang="en-GB" sz="2400" noProof="0" dirty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dirty="0" smtClean="0">
                <a:solidFill>
                  <a:srgbClr val="00B050"/>
                </a:solidFill>
                <a:latin typeface="Bookman Old Style" pitchFamily="18" charset="0"/>
              </a:rPr>
              <a:t>Exercises</a:t>
            </a:r>
            <a:r>
              <a:rPr lang="cs-CZ" sz="2800" dirty="0" smtClean="0">
                <a:solidFill>
                  <a:srgbClr val="00B050"/>
                </a:solidFill>
                <a:latin typeface="Bookman Old Style" pitchFamily="18" charset="0"/>
              </a:rPr>
              <a:t>:  </a:t>
            </a:r>
            <a:r>
              <a:rPr lang="en-GB" sz="2800" dirty="0" smtClean="0">
                <a:solidFill>
                  <a:srgbClr val="00B050"/>
                </a:solidFill>
                <a:latin typeface="Bookman Old Style" pitchFamily="18" charset="0"/>
              </a:rPr>
              <a:t>Put the words in the correct order.  </a:t>
            </a:r>
            <a:endParaRPr lang="en-GB" sz="2800" dirty="0">
              <a:solidFill>
                <a:srgbClr val="00B050"/>
              </a:solidFill>
              <a:latin typeface="Bookman Old Styl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323529" y="1556792"/>
          <a:ext cx="8496943" cy="50405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3849"/>
                <a:gridCol w="1213849"/>
                <a:gridCol w="1213849"/>
                <a:gridCol w="1213849"/>
                <a:gridCol w="1213849"/>
                <a:gridCol w="1213849"/>
                <a:gridCol w="1213849"/>
              </a:tblGrid>
              <a:tr h="840093">
                <a:tc>
                  <a:txBody>
                    <a:bodyPr/>
                    <a:lstStyle/>
                    <a:p>
                      <a:pPr algn="ctr"/>
                      <a:endParaRPr lang="en-GB" sz="2000" b="1" noProof="0" dirty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has</a:t>
                      </a:r>
                      <a:endParaRPr lang="en-GB" sz="2000" b="1" noProof="0" dirty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dirty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She</a:t>
                      </a:r>
                      <a:endParaRPr lang="en-GB" sz="2000" b="1" noProof="0" dirty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dirty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cut</a:t>
                      </a:r>
                      <a:endParaRPr lang="en-GB" sz="2000" b="1" noProof="0" dirty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dirty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dirty="0" smtClean="0">
                          <a:solidFill>
                            <a:srgbClr val="FF0000"/>
                          </a:solidFill>
                          <a:latin typeface="Bookman Old Style" pitchFamily="18" charset="0"/>
                        </a:rPr>
                        <a:t>just</a:t>
                      </a:r>
                      <a:endParaRPr lang="en-GB" sz="2000" b="1" noProof="0" dirty="0">
                        <a:solidFill>
                          <a:srgbClr val="FF0000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herself</a:t>
                      </a:r>
                      <a:endParaRPr lang="en-GB" sz="2000" b="1" noProof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.</a:t>
                      </a:r>
                      <a:endParaRPr lang="en-GB" sz="2000" b="1" noProof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</a:tr>
              <a:tr h="840093">
                <a:tc>
                  <a:txBody>
                    <a:bodyPr/>
                    <a:lstStyle/>
                    <a:p>
                      <a:pPr algn="ctr"/>
                      <a:endParaRPr lang="en-GB" sz="2000" b="1" noProof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come</a:t>
                      </a:r>
                      <a:endParaRPr lang="en-GB" sz="2000" b="1" noProof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hasn´t</a:t>
                      </a:r>
                      <a:endParaRPr lang="en-GB" sz="2000" b="1" noProof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dirty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He</a:t>
                      </a:r>
                      <a:endParaRPr lang="en-GB" sz="2000" b="1" noProof="0" dirty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dirty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party</a:t>
                      </a:r>
                      <a:endParaRPr lang="en-GB" sz="2000" b="1" noProof="0" dirty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dirty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to</a:t>
                      </a:r>
                      <a:endParaRPr lang="en-GB" sz="2000" b="1" noProof="0" dirty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the</a:t>
                      </a:r>
                      <a:endParaRPr lang="en-GB" sz="2000" b="1" noProof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dirty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dirty="0" smtClean="0">
                          <a:solidFill>
                            <a:srgbClr val="FF0000"/>
                          </a:solidFill>
                          <a:latin typeface="Bookman Old Style" pitchFamily="18" charset="0"/>
                        </a:rPr>
                        <a:t>yet</a:t>
                      </a:r>
                      <a:r>
                        <a:rPr lang="en-GB" sz="2000" b="1" noProof="0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.</a:t>
                      </a:r>
                      <a:endParaRPr lang="en-GB" sz="2000" b="1" noProof="0" dirty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</a:tr>
              <a:tr h="840093">
                <a:tc>
                  <a:txBody>
                    <a:bodyPr/>
                    <a:lstStyle/>
                    <a:p>
                      <a:pPr algn="ctr"/>
                      <a:endParaRPr lang="en-GB" sz="2000" b="1" noProof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you</a:t>
                      </a:r>
                      <a:endParaRPr lang="en-GB" sz="2000" b="1" noProof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ridden</a:t>
                      </a:r>
                      <a:endParaRPr lang="en-GB" sz="2000" b="1" noProof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dirty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dirty="0" smtClean="0">
                          <a:solidFill>
                            <a:srgbClr val="FF0000"/>
                          </a:solidFill>
                          <a:latin typeface="Bookman Old Style" pitchFamily="18" charset="0"/>
                        </a:rPr>
                        <a:t>ever</a:t>
                      </a:r>
                      <a:endParaRPr lang="en-GB" sz="2000" b="1" noProof="0" dirty="0">
                        <a:solidFill>
                          <a:srgbClr val="FF0000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dirty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Have</a:t>
                      </a:r>
                      <a:endParaRPr lang="en-GB" sz="2000" b="1" noProof="0" dirty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noProof="0" dirty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horse</a:t>
                      </a:r>
                      <a:endParaRPr lang="en-GB" sz="2000" b="1" noProof="0" dirty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dirty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a</a:t>
                      </a:r>
                      <a:endParaRPr lang="en-GB" sz="2000" b="1" noProof="0" dirty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?</a:t>
                      </a:r>
                      <a:endParaRPr lang="en-GB" sz="2000" b="1" noProof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</a:tr>
              <a:tr h="840093">
                <a:tc>
                  <a:txBody>
                    <a:bodyPr/>
                    <a:lstStyle/>
                    <a:p>
                      <a:pPr algn="ctr"/>
                      <a:endParaRPr lang="en-GB" sz="2000" b="1" noProof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have</a:t>
                      </a:r>
                      <a:endParaRPr lang="en-GB" sz="2000" b="1" noProof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I</a:t>
                      </a:r>
                      <a:endParaRPr lang="en-GB" sz="2000" b="1" noProof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dirty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dirty="0" smtClean="0">
                          <a:solidFill>
                            <a:srgbClr val="FF0000"/>
                          </a:solidFill>
                          <a:latin typeface="Bookman Old Style" pitchFamily="18" charset="0"/>
                        </a:rPr>
                        <a:t>already</a:t>
                      </a:r>
                      <a:endParaRPr lang="en-GB" sz="2000" b="1" noProof="0" dirty="0">
                        <a:solidFill>
                          <a:srgbClr val="FF0000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had</a:t>
                      </a:r>
                      <a:endParaRPr lang="en-GB" sz="2000" b="1" noProof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dirty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dinner</a:t>
                      </a:r>
                      <a:endParaRPr lang="en-GB" sz="2000" b="1" noProof="0" dirty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dirty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a</a:t>
                      </a:r>
                      <a:endParaRPr lang="en-GB" sz="2000" b="1" noProof="0" dirty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dirty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.</a:t>
                      </a:r>
                      <a:endParaRPr lang="en-GB" sz="2000" b="1" noProof="0" dirty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</a:tr>
              <a:tr h="840093">
                <a:tc>
                  <a:txBody>
                    <a:bodyPr/>
                    <a:lstStyle/>
                    <a:p>
                      <a:pPr algn="ctr"/>
                      <a:endParaRPr lang="en-GB" sz="2000" b="1" noProof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you</a:t>
                      </a:r>
                      <a:endParaRPr lang="en-GB" sz="2000" b="1" noProof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haven´t</a:t>
                      </a:r>
                      <a:endParaRPr lang="en-GB" sz="2000" b="1" noProof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We</a:t>
                      </a:r>
                      <a:endParaRPr lang="en-GB" sz="2000" b="1" noProof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see</a:t>
                      </a:r>
                      <a:endParaRPr lang="en-GB" sz="2000" b="1" noProof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days.</a:t>
                      </a:r>
                      <a:endParaRPr lang="en-GB" sz="2000" b="1" noProof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dirty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several</a:t>
                      </a:r>
                      <a:endParaRPr lang="en-GB" sz="2000" b="1" noProof="0" dirty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dirty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dirty="0" smtClean="0">
                          <a:solidFill>
                            <a:srgbClr val="FF0000"/>
                          </a:solidFill>
                          <a:latin typeface="Bookman Old Style" pitchFamily="18" charset="0"/>
                        </a:rPr>
                        <a:t>for</a:t>
                      </a:r>
                      <a:endParaRPr lang="en-GB" sz="2000" b="1" noProof="0" dirty="0">
                        <a:solidFill>
                          <a:srgbClr val="FF0000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</a:tr>
              <a:tr h="840093">
                <a:tc>
                  <a:txBody>
                    <a:bodyPr/>
                    <a:lstStyle/>
                    <a:p>
                      <a:pPr algn="ctr"/>
                      <a:endParaRPr lang="en-GB" sz="2000" b="1" noProof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swum</a:t>
                      </a:r>
                      <a:endParaRPr lang="en-GB" sz="2000" b="1" noProof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Have</a:t>
                      </a:r>
                      <a:endParaRPr lang="en-GB" sz="2000" b="1" noProof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you</a:t>
                      </a:r>
                      <a:endParaRPr lang="en-GB" sz="2000" b="1" noProof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last</a:t>
                      </a:r>
                      <a:endParaRPr lang="en-GB" sz="2000" b="1" noProof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1800" b="1" noProof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summer</a:t>
                      </a:r>
                      <a:endParaRPr lang="en-GB" sz="1800" b="1" noProof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dirty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dirty="0" smtClean="0">
                          <a:solidFill>
                            <a:srgbClr val="FF0000"/>
                          </a:solidFill>
                          <a:latin typeface="Bookman Old Style" pitchFamily="18" charset="0"/>
                        </a:rPr>
                        <a:t>since</a:t>
                      </a:r>
                      <a:endParaRPr lang="en-GB" sz="2000" b="1" noProof="0" dirty="0">
                        <a:solidFill>
                          <a:srgbClr val="FF0000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dirty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?</a:t>
                      </a:r>
                      <a:endParaRPr lang="en-GB" sz="2000" b="1" noProof="0" dirty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dirty="0" smtClean="0">
                <a:solidFill>
                  <a:srgbClr val="00B050"/>
                </a:solidFill>
                <a:latin typeface="Bookman Old Style" pitchFamily="18" charset="0"/>
              </a:rPr>
              <a:t>Check your sentences:   </a:t>
            </a:r>
            <a:endParaRPr lang="en-GB" sz="2800" dirty="0">
              <a:solidFill>
                <a:srgbClr val="00B050"/>
              </a:solidFill>
              <a:latin typeface="Bookman Old Styl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323529" y="1556792"/>
          <a:ext cx="8496943" cy="50405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3849"/>
                <a:gridCol w="1213849"/>
                <a:gridCol w="1213849"/>
                <a:gridCol w="1213849"/>
                <a:gridCol w="1213849"/>
                <a:gridCol w="1213849"/>
                <a:gridCol w="1213849"/>
              </a:tblGrid>
              <a:tr h="840093">
                <a:tc>
                  <a:txBody>
                    <a:bodyPr/>
                    <a:lstStyle/>
                    <a:p>
                      <a:pPr algn="ctr"/>
                      <a:endParaRPr lang="en-GB" sz="2000" b="1" noProof="0" dirty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She</a:t>
                      </a:r>
                      <a:endParaRPr lang="en-GB" sz="2000" b="1" noProof="0" dirty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has</a:t>
                      </a:r>
                      <a:endParaRPr lang="en-GB" sz="2000" b="1" noProof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dirty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dirty="0" smtClean="0">
                          <a:solidFill>
                            <a:srgbClr val="FF0000"/>
                          </a:solidFill>
                          <a:latin typeface="Bookman Old Style" pitchFamily="18" charset="0"/>
                        </a:rPr>
                        <a:t>just</a:t>
                      </a:r>
                      <a:endParaRPr lang="en-GB" sz="2000" b="1" noProof="0" dirty="0">
                        <a:solidFill>
                          <a:srgbClr val="FF0000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cut</a:t>
                      </a:r>
                      <a:endParaRPr lang="en-GB" sz="2000" b="1" noProof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herself</a:t>
                      </a:r>
                      <a:endParaRPr lang="en-GB" sz="2000" b="1" noProof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.</a:t>
                      </a:r>
                      <a:endParaRPr lang="en-GB" sz="2000" b="1" noProof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</a:tr>
              <a:tr h="840093">
                <a:tc>
                  <a:txBody>
                    <a:bodyPr/>
                    <a:lstStyle/>
                    <a:p>
                      <a:pPr algn="ctr"/>
                      <a:endParaRPr lang="en-GB" sz="2000" b="1" noProof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He</a:t>
                      </a:r>
                      <a:endParaRPr lang="en-GB" sz="2000" b="1" noProof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hasn´t</a:t>
                      </a:r>
                      <a:endParaRPr lang="en-GB" sz="2000" b="1" noProof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come</a:t>
                      </a:r>
                      <a:endParaRPr lang="en-GB" sz="2000" b="1" noProof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to</a:t>
                      </a:r>
                      <a:endParaRPr lang="en-GB" sz="2000" b="1" noProof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the</a:t>
                      </a:r>
                      <a:endParaRPr lang="en-GB" sz="2000" b="1" noProof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party</a:t>
                      </a:r>
                      <a:endParaRPr lang="en-GB" sz="2000" b="1" noProof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dirty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dirty="0" smtClean="0">
                          <a:solidFill>
                            <a:srgbClr val="FF0000"/>
                          </a:solidFill>
                          <a:latin typeface="Bookman Old Style" pitchFamily="18" charset="0"/>
                        </a:rPr>
                        <a:t>yet</a:t>
                      </a:r>
                      <a:r>
                        <a:rPr lang="en-GB" sz="2000" b="1" noProof="0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.</a:t>
                      </a:r>
                      <a:endParaRPr lang="en-GB" sz="2000" b="1" noProof="0" dirty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</a:tr>
              <a:tr h="840093">
                <a:tc>
                  <a:txBody>
                    <a:bodyPr/>
                    <a:lstStyle/>
                    <a:p>
                      <a:pPr algn="ctr"/>
                      <a:endParaRPr lang="en-GB" sz="2000" b="1" noProof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Have</a:t>
                      </a:r>
                      <a:endParaRPr lang="en-GB" sz="2000" b="1" noProof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you</a:t>
                      </a:r>
                      <a:endParaRPr lang="en-GB" sz="2000" b="1" noProof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dirty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dirty="0" smtClean="0">
                          <a:solidFill>
                            <a:srgbClr val="FF0000"/>
                          </a:solidFill>
                          <a:latin typeface="Bookman Old Style" pitchFamily="18" charset="0"/>
                        </a:rPr>
                        <a:t>ever</a:t>
                      </a:r>
                      <a:endParaRPr lang="en-GB" sz="2000" b="1" noProof="0" dirty="0">
                        <a:solidFill>
                          <a:srgbClr val="FF0000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ridden</a:t>
                      </a:r>
                      <a:endParaRPr lang="en-GB" sz="2000" b="1" noProof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noProof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a</a:t>
                      </a:r>
                      <a:endParaRPr lang="en-GB" sz="2000" b="1" noProof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horse</a:t>
                      </a:r>
                      <a:endParaRPr lang="en-GB" sz="2000" b="1" noProof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?</a:t>
                      </a:r>
                      <a:endParaRPr lang="en-GB" sz="2000" b="1" noProof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</a:tr>
              <a:tr h="840093">
                <a:tc>
                  <a:txBody>
                    <a:bodyPr/>
                    <a:lstStyle/>
                    <a:p>
                      <a:pPr algn="ctr"/>
                      <a:endParaRPr lang="en-GB" sz="2000" b="1" noProof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I</a:t>
                      </a:r>
                      <a:endParaRPr lang="en-GB" sz="2000" b="1" noProof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have</a:t>
                      </a:r>
                      <a:endParaRPr lang="en-GB" sz="2000" b="1" noProof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dirty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dirty="0" smtClean="0">
                          <a:solidFill>
                            <a:srgbClr val="FF0000"/>
                          </a:solidFill>
                          <a:latin typeface="Bookman Old Style" pitchFamily="18" charset="0"/>
                        </a:rPr>
                        <a:t>already</a:t>
                      </a:r>
                      <a:endParaRPr lang="en-GB" sz="2000" b="1" noProof="0" dirty="0">
                        <a:solidFill>
                          <a:srgbClr val="FF0000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had</a:t>
                      </a:r>
                      <a:endParaRPr lang="en-GB" sz="2000" b="1" noProof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a</a:t>
                      </a:r>
                      <a:endParaRPr lang="en-GB" sz="2000" b="1" noProof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dinner</a:t>
                      </a:r>
                      <a:endParaRPr lang="en-GB" sz="2000" b="1" noProof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.</a:t>
                      </a:r>
                      <a:endParaRPr lang="en-GB" sz="2000" b="1" noProof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</a:tr>
              <a:tr h="840093">
                <a:tc>
                  <a:txBody>
                    <a:bodyPr/>
                    <a:lstStyle/>
                    <a:p>
                      <a:pPr algn="ctr"/>
                      <a:endParaRPr lang="en-GB" sz="2000" b="1" noProof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We</a:t>
                      </a:r>
                      <a:endParaRPr lang="en-GB" sz="2000" b="1" noProof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haven´t</a:t>
                      </a:r>
                      <a:endParaRPr lang="en-GB" sz="2000" b="1" noProof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seen</a:t>
                      </a:r>
                      <a:endParaRPr lang="en-GB" sz="2000" b="1" noProof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you</a:t>
                      </a:r>
                      <a:endParaRPr lang="en-GB" sz="2000" b="1" noProof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dirty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dirty="0" smtClean="0">
                          <a:solidFill>
                            <a:srgbClr val="FF0000"/>
                          </a:solidFill>
                          <a:latin typeface="Bookman Old Style" pitchFamily="18" charset="0"/>
                        </a:rPr>
                        <a:t>for</a:t>
                      </a:r>
                      <a:endParaRPr lang="en-GB" sz="2000" b="1" noProof="0" dirty="0">
                        <a:solidFill>
                          <a:srgbClr val="FF0000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several</a:t>
                      </a:r>
                      <a:endParaRPr lang="en-GB" sz="2000" b="1" noProof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days.</a:t>
                      </a:r>
                      <a:endParaRPr lang="en-GB" sz="2000" b="1" noProof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</a:tr>
              <a:tr h="840093">
                <a:tc>
                  <a:txBody>
                    <a:bodyPr/>
                    <a:lstStyle/>
                    <a:p>
                      <a:pPr algn="ctr"/>
                      <a:endParaRPr lang="en-GB" sz="2000" b="1" noProof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Have</a:t>
                      </a:r>
                      <a:endParaRPr lang="en-GB" sz="2000" b="1" noProof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you</a:t>
                      </a:r>
                      <a:endParaRPr lang="en-GB" sz="2000" b="1" noProof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swum</a:t>
                      </a:r>
                      <a:endParaRPr lang="en-GB" sz="2000" b="1" noProof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dirty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dirty="0" smtClean="0">
                          <a:solidFill>
                            <a:srgbClr val="FF0000"/>
                          </a:solidFill>
                          <a:latin typeface="Bookman Old Style" pitchFamily="18" charset="0"/>
                        </a:rPr>
                        <a:t>since</a:t>
                      </a:r>
                      <a:endParaRPr lang="en-GB" sz="2000" b="1" noProof="0" dirty="0">
                        <a:solidFill>
                          <a:srgbClr val="FF0000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dirty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last</a:t>
                      </a:r>
                      <a:endParaRPr lang="en-GB" sz="2000" b="1" noProof="0" dirty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dirty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1800" b="1" noProof="0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summer</a:t>
                      </a:r>
                      <a:endParaRPr lang="en-GB" sz="1800" b="1" noProof="0" dirty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noProof="0" dirty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2000" b="1" noProof="0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?</a:t>
                      </a:r>
                      <a:endParaRPr lang="en-GB" sz="2000" b="1" noProof="0" dirty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dirty="0" smtClean="0">
                <a:solidFill>
                  <a:srgbClr val="00B050"/>
                </a:solidFill>
                <a:latin typeface="Bookman Old Style" pitchFamily="18" charset="0"/>
              </a:rPr>
              <a:t>Put the verbs in brackets into the correct tense.</a:t>
            </a:r>
            <a:endParaRPr lang="en-GB" sz="2800" dirty="0">
              <a:solidFill>
                <a:srgbClr val="00B050"/>
              </a:solidFill>
              <a:latin typeface="Bookman Old Styl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4800" y="1412776"/>
            <a:ext cx="8659688" cy="5256583"/>
          </a:xfrm>
        </p:spPr>
        <p:txBody>
          <a:bodyPr>
            <a:normAutofit/>
          </a:bodyPr>
          <a:lstStyle/>
          <a:p>
            <a:r>
              <a:rPr lang="en-GB" sz="2800" dirty="0" smtClean="0"/>
              <a:t>He has </a:t>
            </a:r>
            <a:r>
              <a:rPr lang="en-GB" sz="2800" dirty="0" smtClean="0">
                <a:solidFill>
                  <a:srgbClr val="FF0000"/>
                </a:solidFill>
              </a:rPr>
              <a:t>already</a:t>
            </a:r>
            <a:r>
              <a:rPr lang="en-GB" sz="2800" dirty="0" smtClean="0"/>
              <a:t> eaten four dumplings.</a:t>
            </a:r>
            <a:r>
              <a:rPr lang="cs-CZ" sz="2800" dirty="0" smtClean="0"/>
              <a:t>   </a:t>
            </a:r>
            <a:r>
              <a:rPr lang="en-GB" sz="2800" dirty="0" smtClean="0"/>
              <a:t>(eat)</a:t>
            </a:r>
          </a:p>
          <a:p>
            <a:r>
              <a:rPr lang="en-GB" sz="2800" dirty="0" smtClean="0"/>
              <a:t>I haven´t locked the door </a:t>
            </a:r>
            <a:r>
              <a:rPr lang="en-GB" sz="2800" dirty="0" smtClean="0">
                <a:solidFill>
                  <a:srgbClr val="FF0000"/>
                </a:solidFill>
              </a:rPr>
              <a:t>yet</a:t>
            </a:r>
            <a:r>
              <a:rPr lang="en-GB" sz="2800" dirty="0" smtClean="0"/>
              <a:t>.   (lock)</a:t>
            </a:r>
            <a:endParaRPr lang="cs-CZ" sz="2800" dirty="0" smtClean="0"/>
          </a:p>
          <a:p>
            <a:r>
              <a:rPr lang="en-GB" sz="2800" dirty="0" smtClean="0"/>
              <a:t>How have you done it?   </a:t>
            </a:r>
            <a:r>
              <a:rPr lang="cs-CZ" sz="2800" dirty="0" smtClean="0"/>
              <a:t>(do)</a:t>
            </a:r>
          </a:p>
          <a:p>
            <a:r>
              <a:rPr lang="en-GB" sz="2800" dirty="0" smtClean="0"/>
              <a:t>Mary has </a:t>
            </a:r>
            <a:r>
              <a:rPr lang="en-GB" sz="2800" dirty="0" smtClean="0">
                <a:solidFill>
                  <a:srgbClr val="FF0000"/>
                </a:solidFill>
              </a:rPr>
              <a:t>just</a:t>
            </a:r>
            <a:r>
              <a:rPr lang="en-GB" sz="2800" dirty="0" smtClean="0"/>
              <a:t> found the lost key.   (find)</a:t>
            </a:r>
            <a:endParaRPr lang="cs-CZ" sz="2800" dirty="0" smtClean="0"/>
          </a:p>
          <a:p>
            <a:r>
              <a:rPr lang="en-GB" sz="2800" dirty="0" smtClean="0"/>
              <a:t>He has </a:t>
            </a:r>
            <a:r>
              <a:rPr lang="en-GB" sz="2800" dirty="0" smtClean="0">
                <a:solidFill>
                  <a:srgbClr val="FF0000"/>
                </a:solidFill>
              </a:rPr>
              <a:t>never</a:t>
            </a:r>
            <a:r>
              <a:rPr lang="en-GB" sz="2800" dirty="0" smtClean="0"/>
              <a:t> played the piano.   (play)</a:t>
            </a:r>
            <a:endParaRPr lang="cs-CZ" sz="2800" dirty="0" smtClean="0"/>
          </a:p>
          <a:p>
            <a:r>
              <a:rPr lang="en-GB" sz="2800" dirty="0" smtClean="0"/>
              <a:t>Have you paid the telephone bill </a:t>
            </a:r>
            <a:r>
              <a:rPr lang="en-GB" sz="2800" dirty="0" smtClean="0">
                <a:solidFill>
                  <a:srgbClr val="FF0000"/>
                </a:solidFill>
              </a:rPr>
              <a:t>yet</a:t>
            </a:r>
            <a:r>
              <a:rPr lang="en-GB" sz="2800" dirty="0" smtClean="0"/>
              <a:t>?   (pay</a:t>
            </a:r>
            <a:r>
              <a:rPr lang="cs-CZ" sz="2800" dirty="0" smtClean="0"/>
              <a:t>)</a:t>
            </a:r>
          </a:p>
          <a:p>
            <a:r>
              <a:rPr lang="en-GB" sz="2800" dirty="0" smtClean="0"/>
              <a:t>She has helped me </a:t>
            </a:r>
            <a:r>
              <a:rPr lang="en-GB" sz="2800" dirty="0" smtClean="0">
                <a:solidFill>
                  <a:srgbClr val="FF0000"/>
                </a:solidFill>
              </a:rPr>
              <a:t>for</a:t>
            </a:r>
            <a:r>
              <a:rPr lang="en-GB" sz="2800" dirty="0" smtClean="0"/>
              <a:t> a few hours.   (help)</a:t>
            </a:r>
          </a:p>
          <a:p>
            <a:r>
              <a:rPr lang="en-GB" sz="2800" dirty="0" smtClean="0"/>
              <a:t>They haven´t written to me </a:t>
            </a:r>
            <a:r>
              <a:rPr lang="en-GB" sz="2800" dirty="0" smtClean="0">
                <a:solidFill>
                  <a:srgbClr val="FF0000"/>
                </a:solidFill>
              </a:rPr>
              <a:t>since</a:t>
            </a:r>
            <a:r>
              <a:rPr lang="en-GB" sz="2800" dirty="0" smtClean="0"/>
              <a:t> 1999.   (write)</a:t>
            </a:r>
          </a:p>
          <a:p>
            <a:r>
              <a:rPr lang="en-GB" sz="2800" dirty="0" smtClean="0"/>
              <a:t>Have you </a:t>
            </a:r>
            <a:r>
              <a:rPr lang="en-GB" sz="2800" dirty="0" smtClean="0">
                <a:solidFill>
                  <a:srgbClr val="FF0000"/>
                </a:solidFill>
              </a:rPr>
              <a:t>ever </a:t>
            </a:r>
            <a:r>
              <a:rPr lang="en-GB" sz="2800" dirty="0" smtClean="0"/>
              <a:t>worn a school uniform?   (wear)</a:t>
            </a:r>
          </a:p>
          <a:p>
            <a:endParaRPr lang="cs-CZ" sz="2800" dirty="0" smtClean="0"/>
          </a:p>
          <a:p>
            <a:endParaRPr lang="en-GB" sz="2800" dirty="0" smtClean="0"/>
          </a:p>
          <a:p>
            <a:endParaRPr lang="en-GB" sz="2800" dirty="0" smtClean="0"/>
          </a:p>
        </p:txBody>
      </p:sp>
      <p:sp>
        <p:nvSpPr>
          <p:cNvPr id="4" name="Obdélník 3"/>
          <p:cNvSpPr/>
          <p:nvPr/>
        </p:nvSpPr>
        <p:spPr>
          <a:xfrm>
            <a:off x="3059832" y="1412776"/>
            <a:ext cx="936104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2195736" y="1988840"/>
            <a:ext cx="108012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2915816" y="2492896"/>
            <a:ext cx="86409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2843808" y="5085184"/>
            <a:ext cx="1152128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2843808" y="2996952"/>
            <a:ext cx="100811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1907704" y="4581128"/>
            <a:ext cx="108012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2195736" y="4005064"/>
            <a:ext cx="79208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987824" y="5589240"/>
            <a:ext cx="792088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2771800" y="3573016"/>
            <a:ext cx="108012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xit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 smtClean="0">
                <a:solidFill>
                  <a:srgbClr val="00B050"/>
                </a:solidFill>
                <a:latin typeface="Bookman Old Style" pitchFamily="18" charset="0"/>
              </a:rPr>
              <a:t>PRESENT PE</a:t>
            </a:r>
            <a:r>
              <a:rPr lang="cs-CZ" sz="3200" dirty="0" smtClean="0">
                <a:solidFill>
                  <a:srgbClr val="00B050"/>
                </a:solidFill>
                <a:latin typeface="Bookman Old Style" pitchFamily="18" charset="0"/>
              </a:rPr>
              <a:t>R</a:t>
            </a:r>
            <a:r>
              <a:rPr lang="en-GB" sz="3200" dirty="0" smtClean="0">
                <a:solidFill>
                  <a:srgbClr val="00B050"/>
                </a:solidFill>
                <a:latin typeface="Bookman Old Style" pitchFamily="18" charset="0"/>
              </a:rPr>
              <a:t>FECT – </a:t>
            </a:r>
            <a:r>
              <a:rPr lang="en-GB" sz="2400" dirty="0" smtClean="0">
                <a:solidFill>
                  <a:srgbClr val="00B050"/>
                </a:solidFill>
                <a:latin typeface="Bookman Old Style" pitchFamily="18" charset="0"/>
              </a:rPr>
              <a:t>complete the sentences</a:t>
            </a:r>
            <a:r>
              <a:rPr lang="cs-CZ" sz="2400" dirty="0" smtClean="0">
                <a:solidFill>
                  <a:srgbClr val="00B050"/>
                </a:solidFill>
                <a:latin typeface="Bookman Old Style" pitchFamily="18" charset="0"/>
              </a:rPr>
              <a:t>.</a:t>
            </a:r>
            <a:endParaRPr lang="en-GB" sz="2400" dirty="0">
              <a:solidFill>
                <a:srgbClr val="00B050"/>
              </a:solidFill>
              <a:latin typeface="Bookman Old Style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23528" y="1340768"/>
            <a:ext cx="78488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Bookman Old Style" pitchFamily="18" charset="0"/>
              </a:rPr>
              <a:t>do    </a:t>
            </a:r>
            <a:r>
              <a:rPr lang="en-GB" sz="2800" dirty="0" smtClean="0">
                <a:latin typeface="Bookman Old Style" pitchFamily="18" charset="0"/>
              </a:rPr>
              <a:t>eat      find      take      write</a:t>
            </a:r>
            <a:endParaRPr lang="en-GB" sz="2800" dirty="0">
              <a:latin typeface="Bookman Old Style" pitchFamily="18" charset="0"/>
            </a:endParaRPr>
          </a:p>
        </p:txBody>
      </p:sp>
      <p:sp>
        <p:nvSpPr>
          <p:cNvPr id="7" name="Zaoblený obdélníkový popisek 6"/>
          <p:cNvSpPr/>
          <p:nvPr/>
        </p:nvSpPr>
        <p:spPr>
          <a:xfrm>
            <a:off x="611560" y="1916832"/>
            <a:ext cx="3384376" cy="720080"/>
          </a:xfrm>
          <a:prstGeom prst="wedgeRoundRectCallout">
            <a:avLst>
              <a:gd name="adj1" fmla="val -59224"/>
              <a:gd name="adj2" fmla="val 147814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  <a:latin typeface="Bookman Old Style" pitchFamily="18" charset="0"/>
              </a:rPr>
              <a:t>My dog has</a:t>
            </a:r>
            <a:r>
              <a:rPr lang="en-GB" sz="2000" dirty="0" smtClean="0">
                <a:solidFill>
                  <a:schemeClr val="tx1"/>
                </a:solidFill>
                <a:latin typeface="Bookman Old Style" pitchFamily="18" charset="0"/>
              </a:rPr>
              <a:t> </a:t>
            </a:r>
            <a:r>
              <a:rPr lang="cs-CZ" sz="2000" dirty="0" smtClean="0">
                <a:solidFill>
                  <a:schemeClr val="tx1"/>
                </a:solidFill>
                <a:latin typeface="Bookman Old Style" pitchFamily="18" charset="0"/>
              </a:rPr>
              <a:t>just </a:t>
            </a:r>
            <a:r>
              <a:rPr lang="en-GB" sz="2000" dirty="0" smtClean="0">
                <a:solidFill>
                  <a:schemeClr val="tx1"/>
                </a:solidFill>
                <a:latin typeface="Bookman Old Style" pitchFamily="18" charset="0"/>
              </a:rPr>
              <a:t>………. </a:t>
            </a:r>
            <a:r>
              <a:rPr lang="cs-CZ" sz="2000" dirty="0" smtClean="0">
                <a:solidFill>
                  <a:schemeClr val="tx1"/>
                </a:solidFill>
                <a:latin typeface="Bookman Old Style" pitchFamily="18" charset="0"/>
              </a:rPr>
              <a:t>my</a:t>
            </a:r>
            <a:r>
              <a:rPr lang="en-GB" sz="2000" dirty="0" smtClean="0">
                <a:solidFill>
                  <a:schemeClr val="tx1"/>
                </a:solidFill>
                <a:latin typeface="Bookman Old Style" pitchFamily="18" charset="0"/>
              </a:rPr>
              <a:t> </a:t>
            </a:r>
            <a:r>
              <a:rPr lang="cs-CZ" sz="2000" dirty="0" smtClean="0">
                <a:solidFill>
                  <a:schemeClr val="tx1"/>
                </a:solidFill>
                <a:latin typeface="Bookman Old Style" pitchFamily="18" charset="0"/>
              </a:rPr>
              <a:t>lunch!</a:t>
            </a:r>
            <a:r>
              <a:rPr lang="en-GB" sz="2000" dirty="0" smtClean="0">
                <a:solidFill>
                  <a:schemeClr val="tx1"/>
                </a:solidFill>
                <a:latin typeface="Bookman Old Style" pitchFamily="18" charset="0"/>
              </a:rPr>
              <a:t> </a:t>
            </a:r>
            <a:endParaRPr lang="en-GB" sz="20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sp>
        <p:nvSpPr>
          <p:cNvPr id="11" name="Zaoblený obdélníkový popisek 10"/>
          <p:cNvSpPr/>
          <p:nvPr/>
        </p:nvSpPr>
        <p:spPr>
          <a:xfrm>
            <a:off x="1043608" y="3573016"/>
            <a:ext cx="3528392" cy="648072"/>
          </a:xfrm>
          <a:prstGeom prst="wedgeRoundRectCallout">
            <a:avLst>
              <a:gd name="adj1" fmla="val -65432"/>
              <a:gd name="adj2" fmla="val 144532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  <a:latin typeface="Bookman Old Style" pitchFamily="18" charset="0"/>
              </a:rPr>
              <a:t>I have never ……….. </a:t>
            </a:r>
          </a:p>
          <a:p>
            <a:pPr algn="ctr"/>
            <a:r>
              <a:rPr lang="en-GB" sz="2000" dirty="0" smtClean="0">
                <a:solidFill>
                  <a:schemeClr val="tx1"/>
                </a:solidFill>
                <a:latin typeface="Bookman Old Style" pitchFamily="18" charset="0"/>
              </a:rPr>
              <a:t>a letter.</a:t>
            </a:r>
            <a:endParaRPr lang="en-GB" sz="20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sp>
        <p:nvSpPr>
          <p:cNvPr id="8" name="Zaoblený obdélníkový popisek 7"/>
          <p:cNvSpPr/>
          <p:nvPr/>
        </p:nvSpPr>
        <p:spPr>
          <a:xfrm>
            <a:off x="5076056" y="2060848"/>
            <a:ext cx="3744416" cy="864096"/>
          </a:xfrm>
          <a:prstGeom prst="wedgeRoundRectCallout">
            <a:avLst>
              <a:gd name="adj1" fmla="val 55523"/>
              <a:gd name="adj2" fmla="val 134896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  <a:latin typeface="Bookman Old Style" pitchFamily="18" charset="0"/>
              </a:rPr>
              <a:t>Susan</a:t>
            </a:r>
            <a:r>
              <a:rPr lang="cs-CZ" sz="2000" dirty="0" smtClean="0">
                <a:solidFill>
                  <a:schemeClr val="tx1"/>
                </a:solidFill>
                <a:latin typeface="Bookman Old Style" pitchFamily="18" charset="0"/>
              </a:rPr>
              <a:t> has</a:t>
            </a:r>
            <a:r>
              <a:rPr lang="en-GB" sz="2000" dirty="0" smtClean="0">
                <a:solidFill>
                  <a:schemeClr val="tx1"/>
                </a:solidFill>
                <a:latin typeface="Bookman Old Style" pitchFamily="18" charset="0"/>
              </a:rPr>
              <a:t> already ……….. her homework</a:t>
            </a:r>
            <a:r>
              <a:rPr lang="cs-CZ" sz="2000" dirty="0" smtClean="0">
                <a:solidFill>
                  <a:schemeClr val="tx1"/>
                </a:solidFill>
                <a:latin typeface="Bookman Old Style" pitchFamily="18" charset="0"/>
              </a:rPr>
              <a:t>.</a:t>
            </a:r>
            <a:endParaRPr lang="en-GB" sz="20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sp>
        <p:nvSpPr>
          <p:cNvPr id="10" name="Zaoblený obdélníkový popisek 9"/>
          <p:cNvSpPr/>
          <p:nvPr/>
        </p:nvSpPr>
        <p:spPr>
          <a:xfrm>
            <a:off x="5148064" y="4365104"/>
            <a:ext cx="3672408" cy="792088"/>
          </a:xfrm>
          <a:prstGeom prst="wedgeRoundRectCallout">
            <a:avLst>
              <a:gd name="adj1" fmla="val 54804"/>
              <a:gd name="adj2" fmla="val 100235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  <a:latin typeface="Bookman Old Style" pitchFamily="18" charset="0"/>
              </a:rPr>
              <a:t>My brother hasn´t   ………… a wallet yet. </a:t>
            </a:r>
            <a:endParaRPr lang="en-GB" sz="20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059832" y="1844824"/>
            <a:ext cx="9361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FF0000"/>
                </a:solidFill>
                <a:latin typeface="+mn-lt"/>
              </a:rPr>
              <a:t>eaten</a:t>
            </a:r>
            <a:endParaRPr lang="en-GB" sz="20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131840" y="3501008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  <a:latin typeface="Bookman Old Style" pitchFamily="18" charset="0"/>
              </a:rPr>
              <a:t>written</a:t>
            </a:r>
            <a:endParaRPr lang="en-GB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668344" y="2060848"/>
            <a:ext cx="9361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FF0000"/>
                </a:solidFill>
                <a:latin typeface="Bookman Old Style" pitchFamily="18" charset="0"/>
              </a:rPr>
              <a:t>done</a:t>
            </a:r>
            <a:endParaRPr lang="en-GB" sz="2000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652120" y="4653136"/>
            <a:ext cx="10081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FF0000"/>
                </a:solidFill>
                <a:latin typeface="Bookman Old Style" pitchFamily="18" charset="0"/>
              </a:rPr>
              <a:t>found</a:t>
            </a:r>
            <a:endParaRPr lang="en-GB" sz="2000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sp>
        <p:nvSpPr>
          <p:cNvPr id="18" name="Zaoblený obdélníkový popisek 17"/>
          <p:cNvSpPr/>
          <p:nvPr/>
        </p:nvSpPr>
        <p:spPr>
          <a:xfrm>
            <a:off x="1619672" y="5013176"/>
            <a:ext cx="3168352" cy="720080"/>
          </a:xfrm>
          <a:prstGeom prst="wedgeRoundRectCallout">
            <a:avLst>
              <a:gd name="adj1" fmla="val -70246"/>
              <a:gd name="adj2" fmla="val 14373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  <a:latin typeface="Bookman Old Style" pitchFamily="18" charset="0"/>
              </a:rPr>
              <a:t>Has Tom ………… my umbrella yet?</a:t>
            </a:r>
            <a:endParaRPr lang="en-GB" sz="20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059832" y="4941168"/>
            <a:ext cx="1080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FF0000"/>
                </a:solidFill>
                <a:latin typeface="+mn-lt"/>
              </a:rPr>
              <a:t>taken</a:t>
            </a:r>
            <a:endParaRPr lang="en-GB" sz="2000" b="1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1772816"/>
            <a:ext cx="1080120" cy="1191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5" name="Picture 3" descr="C:\Documents and Settings\Sachovy klub\Local Settings\Temporary Internet Files\Content.IE5\FICKTTUK\MC90044172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944" y="2852936"/>
            <a:ext cx="2019672" cy="2019672"/>
          </a:xfrm>
          <a:prstGeom prst="rect">
            <a:avLst/>
          </a:prstGeom>
          <a:noFill/>
        </p:spPr>
      </p:pic>
      <p:pic>
        <p:nvPicPr>
          <p:cNvPr id="1028" name="Picture 4" descr="C:\Documents and Settings\Sachovy klub\Local Settings\Temporary Internet Files\Content.IE5\ZGCEC01C\MC900440409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56176" y="5157192"/>
            <a:ext cx="1224136" cy="1224136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 animBg="1"/>
      <p:bldP spid="11" grpId="0" build="allAtOnce" animBg="1"/>
      <p:bldP spid="8" grpId="0" build="allAtOnce" animBg="1"/>
      <p:bldP spid="10" grpId="0" build="allAtOnce" animBg="1"/>
      <p:bldP spid="13" grpId="0" build="allAtOnce"/>
      <p:bldP spid="14" grpId="0"/>
      <p:bldP spid="17" grpId="0"/>
      <p:bldP spid="18" grpId="0" animBg="1"/>
      <p:bldP spid="19" grpId="0"/>
      <p:bldP spid="19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B050"/>
                </a:solidFill>
                <a:latin typeface="Bookman Old Style" pitchFamily="18" charset="0"/>
              </a:rPr>
              <a:t>CITACE:</a:t>
            </a:r>
            <a:endParaRPr lang="cs-CZ" sz="3200" dirty="0">
              <a:solidFill>
                <a:srgbClr val="00B050"/>
              </a:solidFill>
              <a:latin typeface="Bookman Old Styl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GB" sz="1800" dirty="0" smtClean="0">
                <a:solidFill>
                  <a:schemeClr val="accent2">
                    <a:lumMod val="50000"/>
                  </a:schemeClr>
                </a:solidFill>
                <a:latin typeface="Georgia" pitchFamily="18" charset="0"/>
                <a:hlinkClick r:id="rId2"/>
              </a:rPr>
              <a:t>http://office.microsoft.com/cs-cz/images/results.aspx?qu=golf&amp;ex=1&amp;origin=FX010132103#ai:MC900432455|</a:t>
            </a:r>
            <a:endParaRPr lang="en-GB" sz="1800" dirty="0" smtClean="0">
              <a:solidFill>
                <a:schemeClr val="accent2">
                  <a:lumMod val="50000"/>
                </a:schemeClr>
              </a:solidFill>
              <a:latin typeface="Georgia" pitchFamily="18" charset="0"/>
            </a:endParaRPr>
          </a:p>
          <a:p>
            <a:r>
              <a:rPr lang="en-GB" sz="1800" dirty="0" smtClean="0">
                <a:solidFill>
                  <a:schemeClr val="accent2">
                    <a:lumMod val="50000"/>
                  </a:schemeClr>
                </a:solidFill>
                <a:latin typeface="Georgia" pitchFamily="18" charset="0"/>
                <a:hlinkClick r:id="rId3"/>
              </a:rPr>
              <a:t>http://office.microsoft.com/cs-cz/images/results.aspx?qu=telefon&amp;ex=1#ai:MP900422734|</a:t>
            </a:r>
            <a:endParaRPr lang="en-GB" sz="1800" dirty="0" smtClean="0">
              <a:solidFill>
                <a:schemeClr val="accent2">
                  <a:lumMod val="50000"/>
                </a:schemeClr>
              </a:solidFill>
              <a:latin typeface="Georgia" pitchFamily="18" charset="0"/>
            </a:endParaRPr>
          </a:p>
          <a:p>
            <a:r>
              <a:rPr lang="en-GB" sz="1800" dirty="0" smtClean="0">
                <a:solidFill>
                  <a:schemeClr val="accent2">
                    <a:lumMod val="50000"/>
                  </a:schemeClr>
                </a:solidFill>
                <a:latin typeface="Georgia" pitchFamily="18" charset="0"/>
                <a:hlinkClick r:id="rId4"/>
              </a:rPr>
              <a:t>http://office.microsoft.com/cs-cz/images/results.aspx?qu=pero&amp;ex=1#ai:MC900441726|</a:t>
            </a:r>
            <a:endParaRPr lang="en-GB" sz="1800" dirty="0" smtClean="0">
              <a:solidFill>
                <a:schemeClr val="accent2">
                  <a:lumMod val="50000"/>
                </a:schemeClr>
              </a:solidFill>
              <a:latin typeface="Georgia" pitchFamily="18" charset="0"/>
            </a:endParaRPr>
          </a:p>
          <a:p>
            <a:r>
              <a:rPr lang="en-GB" sz="1800" dirty="0" smtClean="0">
                <a:solidFill>
                  <a:schemeClr val="accent2">
                    <a:lumMod val="50000"/>
                  </a:schemeClr>
                </a:solidFill>
                <a:latin typeface="Georgia" pitchFamily="18" charset="0"/>
                <a:hlinkClick r:id="rId5"/>
              </a:rPr>
              <a:t>http://office.microsoft.com/cs-cz/images/results.aspx?qu=pes&amp;ex=1#ai:MP900427623|</a:t>
            </a:r>
            <a:endParaRPr lang="en-GB" sz="1800" dirty="0" smtClean="0">
              <a:solidFill>
                <a:schemeClr val="accent2">
                  <a:lumMod val="50000"/>
                </a:schemeClr>
              </a:solidFill>
              <a:latin typeface="Georgia" pitchFamily="18" charset="0"/>
            </a:endParaRPr>
          </a:p>
          <a:p>
            <a:r>
              <a:rPr lang="en-GB" sz="1800" dirty="0" smtClean="0">
                <a:solidFill>
                  <a:schemeClr val="accent2">
                    <a:lumMod val="50000"/>
                  </a:schemeClr>
                </a:solidFill>
                <a:latin typeface="Georgia" pitchFamily="18" charset="0"/>
                <a:hlinkClick r:id="rId6"/>
              </a:rPr>
              <a:t>http://office.microsoft.com/cs-cz/images/results.aspx?qu=pen%C4%9B%C5%BEenka&amp;ex=1&amp;origin=FX010132103#ai:MC900440409|</a:t>
            </a:r>
            <a:endParaRPr lang="cs-CZ" sz="1800" dirty="0" smtClean="0">
              <a:solidFill>
                <a:schemeClr val="accent2">
                  <a:lumMod val="50000"/>
                </a:schemeClr>
              </a:solidFill>
              <a:latin typeface="Georgia" pitchFamily="18" charset="0"/>
            </a:endParaRPr>
          </a:p>
          <a:p>
            <a:r>
              <a:rPr lang="en-GB" sz="1800" dirty="0" smtClean="0">
                <a:solidFill>
                  <a:schemeClr val="accent2">
                    <a:lumMod val="50000"/>
                  </a:schemeClr>
                </a:solidFill>
                <a:latin typeface="Georgia" pitchFamily="18" charset="0"/>
              </a:rPr>
              <a:t>The Good Grammar Book, Michael Swan, Oxford University Press , 2008</a:t>
            </a:r>
          </a:p>
          <a:p>
            <a:r>
              <a:rPr lang="en-GB" sz="1800" dirty="0" smtClean="0">
                <a:solidFill>
                  <a:schemeClr val="accent2">
                    <a:lumMod val="50000"/>
                  </a:schemeClr>
                </a:solidFill>
                <a:latin typeface="Georgia" pitchFamily="18" charset="0"/>
              </a:rPr>
              <a:t>Project  English 3, Oxford, Tom Hutchinson, Grammar summary, p. 80 - 81 </a:t>
            </a:r>
            <a:endParaRPr lang="en-GB" sz="1800" dirty="0">
              <a:solidFill>
                <a:schemeClr val="accent2">
                  <a:lumMod val="50000"/>
                </a:schemeClr>
              </a:solidFill>
              <a:latin typeface="Georgia" pitchFamily="18" charset="0"/>
            </a:endParaRPr>
          </a:p>
        </p:txBody>
      </p:sp>
    </p:spTree>
  </p:cSld>
  <p:clrMapOvr>
    <a:masterClrMapping/>
  </p:clrMapOvr>
  <p:transition spd="med" advClick="0" advTm="3000"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Původ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919</TotalTime>
  <Words>739</Words>
  <Application>Microsoft Office PowerPoint</Application>
  <PresentationFormat>Předvádění na obrazovce (4:3)</PresentationFormat>
  <Paragraphs>440</Paragraphs>
  <Slides>10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Administrativní</vt:lpstr>
      <vt:lpstr>    </vt:lpstr>
      <vt:lpstr>ANOTACE:</vt:lpstr>
      <vt:lpstr>Předpřítomný čas</vt:lpstr>
      <vt:lpstr>PRESENT  PERFECT </vt:lpstr>
      <vt:lpstr>Have/has  + past participle (= 3rd form of verbs)</vt:lpstr>
      <vt:lpstr>Exercises:  Put the words in the correct order.  </vt:lpstr>
      <vt:lpstr>Check your sentences:   </vt:lpstr>
      <vt:lpstr>Put the verbs in brackets into the correct tense.</vt:lpstr>
      <vt:lpstr>PRESENT PERFECT – complete the sentences.</vt:lpstr>
      <vt:lpstr>CITACE: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</dc:title>
  <dc:creator>vankova</dc:creator>
  <cp:lastModifiedBy>Marcela Vaňková</cp:lastModifiedBy>
  <cp:revision>228</cp:revision>
  <dcterms:created xsi:type="dcterms:W3CDTF">2011-11-23T00:30:20Z</dcterms:created>
  <dcterms:modified xsi:type="dcterms:W3CDTF">2013-06-19T11:01:00Z</dcterms:modified>
</cp:coreProperties>
</file>