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7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7" r:id="rId11"/>
    <p:sldId id="278" r:id="rId12"/>
    <p:sldId id="279" r:id="rId13"/>
    <p:sldId id="280" r:id="rId14"/>
    <p:sldId id="275" r:id="rId15"/>
    <p:sldId id="27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strolabium.jpg" TargetMode="External"/><Relationship Id="rId2" Type="http://schemas.openxmlformats.org/officeDocument/2006/relationships/hyperlink" Target="http://cs.wikipedia.org/wiki/Soubor:Caravel_Boa_Esperanca_Portuga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Nau_de_Pedro_%C3%81lvares_Cabral.jpg" TargetMode="External"/><Relationship Id="rId5" Type="http://schemas.openxmlformats.org/officeDocument/2006/relationships/hyperlink" Target="http://cs.wikipedia.org/wiki/Soubor:Vasco_da_Gama_(without_background).jpg" TargetMode="External"/><Relationship Id="rId4" Type="http://schemas.openxmlformats.org/officeDocument/2006/relationships/hyperlink" Target="http://cs.wikipedia.org/wiki/Soubor:Satellite_image_of_Cape_peninsula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0786524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VY_32_INOVACE_5B_15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Objevné</a:t>
                      </a:r>
                      <a:r>
                        <a:rPr lang="cs-CZ" baseline="0" dirty="0" smtClean="0"/>
                        <a:t> plavby – 1.část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4524"/>
            <a:ext cx="8435280" cy="1124744"/>
          </a:xfrm>
        </p:spPr>
        <p:txBody>
          <a:bodyPr/>
          <a:lstStyle/>
          <a:p>
            <a:r>
              <a:rPr lang="cs-CZ" dirty="0" smtClean="0"/>
              <a:t>                         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4453955"/>
          </a:xfrm>
        </p:spPr>
        <p:txBody>
          <a:bodyPr/>
          <a:lstStyle/>
          <a:p>
            <a:r>
              <a:rPr lang="cs-CZ" dirty="0" smtClean="0"/>
              <a:t>Prezentace se věnuje objevným plavbám.</a:t>
            </a:r>
          </a:p>
          <a:p>
            <a:r>
              <a:rPr lang="cs-CZ" dirty="0" smtClean="0"/>
              <a:t>Žáci zjistí, proč se Evropané vydávali na objevné cesty.</a:t>
            </a:r>
          </a:p>
          <a:p>
            <a:r>
              <a:rPr lang="cs-CZ" dirty="0" smtClean="0"/>
              <a:t>Co objevné plavby umožnilo.</a:t>
            </a:r>
          </a:p>
          <a:p>
            <a:r>
              <a:rPr lang="cs-CZ" dirty="0" smtClean="0"/>
              <a:t>Jak probíhaly a kam směřovaly.</a:t>
            </a:r>
          </a:p>
          <a:p>
            <a:r>
              <a:rPr lang="cs-CZ" dirty="0" smtClean="0"/>
              <a:t>V první části poznají výpravy Portugalců.</a:t>
            </a:r>
          </a:p>
          <a:p>
            <a:r>
              <a:rPr lang="cs-CZ" dirty="0" smtClean="0"/>
              <a:t>Ve druhé části poznají objevení Ameriky.</a:t>
            </a:r>
          </a:p>
          <a:p>
            <a:r>
              <a:rPr lang="cs-CZ" dirty="0" smtClean="0"/>
              <a:t>Zjistí, kdo podnikl cestu kolem světa.</a:t>
            </a:r>
          </a:p>
          <a:p>
            <a:r>
              <a:rPr lang="cs-CZ" dirty="0" smtClean="0"/>
              <a:t>Poznají, jaké důsledky měly objevné plavby.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113813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Historická abeceda – dvojice (vrcholný středověk)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A                                          B</a:t>
            </a:r>
          </a:p>
          <a:p>
            <a:r>
              <a:rPr lang="cs-CZ" dirty="0" smtClean="0"/>
              <a:t>C                                          D</a:t>
            </a:r>
          </a:p>
          <a:p>
            <a:r>
              <a:rPr lang="cs-CZ" dirty="0" smtClean="0"/>
              <a:t>E                                           F</a:t>
            </a:r>
          </a:p>
          <a:p>
            <a:r>
              <a:rPr lang="cs-CZ" dirty="0" smtClean="0"/>
              <a:t>G                                          H</a:t>
            </a:r>
          </a:p>
          <a:p>
            <a:r>
              <a:rPr lang="cs-CZ" dirty="0" smtClean="0"/>
              <a:t>CH                                         I</a:t>
            </a:r>
          </a:p>
          <a:p>
            <a:r>
              <a:rPr lang="cs-CZ" dirty="0" smtClean="0"/>
              <a:t>J                                            K</a:t>
            </a:r>
          </a:p>
          <a:p>
            <a:r>
              <a:rPr lang="cs-CZ" dirty="0" smtClean="0"/>
              <a:t>L                                            M</a:t>
            </a:r>
          </a:p>
          <a:p>
            <a:r>
              <a:rPr lang="cs-CZ" dirty="0" smtClean="0"/>
              <a:t>N                                           O</a:t>
            </a:r>
          </a:p>
          <a:p>
            <a:r>
              <a:rPr lang="cs-CZ" dirty="0" smtClean="0"/>
              <a:t>P                                            R</a:t>
            </a:r>
          </a:p>
          <a:p>
            <a:r>
              <a:rPr lang="cs-CZ" dirty="0" smtClean="0"/>
              <a:t>S                                            T</a:t>
            </a:r>
          </a:p>
          <a:p>
            <a:r>
              <a:rPr lang="cs-CZ" dirty="0" smtClean="0"/>
              <a:t>U                                            V</a:t>
            </a:r>
          </a:p>
          <a:p>
            <a:r>
              <a:rPr lang="cs-CZ" dirty="0" smtClean="0"/>
              <a:t>Z                                            Ž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r>
              <a:rPr lang="cs-CZ" dirty="0" smtClean="0"/>
              <a:t>Co Vás mohlo napadnout?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507342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   Ark                                  B    bula</a:t>
            </a:r>
          </a:p>
          <a:p>
            <a:r>
              <a:rPr lang="cs-CZ" dirty="0" smtClean="0"/>
              <a:t>C   cep                                  D   děkan</a:t>
            </a:r>
          </a:p>
          <a:p>
            <a:r>
              <a:rPr lang="cs-CZ" dirty="0" smtClean="0"/>
              <a:t>E    erb                                  F    fiála</a:t>
            </a:r>
          </a:p>
          <a:p>
            <a:r>
              <a:rPr lang="cs-CZ" dirty="0" smtClean="0"/>
              <a:t>G  gotika                               H   horní zákoník</a:t>
            </a:r>
          </a:p>
          <a:p>
            <a:r>
              <a:rPr lang="cs-CZ" dirty="0" smtClean="0"/>
              <a:t>CH   chorál                             I    interdikt</a:t>
            </a:r>
          </a:p>
          <a:p>
            <a:r>
              <a:rPr lang="cs-CZ" dirty="0" smtClean="0"/>
              <a:t>J   Jagellonci                           k   katedrála</a:t>
            </a:r>
          </a:p>
          <a:p>
            <a:r>
              <a:rPr lang="cs-CZ" dirty="0" smtClean="0"/>
              <a:t>L   Ludvík                                M   mistr, Mistr</a:t>
            </a:r>
          </a:p>
          <a:p>
            <a:r>
              <a:rPr lang="cs-CZ" dirty="0" smtClean="0"/>
              <a:t>N   Nové Město pražské          O   odpustky</a:t>
            </a:r>
          </a:p>
          <a:p>
            <a:r>
              <a:rPr lang="cs-CZ" dirty="0" smtClean="0"/>
              <a:t>P   pieta                                 R    rektor</a:t>
            </a:r>
          </a:p>
          <a:p>
            <a:r>
              <a:rPr lang="cs-CZ" dirty="0" smtClean="0"/>
              <a:t>S   stavovská monarchie           T    tovaryš</a:t>
            </a:r>
          </a:p>
          <a:p>
            <a:r>
              <a:rPr lang="cs-CZ" dirty="0" smtClean="0"/>
              <a:t>U   úhor                                  V    vozová hradba</a:t>
            </a:r>
          </a:p>
          <a:p>
            <a:r>
              <a:rPr lang="cs-CZ" dirty="0" smtClean="0"/>
              <a:t>Z   Zlatá bula sicilská               Ž    Žižka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301608" cy="792088"/>
          </a:xfrm>
        </p:spPr>
        <p:txBody>
          <a:bodyPr/>
          <a:lstStyle/>
          <a:p>
            <a:r>
              <a:rPr lang="cs-CZ" dirty="0" smtClean="0"/>
              <a:t>Objevování je tak staré jako lidstvo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445624" cy="5184576"/>
          </a:xfrm>
        </p:spPr>
        <p:txBody>
          <a:bodyPr/>
          <a:lstStyle/>
          <a:p>
            <a:r>
              <a:rPr lang="cs-CZ" dirty="0" smtClean="0"/>
              <a:t>Přirozená zvědavost nutila lidi pátrat po tom, co je za hranicemi jejich znalostí o světě.</a:t>
            </a:r>
          </a:p>
          <a:p>
            <a:r>
              <a:rPr lang="cs-CZ" dirty="0" smtClean="0"/>
              <a:t>Lidstvo si neustále kladlo a klade otázky „JAK?“ a „PROČ?“</a:t>
            </a:r>
          </a:p>
          <a:p>
            <a:r>
              <a:rPr lang="cs-CZ" dirty="0" smtClean="0"/>
              <a:t>Povaha objevování se v průběhu času měnila.</a:t>
            </a:r>
          </a:p>
          <a:p>
            <a:r>
              <a:rPr lang="cs-CZ" dirty="0" smtClean="0"/>
              <a:t>Pravěcí lidé putovali za lepšími lovišti a na bezpečnější místa.</a:t>
            </a:r>
          </a:p>
          <a:p>
            <a:r>
              <a:rPr lang="cs-CZ" dirty="0" smtClean="0"/>
              <a:t>První zemědělci hledali úrodná území s dostatkem vody.</a:t>
            </a:r>
          </a:p>
          <a:p>
            <a:r>
              <a:rPr lang="cs-CZ" dirty="0" smtClean="0"/>
              <a:t>Obchodníci hledali nová odbytiště pro své zboží.</a:t>
            </a:r>
          </a:p>
          <a:p>
            <a:r>
              <a:rPr lang="cs-CZ" dirty="0" smtClean="0"/>
              <a:t>Co vedlo lidi na sklonku 15. století a v 16. století hledat nové země, cesty?</a:t>
            </a:r>
          </a:p>
          <a:p>
            <a:r>
              <a:rPr lang="cs-CZ" dirty="0" smtClean="0"/>
              <a:t>Zjistíme to.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066130"/>
          </a:xfrm>
        </p:spPr>
        <p:txBody>
          <a:bodyPr/>
          <a:lstStyle/>
          <a:p>
            <a:r>
              <a:rPr lang="cs-CZ" dirty="0" smtClean="0"/>
              <a:t>              Vzhůru na palubu!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Proč hledali Evropané cesty do neznáma?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Příčiny :</a:t>
            </a:r>
          </a:p>
          <a:p>
            <a:r>
              <a:rPr lang="cs-CZ" dirty="0" smtClean="0"/>
              <a:t>Zprávy o pohádkových zemích na východě – Benátčan Marco Polo, konec 14. století, cesta do Číny.</a:t>
            </a:r>
          </a:p>
          <a:p>
            <a:r>
              <a:rPr lang="cs-CZ" dirty="0" smtClean="0"/>
              <a:t>Nedostatek drahých kovů v Evropě.</a:t>
            </a:r>
          </a:p>
          <a:p>
            <a:r>
              <a:rPr lang="cs-CZ" dirty="0" smtClean="0"/>
              <a:t>Velká spotřeba koření (vzpomeň si, jaké koření používáte doma).</a:t>
            </a:r>
          </a:p>
          <a:p>
            <a:r>
              <a:rPr lang="cs-CZ" dirty="0" smtClean="0"/>
              <a:t>Omezené cesty do východních zemí – Turci.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r>
              <a:rPr lang="cs-CZ" dirty="0" smtClean="0"/>
              <a:t> - objevné cesty po mořích.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T1Y5Z3UT\MC9000894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25144"/>
            <a:ext cx="1838858" cy="167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066130"/>
          </a:xfrm>
        </p:spPr>
        <p:txBody>
          <a:bodyPr/>
          <a:lstStyle/>
          <a:p>
            <a:r>
              <a:rPr lang="cs-CZ" dirty="0" smtClean="0"/>
              <a:t>      Předpoklady objevných plaveb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19256" cy="4713387"/>
          </a:xfrm>
        </p:spPr>
        <p:txBody>
          <a:bodyPr/>
          <a:lstStyle/>
          <a:p>
            <a:r>
              <a:rPr lang="cs-CZ" dirty="0" smtClean="0"/>
              <a:t>Touha po slávě, po zbohatnutí.</a:t>
            </a:r>
          </a:p>
          <a:p>
            <a:r>
              <a:rPr lang="cs-CZ" dirty="0" smtClean="0"/>
              <a:t>Touha po poznání - vliv humanismu.</a:t>
            </a:r>
          </a:p>
          <a:p>
            <a:r>
              <a:rPr lang="cs-CZ" dirty="0" smtClean="0"/>
              <a:t>Zdokonalení lodí - </a:t>
            </a:r>
            <a:r>
              <a:rPr lang="cs-CZ" dirty="0" smtClean="0">
                <a:solidFill>
                  <a:srgbClr val="FF0000"/>
                </a:solidFill>
              </a:rPr>
              <a:t>karavela</a:t>
            </a:r>
            <a:r>
              <a:rPr lang="cs-CZ" dirty="0" smtClean="0"/>
              <a:t>, </a:t>
            </a:r>
            <a:r>
              <a:rPr lang="cs-CZ" dirty="0" smtClean="0"/>
              <a:t>z řečtiny - </a:t>
            </a:r>
            <a:r>
              <a:rPr lang="cs-CZ" dirty="0" err="1" smtClean="0"/>
              <a:t>karabos</a:t>
            </a:r>
            <a:r>
              <a:rPr lang="cs-CZ" dirty="0" smtClean="0"/>
              <a:t>, malá </a:t>
            </a:r>
            <a:r>
              <a:rPr lang="cs-CZ" dirty="0" smtClean="0"/>
              <a:t>loď- tři </a:t>
            </a:r>
            <a:r>
              <a:rPr lang="cs-CZ" dirty="0" smtClean="0"/>
              <a:t>stěžně)</a:t>
            </a:r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karaka</a:t>
            </a:r>
            <a:r>
              <a:rPr lang="cs-CZ" dirty="0" smtClean="0"/>
              <a:t> </a:t>
            </a:r>
            <a:r>
              <a:rPr lang="cs-CZ" dirty="0" smtClean="0"/>
              <a:t>- větší loď, délka </a:t>
            </a:r>
            <a:r>
              <a:rPr lang="cs-CZ" dirty="0" smtClean="0"/>
              <a:t>14-16 </a:t>
            </a:r>
            <a:r>
              <a:rPr lang="cs-CZ" dirty="0" smtClean="0"/>
              <a:t>metrů,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nástavba na zádi (kastel </a:t>
            </a:r>
            <a:r>
              <a:rPr lang="cs-CZ" dirty="0" smtClean="0"/>
              <a:t>– obytný 			         prostor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4437112"/>
            <a:ext cx="2532888" cy="19110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4286238"/>
            <a:ext cx="2091680" cy="2212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01608" cy="3326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435280" cy="5649491"/>
          </a:xfrm>
        </p:spPr>
        <p:txBody>
          <a:bodyPr/>
          <a:lstStyle/>
          <a:p>
            <a:r>
              <a:rPr lang="cs-CZ" dirty="0" smtClean="0"/>
              <a:t>Zdokonalené </a:t>
            </a:r>
            <a:r>
              <a:rPr lang="cs-CZ" dirty="0"/>
              <a:t>přístroje pro určování polohy a pro  navigaci </a:t>
            </a:r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   -  </a:t>
            </a:r>
            <a:r>
              <a:rPr lang="cs-CZ" dirty="0"/>
              <a:t>kompas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 </a:t>
            </a:r>
            <a:r>
              <a:rPr lang="cs-CZ" dirty="0"/>
              <a:t>astroláb -</a:t>
            </a:r>
            <a:r>
              <a:rPr lang="cs-CZ" dirty="0" smtClean="0"/>
              <a:t> slouží k </a:t>
            </a:r>
            <a:r>
              <a:rPr lang="cs-CZ" dirty="0"/>
              <a:t>určení zeměpisné </a:t>
            </a:r>
            <a:r>
              <a:rPr lang="cs-CZ" dirty="0" smtClean="0"/>
              <a:t>šířky</a:t>
            </a:r>
            <a:endParaRPr lang="cs-CZ" dirty="0"/>
          </a:p>
        </p:txBody>
      </p:sp>
      <p:pic>
        <p:nvPicPr>
          <p:cNvPr id="2051" name="Picture 3" descr="C:\Users\admin\AppData\Local\Microsoft\Windows\Temporary Internet Files\Content.IE5\T1Y5Z3UT\MP9004068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60848"/>
            <a:ext cx="3181367" cy="3977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AppData\Local\Microsoft\Windows\Temporary Internet Files\Content.IE5\UE730D81\MC9004060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052736"/>
            <a:ext cx="1809750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8" y="2974334"/>
            <a:ext cx="2168759" cy="3212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22114"/>
          </a:xfrm>
        </p:spPr>
        <p:txBody>
          <a:bodyPr/>
          <a:lstStyle/>
          <a:p>
            <a:r>
              <a:rPr lang="cs-CZ" dirty="0" smtClean="0"/>
              <a:t>     Námořní velmoc - Portugalsko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301608" cy="488600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Rok 1415 - dosažení severního pobřeží Afriky.</a:t>
            </a:r>
          </a:p>
          <a:p>
            <a:r>
              <a:rPr lang="cs-CZ" dirty="0" smtClean="0"/>
              <a:t>Spouštění se k jihu podél afrického pobřeží.</a:t>
            </a:r>
          </a:p>
          <a:p>
            <a:r>
              <a:rPr lang="cs-CZ" dirty="0" smtClean="0"/>
              <a:t>Podpora portugalského krále </a:t>
            </a:r>
            <a:r>
              <a:rPr lang="cs-CZ" dirty="0" smtClean="0"/>
              <a:t>- </a:t>
            </a:r>
            <a:r>
              <a:rPr lang="cs-CZ" dirty="0" smtClean="0"/>
              <a:t>Jindřich zvaný Mořeplavec.</a:t>
            </a:r>
          </a:p>
          <a:p>
            <a:r>
              <a:rPr lang="cs-CZ" dirty="0" smtClean="0"/>
              <a:t>Polovina 15. století </a:t>
            </a:r>
            <a:r>
              <a:rPr lang="cs-CZ" dirty="0" smtClean="0"/>
              <a:t>- </a:t>
            </a:r>
            <a:r>
              <a:rPr lang="cs-CZ" dirty="0" smtClean="0"/>
              <a:t>dosažení rovníkové Afriky.</a:t>
            </a:r>
          </a:p>
          <a:p>
            <a:r>
              <a:rPr lang="cs-CZ" dirty="0" smtClean="0"/>
              <a:t>Rok 1487 - </a:t>
            </a:r>
            <a:r>
              <a:rPr lang="cs-CZ" dirty="0" err="1" smtClean="0">
                <a:solidFill>
                  <a:srgbClr val="FF0000"/>
                </a:solidFill>
              </a:rPr>
              <a:t>Bartolomeo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Dias</a:t>
            </a:r>
            <a:r>
              <a:rPr lang="cs-CZ" dirty="0" smtClean="0">
                <a:solidFill>
                  <a:srgbClr val="FF0000"/>
                </a:solidFill>
              </a:rPr>
              <a:t> (1450  - 1500)</a:t>
            </a:r>
          </a:p>
          <a:p>
            <a:pPr marL="0" indent="0">
              <a:buNone/>
            </a:pPr>
            <a:r>
              <a:rPr lang="cs-CZ" dirty="0" smtClean="0"/>
              <a:t>                     nejjižnější výběžek Afriky</a:t>
            </a:r>
          </a:p>
          <a:p>
            <a:pPr marL="0" indent="0">
              <a:buNone/>
            </a:pPr>
            <a:r>
              <a:rPr lang="cs-CZ" dirty="0" smtClean="0"/>
              <a:t>                     Mys Bouří - </a:t>
            </a:r>
            <a:r>
              <a:rPr lang="cs-CZ" dirty="0" err="1" smtClean="0"/>
              <a:t>Cabo</a:t>
            </a:r>
            <a:r>
              <a:rPr lang="cs-CZ" dirty="0" smtClean="0"/>
              <a:t> </a:t>
            </a:r>
            <a:r>
              <a:rPr lang="cs-CZ" dirty="0" err="1" smtClean="0"/>
              <a:t>Tormentoso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přejmenování - Mys Dobré naděje - </a:t>
            </a:r>
            <a:r>
              <a:rPr lang="cs-CZ" dirty="0" err="1" smtClean="0"/>
              <a:t>Cabo</a:t>
            </a:r>
            <a:r>
              <a:rPr lang="cs-CZ" dirty="0" smtClean="0"/>
              <a:t> da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Bona </a:t>
            </a:r>
            <a:r>
              <a:rPr lang="cs-CZ" dirty="0" err="1" smtClean="0"/>
              <a:t>Esperanca</a:t>
            </a:r>
            <a:r>
              <a:rPr lang="cs-CZ" dirty="0" smtClean="0"/>
              <a:t>.</a:t>
            </a:r>
          </a:p>
          <a:p>
            <a:r>
              <a:rPr lang="cs-CZ" dirty="0" smtClean="0"/>
              <a:t>Důkaz </a:t>
            </a:r>
            <a:r>
              <a:rPr lang="cs-CZ" dirty="0" smtClean="0"/>
              <a:t>- </a:t>
            </a:r>
            <a:r>
              <a:rPr lang="cs-CZ" dirty="0" smtClean="0"/>
              <a:t>námořní </a:t>
            </a:r>
            <a:r>
              <a:rPr lang="cs-CZ" dirty="0"/>
              <a:t>c</a:t>
            </a:r>
            <a:r>
              <a:rPr lang="cs-CZ" dirty="0" smtClean="0"/>
              <a:t>esta do Orientu kolem jižního cípu Afriky  </a:t>
            </a:r>
          </a:p>
          <a:p>
            <a:pPr marL="0" indent="0">
              <a:buNone/>
            </a:pPr>
            <a:r>
              <a:rPr lang="cs-CZ" dirty="0" smtClean="0"/>
              <a:t>                existuje.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Oblast mysu Dobré </a:t>
            </a:r>
            <a:r>
              <a:rPr lang="cs-CZ" dirty="0"/>
              <a:t>n</a:t>
            </a:r>
            <a:r>
              <a:rPr lang="cs-CZ" dirty="0" smtClean="0"/>
              <a:t>aděje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9966" y="1600200"/>
            <a:ext cx="7184068" cy="4525963"/>
          </a:xfrm>
        </p:spPr>
      </p:pic>
    </p:spTree>
    <p:extLst>
      <p:ext uri="{BB962C8B-B14F-4D97-AF65-F5344CB8AC3E}">
        <p14:creationId xmlns:p14="http://schemas.microsoft.com/office/powerpoint/2010/main" xmlns="" val="9864660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850106"/>
          </a:xfrm>
        </p:spPr>
        <p:txBody>
          <a:bodyPr/>
          <a:lstStyle/>
          <a:p>
            <a:r>
              <a:rPr lang="cs-CZ" dirty="0" smtClean="0"/>
              <a:t>                    Dosažení Indie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363272" cy="5001419"/>
          </a:xfrm>
        </p:spPr>
        <p:txBody>
          <a:bodyPr>
            <a:normAutofit/>
          </a:bodyPr>
          <a:lstStyle/>
          <a:p>
            <a:r>
              <a:rPr lang="cs-CZ" dirty="0" smtClean="0"/>
              <a:t>Rok  1498 - </a:t>
            </a:r>
            <a:r>
              <a:rPr lang="cs-CZ" dirty="0" err="1" smtClean="0">
                <a:solidFill>
                  <a:srgbClr val="FF0000"/>
                </a:solidFill>
              </a:rPr>
              <a:t>Vasco</a:t>
            </a:r>
            <a:r>
              <a:rPr lang="cs-CZ" dirty="0" smtClean="0">
                <a:solidFill>
                  <a:srgbClr val="FF0000"/>
                </a:solidFill>
              </a:rPr>
              <a:t> da Gama (1469-1524)</a:t>
            </a:r>
          </a:p>
          <a:p>
            <a:pPr marL="0" indent="0">
              <a:buNone/>
            </a:pPr>
            <a:r>
              <a:rPr lang="cs-CZ" dirty="0" smtClean="0"/>
              <a:t>                      tři lodě, 148 mužů</a:t>
            </a:r>
          </a:p>
          <a:p>
            <a:pPr marL="0" indent="0">
              <a:buNone/>
            </a:pPr>
            <a:r>
              <a:rPr lang="cs-CZ" dirty="0" smtClean="0"/>
              <a:t>                      západní pobřeží Indie, město </a:t>
            </a:r>
            <a:r>
              <a:rPr lang="cs-CZ" dirty="0" err="1" smtClean="0"/>
              <a:t>Kalikat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obchod zde ovládán arabskými kupci</a:t>
            </a:r>
          </a:p>
          <a:p>
            <a:pPr marL="0" indent="0">
              <a:buNone/>
            </a:pPr>
            <a:r>
              <a:rPr lang="cs-CZ" dirty="0" smtClean="0"/>
              <a:t>                      Portugalci nepřijati přátelsky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Portugalské prosazení  - Lisabon (hlavní město Portugalska) - </a:t>
            </a:r>
            <a:r>
              <a:rPr lang="cs-CZ" dirty="0" smtClean="0"/>
              <a:t>brána </a:t>
            </a:r>
            <a:r>
              <a:rPr lang="cs-CZ" dirty="0" smtClean="0"/>
              <a:t>pro dovoz vzácného koření do </a:t>
            </a:r>
            <a:r>
              <a:rPr lang="cs-CZ" dirty="0" smtClean="0"/>
              <a:t>Evropy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676940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</a:t>
            </a:r>
            <a:r>
              <a:rPr lang="cs-CZ" dirty="0" err="1" smtClean="0"/>
              <a:t>Vasco</a:t>
            </a:r>
            <a:r>
              <a:rPr lang="cs-CZ" dirty="0" smtClean="0"/>
              <a:t> da Gama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15816" y="1628800"/>
            <a:ext cx="3231227" cy="4717120"/>
          </a:xfrm>
        </p:spPr>
      </p:pic>
    </p:spTree>
    <p:extLst>
      <p:ext uri="{BB962C8B-B14F-4D97-AF65-F5344CB8AC3E}">
        <p14:creationId xmlns:p14="http://schemas.microsoft.com/office/powerpoint/2010/main" xmlns="" val="17196129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Další portugalské cesty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Roku 1500 - Portugalci doplouvají k pobřeží  Brazílie</a:t>
            </a:r>
          </a:p>
          <a:p>
            <a:pPr marL="0" indent="0">
              <a:buNone/>
            </a:pPr>
            <a:r>
              <a:rPr lang="cs-CZ" dirty="0" smtClean="0"/>
              <a:t>                       </a:t>
            </a:r>
            <a:r>
              <a:rPr lang="cs-CZ" dirty="0" smtClean="0">
                <a:solidFill>
                  <a:srgbClr val="FF0000"/>
                </a:solidFill>
              </a:rPr>
              <a:t>Pedro </a:t>
            </a:r>
            <a:r>
              <a:rPr lang="cs-CZ" dirty="0" err="1" smtClean="0">
                <a:solidFill>
                  <a:srgbClr val="FF0000"/>
                </a:solidFill>
              </a:rPr>
              <a:t>Alvaréz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Cabral</a:t>
            </a:r>
            <a:r>
              <a:rPr lang="cs-CZ" dirty="0" smtClean="0">
                <a:solidFill>
                  <a:srgbClr val="FF0000"/>
                </a:solidFill>
              </a:rPr>
              <a:t> (1467-1520)</a:t>
            </a:r>
          </a:p>
          <a:p>
            <a:r>
              <a:rPr lang="cs-CZ" dirty="0" smtClean="0"/>
              <a:t>Brazílie - jediná latinskoamerická země, kde se nemluví španělsky, ale portugalsky.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6016" y="3212976"/>
            <a:ext cx="4156331" cy="3456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556205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922114"/>
          </a:xfrm>
        </p:spPr>
        <p:txBody>
          <a:bodyPr/>
          <a:lstStyle/>
          <a:p>
            <a:r>
              <a:rPr lang="cs-CZ" dirty="0" smtClean="0"/>
              <a:t>                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4785395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cs.wikipedia.org/wiki/Soubor:Caravel_Boa_Esperanca_Portugal.jpg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cs.wikipedia.org/wiki/Soubor:Astrolabium.jpg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cs.wikipedia.org/wiki/Soubor:Satellite_image_of_Cape_peninsula.jpg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http://cs.wikipedia.org/wiki/Soubor:Vasco_da_Gama_(without_background).</a:t>
            </a:r>
            <a:r>
              <a:rPr lang="cs-CZ" dirty="0" smtClean="0">
                <a:hlinkClick r:id="rId5"/>
              </a:rPr>
              <a:t>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http://cs.wikipedia.org/wiki/Soubor:Nau_de_Pedro_%</a:t>
            </a:r>
            <a:r>
              <a:rPr lang="cs-CZ" dirty="0" smtClean="0">
                <a:hlinkClick r:id="rId6"/>
              </a:rPr>
              <a:t>C3%81lvares_Cabral.jpg</a:t>
            </a:r>
            <a:endParaRPr lang="cs-CZ" dirty="0" smtClean="0"/>
          </a:p>
          <a:p>
            <a:r>
              <a:rPr lang="cs-CZ" dirty="0" smtClean="0"/>
              <a:t>Otevřená </a:t>
            </a:r>
            <a:r>
              <a:rPr lang="cs-CZ" smtClean="0"/>
              <a:t>galerie MS </a:t>
            </a:r>
            <a:r>
              <a:rPr lang="cs-CZ" dirty="0" smtClean="0"/>
              <a:t>Office</a:t>
            </a:r>
          </a:p>
          <a:p>
            <a:r>
              <a:rPr lang="cs-CZ" dirty="0"/>
              <a:t>MASON, Antony. </a:t>
            </a:r>
            <a:r>
              <a:rPr lang="cs-CZ" i="1" dirty="0"/>
              <a:t>Dětský atlas objevitelských cest</a:t>
            </a:r>
            <a:r>
              <a:rPr lang="cs-CZ" dirty="0"/>
              <a:t>: </a:t>
            </a:r>
            <a:r>
              <a:rPr lang="cs-CZ" i="1" dirty="0"/>
              <a:t>po stopách slavných cestovatelů a objevitelů</a:t>
            </a:r>
            <a:r>
              <a:rPr lang="cs-CZ" dirty="0"/>
              <a:t>. Překlad Petr Hejný. Praha: Fortuna </a:t>
            </a:r>
            <a:r>
              <a:rPr lang="cs-CZ" dirty="0" err="1"/>
              <a:t>Print</a:t>
            </a:r>
            <a:r>
              <a:rPr lang="cs-CZ" dirty="0"/>
              <a:t>, c1998, 95 s. ISBN 80-858-7391-5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78098"/>
          </a:xfrm>
        </p:spPr>
        <p:txBody>
          <a:bodyPr/>
          <a:lstStyle/>
          <a:p>
            <a:r>
              <a:rPr lang="cs-CZ" dirty="0" smtClean="0"/>
              <a:t>                    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91264" cy="4929411"/>
          </a:xfrm>
        </p:spPr>
        <p:txBody>
          <a:bodyPr/>
          <a:lstStyle/>
          <a:p>
            <a:r>
              <a:rPr lang="cs-CZ" dirty="0"/>
              <a:t>HROCH, Miroslav. </a:t>
            </a:r>
            <a:r>
              <a:rPr lang="cs-CZ" i="1" dirty="0"/>
              <a:t>Dějepis</a:t>
            </a:r>
            <a:r>
              <a:rPr lang="cs-CZ" dirty="0"/>
              <a:t>: </a:t>
            </a:r>
            <a:r>
              <a:rPr lang="cs-CZ" i="1" dirty="0"/>
              <a:t>středověk pro základní školy</a:t>
            </a:r>
            <a:r>
              <a:rPr lang="cs-CZ" dirty="0"/>
              <a:t>. Vyd. 5., v Práci 3. Praha: Práce, 1996, 83 s. Učebnice pro základní školy (Práce). ISBN 80-208-0379-3. </a:t>
            </a:r>
            <a:endParaRPr lang="cs-CZ" dirty="0" smtClean="0"/>
          </a:p>
          <a:p>
            <a:r>
              <a:rPr lang="cs-CZ" dirty="0"/>
              <a:t>HROCH, Miroslav. </a:t>
            </a:r>
            <a:r>
              <a:rPr lang="cs-CZ" i="1" dirty="0"/>
              <a:t>Dějepis</a:t>
            </a:r>
            <a:r>
              <a:rPr lang="cs-CZ" dirty="0"/>
              <a:t>: </a:t>
            </a:r>
            <a:r>
              <a:rPr lang="cs-CZ" i="1" dirty="0"/>
              <a:t>středověk pro základní školy</a:t>
            </a:r>
            <a:r>
              <a:rPr lang="cs-CZ" dirty="0"/>
              <a:t>. Vyd. 5., v Práci 3. Praha: Práce, 1996, 83 s. Učebnice pro základní školy (Práce). ISBN 80-208-0379-3. </a:t>
            </a:r>
            <a:endParaRPr lang="cs-CZ" dirty="0" smtClean="0"/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56292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333</TotalTime>
  <Words>678</Words>
  <Application>Microsoft Office PowerPoint</Application>
  <PresentationFormat>Předvádění na obrazovce (4:3)</PresentationFormat>
  <Paragraphs>107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Došky</vt:lpstr>
      <vt:lpstr>Snímek 1</vt:lpstr>
      <vt:lpstr>                         Anotace</vt:lpstr>
      <vt:lpstr>Historická abeceda – dvojice (vrcholný středověk)</vt:lpstr>
      <vt:lpstr>Co Vás mohlo napadnout?</vt:lpstr>
      <vt:lpstr>Objevování je tak staré jako lidstvo</vt:lpstr>
      <vt:lpstr>              Vzhůru na palubu!</vt:lpstr>
      <vt:lpstr>      Předpoklady objevných plaveb</vt:lpstr>
      <vt:lpstr>Snímek 8</vt:lpstr>
      <vt:lpstr>     Námořní velmoc - Portugalsko</vt:lpstr>
      <vt:lpstr>          Oblast mysu Dobré naděje</vt:lpstr>
      <vt:lpstr>                    Dosažení Indie     </vt:lpstr>
      <vt:lpstr>                   Vasco da Gama</vt:lpstr>
      <vt:lpstr>             Další portugalské cesty</vt:lpstr>
      <vt:lpstr>                 Použité zdroje</vt:lpstr>
      <vt:lpstr>                     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69</cp:revision>
  <dcterms:created xsi:type="dcterms:W3CDTF">2012-03-17T07:31:03Z</dcterms:created>
  <dcterms:modified xsi:type="dcterms:W3CDTF">2013-06-19T16:06:59Z</dcterms:modified>
</cp:coreProperties>
</file>