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6" r:id="rId2"/>
    <p:sldId id="276" r:id="rId3"/>
    <p:sldId id="277" r:id="rId4"/>
    <p:sldId id="278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9" r:id="rId13"/>
    <p:sldId id="274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taw_Wallpa_portrait.jpg" TargetMode="External"/><Relationship Id="rId3" Type="http://schemas.openxmlformats.org/officeDocument/2006/relationships/hyperlink" Target="http://cs.wikipedia.org/wiki/Soubor:Kruzidla.jpg" TargetMode="External"/><Relationship Id="rId7" Type="http://schemas.openxmlformats.org/officeDocument/2006/relationships/hyperlink" Target="http://cs.wikipedia.org/wiki/Soubor:Tikal_Temple1_2006_08_11.JPG" TargetMode="External"/><Relationship Id="rId2" Type="http://schemas.openxmlformats.org/officeDocument/2006/relationships/hyperlink" Target="http://cs.wikipedia.org/wiki/Soubor:Christopher_Columbu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Galeona" TargetMode="External"/><Relationship Id="rId5" Type="http://schemas.openxmlformats.org/officeDocument/2006/relationships/hyperlink" Target="http://cs.wikipedia.org/wiki/Soubor:Wooden_hourglass_2.jpg" TargetMode="External"/><Relationship Id="rId4" Type="http://schemas.openxmlformats.org/officeDocument/2006/relationships/hyperlink" Target="http://upload.wikimedia.org/wikipedia/commons/3/36/Magellan-Map-En.pn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7334043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Objevné plavby – 2.část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</p:spPr>
        <p:txBody>
          <a:bodyPr/>
          <a:lstStyle/>
          <a:p>
            <a:r>
              <a:rPr lang="cs-CZ" dirty="0" smtClean="0"/>
              <a:t>                      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19256" cy="4569371"/>
          </a:xfrm>
        </p:spPr>
        <p:txBody>
          <a:bodyPr/>
          <a:lstStyle/>
          <a:p>
            <a:r>
              <a:rPr lang="cs-CZ" dirty="0" smtClean="0"/>
              <a:t>Prezentace navazuje na předchozí část o objevných plavbách.</a:t>
            </a:r>
          </a:p>
          <a:p>
            <a:r>
              <a:rPr lang="cs-CZ" dirty="0" smtClean="0"/>
              <a:t>Druhá část se věnuje další námořní velmoci - Španělsku.</a:t>
            </a:r>
          </a:p>
          <a:p>
            <a:r>
              <a:rPr lang="cs-CZ" dirty="0" smtClean="0"/>
              <a:t>Seznámí žáky s objevením Ameriky.</a:t>
            </a:r>
          </a:p>
          <a:p>
            <a:r>
              <a:rPr lang="cs-CZ" dirty="0" smtClean="0"/>
              <a:t>Poznají první mořeplavce, kteří obepluli svět.</a:t>
            </a:r>
          </a:p>
          <a:p>
            <a:r>
              <a:rPr lang="cs-CZ" dirty="0" smtClean="0"/>
              <a:t>Závěr je věnován důsledkům objevných plaveb.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2720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94122"/>
          </a:xfrm>
        </p:spPr>
        <p:txBody>
          <a:bodyPr/>
          <a:lstStyle/>
          <a:p>
            <a:r>
              <a:rPr lang="cs-CZ" dirty="0" smtClean="0"/>
              <a:t>         Co bychom už měli znát?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/>
          <a:lstStyle/>
          <a:p>
            <a:r>
              <a:rPr lang="cs-CZ" dirty="0" smtClean="0"/>
              <a:t>Co bylo příčinou objevných plaveb?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Sláva, touha zbohatnout, nedostatek koření, nedostatek drahých kovů, poznání, nová cesta do Orientu.</a:t>
            </a:r>
          </a:p>
          <a:p>
            <a:r>
              <a:rPr lang="cs-CZ" dirty="0" smtClean="0"/>
              <a:t>Jaké vymoženosti objevitelům pomáhaly?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Kompas, astroláb, hloubkoměr, kružidlo, nové lodě.</a:t>
            </a:r>
          </a:p>
          <a:p>
            <a:r>
              <a:rPr lang="cs-CZ" dirty="0" smtClean="0"/>
              <a:t>Kterou námořní velmoc jsme již poznali?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Portugalsko.</a:t>
            </a:r>
          </a:p>
          <a:p>
            <a:r>
              <a:rPr lang="cs-CZ" dirty="0" smtClean="0"/>
              <a:t>První muž, který dosáhl jihu Afriky?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Bartolomeo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Dias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Kdo první dorazil do Indie?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Vasco</a:t>
            </a:r>
            <a:r>
              <a:rPr lang="cs-CZ" dirty="0" smtClean="0">
                <a:solidFill>
                  <a:srgbClr val="FF0000"/>
                </a:solidFill>
              </a:rPr>
              <a:t> da Gama.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00199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</p:spPr>
        <p:txBody>
          <a:bodyPr/>
          <a:lstStyle/>
          <a:p>
            <a:r>
              <a:rPr lang="cs-CZ" dirty="0" smtClean="0"/>
              <a:t>   Další námořní velmoc - Španělsko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/>
          <a:lstStyle/>
          <a:p>
            <a:r>
              <a:rPr lang="cs-CZ" dirty="0" smtClean="0"/>
              <a:t>Vládci - Isabela Kastilská a Ferdinand Aragonský.</a:t>
            </a:r>
          </a:p>
          <a:p>
            <a:r>
              <a:rPr lang="cs-CZ" dirty="0" smtClean="0"/>
              <a:t>Do jejich služeb  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tal Kryštof Kolumbus (1451-1506)</a:t>
            </a:r>
          </a:p>
          <a:p>
            <a:pPr marL="0" indent="0">
              <a:buNone/>
            </a:pPr>
            <a:r>
              <a:rPr lang="cs-CZ" dirty="0" smtClean="0"/>
              <a:t>                             italsky  </a:t>
            </a:r>
            <a:r>
              <a:rPr lang="cs-CZ" dirty="0" err="1"/>
              <a:t>C</a:t>
            </a:r>
            <a:r>
              <a:rPr lang="cs-CZ" dirty="0" err="1" smtClean="0"/>
              <a:t>hristoforo</a:t>
            </a:r>
            <a:r>
              <a:rPr lang="cs-CZ" dirty="0" smtClean="0"/>
              <a:t> </a:t>
            </a:r>
            <a:r>
              <a:rPr lang="cs-CZ" dirty="0" err="1" smtClean="0"/>
              <a:t>Colombo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španělsky - </a:t>
            </a:r>
            <a:r>
              <a:rPr lang="cs-CZ" dirty="0" err="1" smtClean="0"/>
              <a:t>Cristobal</a:t>
            </a:r>
            <a:r>
              <a:rPr lang="cs-CZ" dirty="0" smtClean="0"/>
              <a:t> Colón.</a:t>
            </a:r>
          </a:p>
          <a:p>
            <a:r>
              <a:rPr lang="cs-CZ" dirty="0" smtClean="0"/>
              <a:t>Nabídka - nová cesta do Indie </a:t>
            </a:r>
            <a:r>
              <a:rPr lang="cs-CZ" dirty="0" smtClean="0">
                <a:solidFill>
                  <a:srgbClr val="FF0000"/>
                </a:solidFill>
              </a:rPr>
              <a:t>plavbou na západ.</a:t>
            </a:r>
          </a:p>
          <a:p>
            <a:r>
              <a:rPr lang="cs-CZ" dirty="0" smtClean="0"/>
              <a:t>Důvod -  přesvědčení, že je Země kulatá.</a:t>
            </a:r>
          </a:p>
          <a:p>
            <a:r>
              <a:rPr lang="cs-CZ" dirty="0" smtClean="0"/>
              <a:t>3. 8 .1492 -</a:t>
            </a:r>
            <a:r>
              <a:rPr lang="cs-CZ" dirty="0"/>
              <a:t> </a:t>
            </a:r>
            <a:r>
              <a:rPr lang="cs-CZ" dirty="0" smtClean="0"/>
              <a:t>12. 10. 1492 </a:t>
            </a:r>
            <a:r>
              <a:rPr lang="cs-CZ" dirty="0"/>
              <a:t>-</a:t>
            </a:r>
            <a:r>
              <a:rPr lang="cs-CZ" dirty="0" smtClean="0"/>
              <a:t> výprava, tři lodě - Santa Maria, Pinta, </a:t>
            </a:r>
            <a:r>
              <a:rPr lang="cs-CZ" dirty="0" err="1" smtClean="0"/>
              <a:t>Niňa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Dosažený cíl - Karibské moře, Bahamské ostrovy, San Salvador (Spasitel).</a:t>
            </a:r>
          </a:p>
          <a:p>
            <a:r>
              <a:rPr lang="cs-CZ" dirty="0" smtClean="0"/>
              <a:t>Zkus zjistit význam slova TIÉRA.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59084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Kryštof Kolumbus, mapa první výpravy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543869"/>
            <a:ext cx="2693989" cy="32403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2636912"/>
            <a:ext cx="4900385" cy="2854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19256" cy="557748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Kolumbova domněnka - dosažení území Indie.</a:t>
            </a:r>
          </a:p>
          <a:p>
            <a:r>
              <a:rPr lang="cs-CZ" dirty="0" smtClean="0"/>
              <a:t>Obyvatelé proto nazváni  INDIÁNI, los </a:t>
            </a:r>
            <a:r>
              <a:rPr lang="cs-CZ" dirty="0" err="1" smtClean="0"/>
              <a:t>indios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Další tři výpravy - 1493-1496</a:t>
            </a:r>
          </a:p>
          <a:p>
            <a:pPr marL="0" indent="0">
              <a:buNone/>
            </a:pPr>
            <a:r>
              <a:rPr lang="cs-CZ" dirty="0" smtClean="0"/>
              <a:t>                               1498-1500</a:t>
            </a:r>
          </a:p>
          <a:p>
            <a:pPr marL="0" indent="0">
              <a:buNone/>
            </a:pPr>
            <a:r>
              <a:rPr lang="cs-CZ" dirty="0" smtClean="0"/>
              <a:t>                               1502-1504</a:t>
            </a:r>
          </a:p>
          <a:p>
            <a:r>
              <a:rPr lang="cs-CZ" dirty="0" smtClean="0"/>
              <a:t>Do své smrti přesvědčen o nalezení nové </a:t>
            </a:r>
            <a:r>
              <a:rPr lang="cs-CZ" dirty="0"/>
              <a:t>c</a:t>
            </a:r>
            <a:r>
              <a:rPr lang="cs-CZ" dirty="0" smtClean="0"/>
              <a:t>esty do Indie.</a:t>
            </a:r>
          </a:p>
          <a:p>
            <a:r>
              <a:rPr lang="cs-CZ" dirty="0" smtClean="0"/>
              <a:t>Kolumbovy pomůcky při plavbách - </a:t>
            </a:r>
            <a:r>
              <a:rPr lang="cs-CZ" dirty="0" smtClean="0">
                <a:solidFill>
                  <a:srgbClr val="FF0000"/>
                </a:solidFill>
              </a:rPr>
              <a:t>jednoduchý kompas  </a:t>
            </a:r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FF0000"/>
                </a:solidFill>
              </a:rPr>
              <a:t>kvadrant</a:t>
            </a:r>
            <a:r>
              <a:rPr lang="cs-CZ" dirty="0" smtClean="0"/>
              <a:t> - dřevěný nebo kovový čtvrtkruh, podržel-li </a:t>
            </a:r>
          </a:p>
          <a:p>
            <a:pPr marL="0" indent="0">
              <a:buNone/>
            </a:pPr>
            <a:r>
              <a:rPr lang="cs-CZ" dirty="0" smtClean="0"/>
              <a:t>                  se kolmo k obloze, mořeplavec zjistil výšku hvězdy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nad obzorem, pak s pomocí tabulek šla spočítat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poloha lodi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hloubkoměr</a:t>
            </a:r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FF0000"/>
                </a:solidFill>
              </a:rPr>
              <a:t>přesýpací hodiny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kružidlo   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4941168"/>
            <a:ext cx="1221600" cy="1628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732240" y="4593539"/>
            <a:ext cx="868536" cy="1861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778098"/>
          </a:xfrm>
        </p:spPr>
        <p:txBody>
          <a:bodyPr/>
          <a:lstStyle/>
          <a:p>
            <a:r>
              <a:rPr lang="cs-CZ" dirty="0" smtClean="0"/>
              <a:t>          „Tohle Indie rozhodně není!“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/>
          <a:lstStyle/>
          <a:p>
            <a:r>
              <a:rPr lang="cs-CZ" dirty="0" smtClean="0"/>
              <a:t>Důkaz o existenci nového světadílu souvisí se jménem italského mořeplavce - </a:t>
            </a:r>
            <a:r>
              <a:rPr lang="cs-CZ" dirty="0" err="1" smtClean="0">
                <a:solidFill>
                  <a:srgbClr val="FF0000"/>
                </a:solidFill>
              </a:rPr>
              <a:t>Amerigo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Vespucci</a:t>
            </a:r>
            <a:r>
              <a:rPr lang="cs-CZ" dirty="0" smtClean="0">
                <a:solidFill>
                  <a:srgbClr val="FF0000"/>
                </a:solidFill>
              </a:rPr>
              <a:t> (1454-1512).</a:t>
            </a:r>
          </a:p>
          <a:p>
            <a:pPr marL="0" indent="0">
              <a:buNone/>
            </a:pPr>
            <a:r>
              <a:rPr lang="cs-CZ" dirty="0" smtClean="0"/>
              <a:t>        rok 1499 - účast na první výpravě - objevení ústí </a:t>
            </a:r>
            <a:r>
              <a:rPr lang="cs-CZ" dirty="0" smtClean="0"/>
              <a:t>Amazonky.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léta 1501-1502 - plavba podél pobřeží Brazílie.</a:t>
            </a:r>
          </a:p>
          <a:p>
            <a:r>
              <a:rPr lang="cs-CZ" dirty="0" smtClean="0"/>
              <a:t>Název pro nový světadíl - Nový svět.</a:t>
            </a:r>
          </a:p>
          <a:p>
            <a:r>
              <a:rPr lang="cs-CZ" dirty="0" smtClean="0"/>
              <a:t>Název nepřijat.</a:t>
            </a:r>
          </a:p>
          <a:p>
            <a:r>
              <a:rPr lang="cs-CZ" dirty="0" smtClean="0"/>
              <a:t>Nové pojmenování </a:t>
            </a:r>
            <a:r>
              <a:rPr lang="cs-CZ" dirty="0"/>
              <a:t>-</a:t>
            </a:r>
            <a:r>
              <a:rPr lang="cs-CZ" dirty="0" smtClean="0"/>
              <a:t> Amerika.</a:t>
            </a:r>
          </a:p>
          <a:p>
            <a:r>
              <a:rPr lang="cs-CZ" dirty="0" smtClean="0"/>
              <a:t>Německý zeměpisec </a:t>
            </a:r>
            <a:r>
              <a:rPr lang="cs-CZ" dirty="0" smtClean="0">
                <a:solidFill>
                  <a:srgbClr val="FF0000"/>
                </a:solidFill>
              </a:rPr>
              <a:t>Martin </a:t>
            </a:r>
            <a:r>
              <a:rPr lang="cs-CZ" dirty="0" err="1" smtClean="0">
                <a:solidFill>
                  <a:srgbClr val="FF0000"/>
                </a:solidFill>
              </a:rPr>
              <a:t>Waldseeműller</a:t>
            </a:r>
            <a:r>
              <a:rPr lang="cs-CZ" dirty="0"/>
              <a:t> </a:t>
            </a:r>
            <a:r>
              <a:rPr lang="cs-CZ" dirty="0" smtClean="0"/>
              <a:t>- rok 1507, nová mapa, světadíl pojmenován  </a:t>
            </a:r>
            <a:r>
              <a:rPr lang="cs-CZ" dirty="0" err="1" smtClean="0"/>
              <a:t>Americus</a:t>
            </a:r>
            <a:r>
              <a:rPr lang="cs-CZ" dirty="0" smtClean="0"/>
              <a:t> </a:t>
            </a:r>
            <a:r>
              <a:rPr lang="cs-CZ" dirty="0" err="1" smtClean="0"/>
              <a:t>Vespuccius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778098"/>
          </a:xfrm>
        </p:spPr>
        <p:txBody>
          <a:bodyPr/>
          <a:lstStyle/>
          <a:p>
            <a:r>
              <a:rPr lang="cs-CZ" dirty="0" smtClean="0"/>
              <a:t>          První plavby kolem světa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5145435"/>
          </a:xfrm>
        </p:spPr>
        <p:txBody>
          <a:bodyPr/>
          <a:lstStyle/>
          <a:p>
            <a:r>
              <a:rPr lang="cs-CZ" dirty="0" smtClean="0"/>
              <a:t>Předpoklad - Země je kulatá.</a:t>
            </a:r>
          </a:p>
          <a:p>
            <a:r>
              <a:rPr lang="cs-CZ" dirty="0" smtClean="0"/>
              <a:t>Portugalský mořeplavec ve španělských </a:t>
            </a:r>
            <a:r>
              <a:rPr lang="cs-CZ" dirty="0" smtClean="0"/>
              <a:t>službách.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Fernando de </a:t>
            </a:r>
            <a:r>
              <a:rPr lang="cs-CZ" dirty="0" err="1" smtClean="0">
                <a:solidFill>
                  <a:srgbClr val="FF0000"/>
                </a:solidFill>
              </a:rPr>
              <a:t>Magalhaes</a:t>
            </a:r>
            <a:r>
              <a:rPr lang="cs-CZ" dirty="0" smtClean="0">
                <a:solidFill>
                  <a:srgbClr val="FF0000"/>
                </a:solidFill>
              </a:rPr>
              <a:t> (1480-1521)</a:t>
            </a:r>
          </a:p>
          <a:p>
            <a:pPr marL="0" indent="0">
              <a:buNone/>
            </a:pPr>
            <a:r>
              <a:rPr lang="cs-CZ" dirty="0" smtClean="0"/>
              <a:t>     rok 1519 - výprava</a:t>
            </a:r>
          </a:p>
          <a:p>
            <a:pPr marL="0" indent="0">
              <a:buNone/>
            </a:pPr>
            <a:r>
              <a:rPr lang="cs-CZ" dirty="0" smtClean="0"/>
              <a:t>     pět lodí, 241 mužů</a:t>
            </a:r>
          </a:p>
          <a:p>
            <a:pPr marL="0" indent="0">
              <a:buNone/>
            </a:pPr>
            <a:r>
              <a:rPr lang="cs-CZ" dirty="0" smtClean="0"/>
              <a:t>     rok 1520 - průliv na jihu Ameriky</a:t>
            </a:r>
          </a:p>
          <a:p>
            <a:pPr marL="0" indent="0">
              <a:buNone/>
            </a:pPr>
            <a:r>
              <a:rPr lang="cs-CZ" dirty="0" smtClean="0"/>
              <a:t>     pokračování na západ - plavba novým oceánem, klidná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hladina, Tichý oceán (Pacifik)</a:t>
            </a:r>
          </a:p>
          <a:p>
            <a:pPr marL="0" indent="0">
              <a:buNone/>
            </a:pPr>
            <a:r>
              <a:rPr lang="cs-CZ" dirty="0" smtClean="0"/>
              <a:t>     Filipíny - střety s domorodci, </a:t>
            </a:r>
            <a:r>
              <a:rPr lang="cs-CZ" dirty="0" err="1" smtClean="0"/>
              <a:t>Magalhaesova</a:t>
            </a:r>
            <a:r>
              <a:rPr lang="cs-CZ" dirty="0" smtClean="0"/>
              <a:t> smrt</a:t>
            </a:r>
          </a:p>
          <a:p>
            <a:pPr marL="0" indent="0">
              <a:buNone/>
            </a:pPr>
            <a:r>
              <a:rPr lang="cs-CZ" dirty="0" smtClean="0"/>
              <a:t>     rok 1522 - návrat, jedna loď - Victoria, 18 mužů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První cesta kolem světa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913427"/>
            <a:ext cx="8229600" cy="3899508"/>
          </a:xfr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</p:spPr>
        <p:txBody>
          <a:bodyPr/>
          <a:lstStyle/>
          <a:p>
            <a:r>
              <a:rPr lang="cs-CZ" dirty="0" smtClean="0"/>
              <a:t>           Druhá plavba kolem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785395"/>
          </a:xfrm>
        </p:spPr>
        <p:txBody>
          <a:bodyPr/>
          <a:lstStyle/>
          <a:p>
            <a:r>
              <a:rPr lang="cs-CZ" dirty="0" smtClean="0"/>
              <a:t>Angličan </a:t>
            </a:r>
            <a:r>
              <a:rPr lang="cs-CZ" dirty="0" smtClean="0">
                <a:solidFill>
                  <a:srgbClr val="FF0000"/>
                </a:solidFill>
              </a:rPr>
              <a:t>Francis </a:t>
            </a:r>
            <a:r>
              <a:rPr lang="cs-CZ" dirty="0" err="1" smtClean="0">
                <a:solidFill>
                  <a:srgbClr val="FF0000"/>
                </a:solidFill>
              </a:rPr>
              <a:t>Drake</a:t>
            </a:r>
            <a:r>
              <a:rPr lang="cs-CZ" dirty="0" smtClean="0">
                <a:solidFill>
                  <a:srgbClr val="FF0000"/>
                </a:solidFill>
              </a:rPr>
              <a:t> (</a:t>
            </a:r>
            <a:r>
              <a:rPr lang="cs-CZ" dirty="0" smtClean="0">
                <a:solidFill>
                  <a:srgbClr val="FF0000"/>
                </a:solidFill>
              </a:rPr>
              <a:t>1540-1596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/>
              <a:t>       ve službách anglické královny Alžběty</a:t>
            </a:r>
          </a:p>
          <a:p>
            <a:pPr marL="0" indent="0">
              <a:buNone/>
            </a:pPr>
            <a:r>
              <a:rPr lang="cs-CZ" dirty="0" smtClean="0"/>
              <a:t>       Španěly považován za pouhého piráta </a:t>
            </a:r>
            <a:r>
              <a:rPr lang="cs-CZ" dirty="0" smtClean="0"/>
              <a:t>-</a:t>
            </a:r>
            <a:r>
              <a:rPr lang="cs-CZ" dirty="0" smtClean="0"/>
              <a:t> označení </a:t>
            </a:r>
            <a:r>
              <a:rPr lang="cs-CZ" dirty="0" smtClean="0"/>
              <a:t>El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Draco</a:t>
            </a:r>
            <a:r>
              <a:rPr lang="cs-CZ" dirty="0" smtClean="0"/>
              <a:t> (</a:t>
            </a:r>
            <a:r>
              <a:rPr lang="cs-CZ" dirty="0" smtClean="0"/>
              <a:t>Drak)</a:t>
            </a:r>
          </a:p>
          <a:p>
            <a:pPr marL="0" indent="0">
              <a:buNone/>
            </a:pPr>
            <a:r>
              <a:rPr lang="cs-CZ" dirty="0" smtClean="0"/>
              <a:t>       slavná loď - Zlatá laň </a:t>
            </a:r>
            <a:r>
              <a:rPr lang="cs-CZ" dirty="0" smtClean="0"/>
              <a:t>(původní </a:t>
            </a:r>
            <a:r>
              <a:rPr lang="cs-CZ" dirty="0" smtClean="0"/>
              <a:t>název Pelikán)</a:t>
            </a:r>
          </a:p>
          <a:p>
            <a:pPr marL="0" indent="0">
              <a:buNone/>
            </a:pPr>
            <a:r>
              <a:rPr lang="cs-CZ" dirty="0" smtClean="0"/>
              <a:t>       léta 1577-1580 - obeplutí světa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3645024"/>
            <a:ext cx="2160451" cy="29468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4190431"/>
            <a:ext cx="1749399" cy="2401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778098"/>
          </a:xfrm>
        </p:spPr>
        <p:txBody>
          <a:bodyPr/>
          <a:lstStyle/>
          <a:p>
            <a:r>
              <a:rPr lang="cs-CZ" dirty="0" smtClean="0"/>
              <a:t>          Důsledky objevných plaveb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373616" cy="503001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Zpřístupnění nových končin.</a:t>
            </a:r>
          </a:p>
          <a:p>
            <a:r>
              <a:rPr lang="cs-CZ" dirty="0" smtClean="0"/>
              <a:t>Setkání s vyspělými kulturami (Aztékové , Mayové, Inkové).</a:t>
            </a:r>
          </a:p>
          <a:p>
            <a:r>
              <a:rPr lang="cs-CZ" dirty="0" smtClean="0"/>
              <a:t>Propojování světa.</a:t>
            </a:r>
          </a:p>
          <a:p>
            <a:r>
              <a:rPr lang="cs-CZ" dirty="0" smtClean="0"/>
              <a:t>Poznání nových plodin – brambory, kukuřice, boby, rajská jablíčka, ananas, paprika, kakaovník, podzemnice olejná, para ořechy, fazole, </a:t>
            </a:r>
            <a:r>
              <a:rPr lang="cs-CZ" dirty="0" smtClean="0"/>
              <a:t>tabák (semena </a:t>
            </a:r>
            <a:r>
              <a:rPr lang="cs-CZ" dirty="0" smtClean="0"/>
              <a:t>tabáku </a:t>
            </a:r>
            <a:r>
              <a:rPr lang="cs-CZ" dirty="0" smtClean="0"/>
              <a:t>– </a:t>
            </a:r>
            <a:r>
              <a:rPr lang="cs-CZ" dirty="0" smtClean="0"/>
              <a:t>Jean Nicot, pojmenování rostliny </a:t>
            </a:r>
            <a:r>
              <a:rPr lang="cs-CZ" dirty="0" err="1" smtClean="0"/>
              <a:t>Nicotiana</a:t>
            </a:r>
            <a:r>
              <a:rPr lang="cs-CZ" dirty="0" smtClean="0"/>
              <a:t> </a:t>
            </a:r>
            <a:r>
              <a:rPr lang="cs-CZ" dirty="0" err="1" smtClean="0"/>
              <a:t>Tabacum</a:t>
            </a:r>
            <a:r>
              <a:rPr lang="cs-CZ" dirty="0" smtClean="0"/>
              <a:t>).</a:t>
            </a:r>
          </a:p>
          <a:p>
            <a:r>
              <a:rPr lang="cs-CZ" dirty="0" smtClean="0"/>
              <a:t>Seznámení s novými zvířaty - bizon, puma, vačice, pásovec, lenochod, krocan, anakonda, lama, morče.</a:t>
            </a:r>
          </a:p>
          <a:p>
            <a:r>
              <a:rPr lang="cs-CZ" dirty="0" smtClean="0"/>
              <a:t>Nové onemocnění – syfilis.</a:t>
            </a:r>
          </a:p>
          <a:p>
            <a:r>
              <a:rPr lang="cs-CZ" dirty="0" smtClean="0"/>
              <a:t>Cenová revoluce v Evropě </a:t>
            </a:r>
            <a:r>
              <a:rPr lang="cs-CZ" dirty="0" smtClean="0"/>
              <a:t>– </a:t>
            </a:r>
            <a:r>
              <a:rPr lang="cs-CZ" dirty="0" smtClean="0"/>
              <a:t>příliv kovů z nového světadílu, pokles cen stříbra a zlata v Evropě.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864096"/>
          </a:xfrm>
        </p:spPr>
        <p:txBody>
          <a:bodyPr/>
          <a:lstStyle/>
          <a:p>
            <a:r>
              <a:rPr lang="cs-CZ" dirty="0" smtClean="0"/>
              <a:t>           Negativní důsledky plaveb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8003232" cy="406531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Zotročování domorodých obyvatel.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Zániky vyspělých indiánských civilizací.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Vybíjení původních domorodců.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3501008"/>
            <a:ext cx="2286000" cy="304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3191725"/>
            <a:ext cx="2674604" cy="331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40303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r>
              <a:rPr lang="cs-CZ" dirty="0" smtClean="0"/>
              <a:t>  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91264" cy="5001419"/>
          </a:xfrm>
        </p:spPr>
        <p:txBody>
          <a:bodyPr>
            <a:normAutofit fontScale="925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cs.wikipedia.org/wiki/Soubor:Christopher_Columbus.PNG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cs.wikipedia.org/wiki/Soubor:Kruzidla.jpg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upload.wikimedia.org/wikipedia/commons/3/36/Magellan-Map-En.png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cs.wikipedia.org/wiki/Soubor:Wooden_hourglass_2.jpg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cs.wikipedia.org/wiki/Galeona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cs.wikipedia.org/wiki/Soubor:Tikal_Temple1_2006_08_11.JPG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cs.wikipedia.org/wiki/Soubor:Ataw_Wallpa_portrait.jpg</a:t>
            </a:r>
            <a:endParaRPr lang="cs-CZ" dirty="0" smtClean="0"/>
          </a:p>
          <a:p>
            <a:r>
              <a:rPr lang="cs-CZ" dirty="0"/>
              <a:t>MASON, Antony. </a:t>
            </a:r>
            <a:r>
              <a:rPr lang="cs-CZ" i="1" dirty="0"/>
              <a:t>Dětský atlas objevitelských cest</a:t>
            </a:r>
            <a:r>
              <a:rPr lang="cs-CZ" dirty="0"/>
              <a:t>: </a:t>
            </a:r>
            <a:r>
              <a:rPr lang="cs-CZ" i="1" dirty="0"/>
              <a:t>po stopách slavných cestovatelů a objevitelů</a:t>
            </a:r>
            <a:r>
              <a:rPr lang="cs-CZ" dirty="0"/>
              <a:t>. Překlad Petr Hejný. Praha: Fortuna </a:t>
            </a:r>
            <a:r>
              <a:rPr lang="cs-CZ" dirty="0" err="1"/>
              <a:t>Print</a:t>
            </a:r>
            <a:r>
              <a:rPr lang="cs-CZ" dirty="0"/>
              <a:t>, c1998, 95 s. ISBN 80-858-7391-5.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06090"/>
          </a:xfrm>
        </p:spPr>
        <p:txBody>
          <a:bodyPr/>
          <a:lstStyle/>
          <a:p>
            <a:r>
              <a:rPr lang="cs-CZ" dirty="0" smtClean="0"/>
              <a:t>  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</p:spPr>
        <p:txBody>
          <a:bodyPr/>
          <a:lstStyle/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po stopách slavných cestovatelů a objevitelů</a:t>
            </a:r>
            <a:r>
              <a:rPr lang="cs-CZ" dirty="0"/>
              <a:t>. 1. vyd. Překlad Petr Hejný. Praha: SPN - pedagogické nakladatelství, 1998, 136 s. ISBN 80-723-5002-1. </a:t>
            </a:r>
            <a:endParaRPr lang="cs-CZ" dirty="0" smtClean="0"/>
          </a:p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Vyd. 5., v Práci 3. Překlad Petr Hejný. Praha: Práce, 1996, 83 s. </a:t>
            </a:r>
            <a:r>
              <a:rPr lang="cs-CZ" dirty="0" err="1" smtClean="0"/>
              <a:t>Učebni</a:t>
            </a:r>
            <a:endParaRPr lang="cs-CZ" dirty="0" smtClean="0"/>
          </a:p>
          <a:p>
            <a:r>
              <a:rPr lang="cs-CZ" dirty="0" err="1" smtClean="0"/>
              <a:t>ce</a:t>
            </a:r>
            <a:r>
              <a:rPr lang="cs-CZ" dirty="0" smtClean="0"/>
              <a:t> </a:t>
            </a:r>
            <a:r>
              <a:rPr lang="cs-CZ" dirty="0"/>
              <a:t>pro základní školy (Práce). ISBN 80-208-0379-3</a:t>
            </a:r>
            <a:r>
              <a:rPr lang="cs-CZ" dirty="0" smtClean="0"/>
              <a:t>.</a:t>
            </a:r>
          </a:p>
          <a:p>
            <a:r>
              <a:rPr lang="cs-CZ" i="1" dirty="0"/>
              <a:t>Epocha</a:t>
            </a:r>
            <a:r>
              <a:rPr lang="cs-CZ" dirty="0"/>
              <a:t>: </a:t>
            </a:r>
            <a:r>
              <a:rPr lang="cs-CZ" i="1" dirty="0"/>
              <a:t>svět na vaší dlani</a:t>
            </a:r>
            <a:r>
              <a:rPr lang="cs-CZ" dirty="0"/>
              <a:t>. 2008, č. 1. ISSN 1214-9519,MK. </a:t>
            </a:r>
            <a:endParaRPr lang="cs-CZ" dirty="0" smtClean="0"/>
          </a:p>
          <a:p>
            <a:r>
              <a:rPr lang="cs-CZ" dirty="0" smtClean="0"/>
              <a:t>Vlastní zdroje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233</TotalTime>
  <Words>802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Došky</vt:lpstr>
      <vt:lpstr>Snímek 1</vt:lpstr>
      <vt:lpstr>                        Anotace</vt:lpstr>
      <vt:lpstr>         Co bychom už měli znát?</vt:lpstr>
      <vt:lpstr>   Další námořní velmoc - Španělsko</vt:lpstr>
      <vt:lpstr>Kryštof Kolumbus, mapa první výpravy</vt:lpstr>
      <vt:lpstr>Snímek 6</vt:lpstr>
      <vt:lpstr>          „Tohle Indie rozhodně není!“</vt:lpstr>
      <vt:lpstr>          První plavby kolem světa</vt:lpstr>
      <vt:lpstr>            První cesta kolem světa</vt:lpstr>
      <vt:lpstr>           Druhá plavba kolem Země</vt:lpstr>
      <vt:lpstr>          Důsledky objevných plaveb</vt:lpstr>
      <vt:lpstr>           Negativní důsledky plaveb</vt:lpstr>
      <vt:lpstr>                    Použité zdroje</vt:lpstr>
      <vt:lpstr>                    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66</cp:revision>
  <dcterms:created xsi:type="dcterms:W3CDTF">2012-03-17T07:31:03Z</dcterms:created>
  <dcterms:modified xsi:type="dcterms:W3CDTF">2013-06-19T16:03:15Z</dcterms:modified>
</cp:coreProperties>
</file>