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77" r:id="rId5"/>
    <p:sldId id="283" r:id="rId6"/>
    <p:sldId id="278" r:id="rId7"/>
    <p:sldId id="279" r:id="rId8"/>
    <p:sldId id="280" r:id="rId9"/>
    <p:sldId id="281" r:id="rId10"/>
    <p:sldId id="282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Katolické gymnázium Třebíč, Otmarova 22, Třebíč 674 01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Moderní 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CZ.1.07/1.5.00/34.0464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Šablona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III/2 Inovace a zkvalitnění výuky prostřednictvím ICT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Drahomír Havlíček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Máj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1.3.20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25. 11. 2012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Český jazyk a literatura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Tematická oblast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Interpretace literárního díla.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Žák interpretuje literární text.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obsahuje 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informace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romantismu, které žák potřebuje pro interpretaci knihy Máj.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popis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určená jako podpora interpretace knihy Máj. Jejího zasazení do kontextu vývoje </a:t>
                      </a:r>
                      <a:r>
                        <a:rPr lang="cs-CZ" sz="900" dirty="0" smtClean="0">
                          <a:effectLst/>
                        </a:rPr>
                        <a:t>české a světové literatury</a:t>
                      </a:r>
                      <a:r>
                        <a:rPr lang="cs-CZ" sz="900" dirty="0" smtClean="0">
                          <a:effectLst/>
                        </a:rPr>
                        <a:t>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se osvědčila. Žáci reagovali a uplatňovali informace získané vlastní četbou.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Romantismus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Obecná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umělecký směr 1. poloviny 19. století (mezi </a:t>
            </a:r>
          </a:p>
          <a:p>
            <a:pPr>
              <a:buNone/>
            </a:pPr>
            <a:r>
              <a:rPr lang="cs-CZ" dirty="0" smtClean="0"/>
              <a:t>revolucí ve Francii a revolucemi v Evropě, </a:t>
            </a:r>
          </a:p>
          <a:p>
            <a:pPr>
              <a:buNone/>
            </a:pPr>
            <a:r>
              <a:rPr lang="cs-CZ" dirty="0" smtClean="0"/>
              <a:t>1789 – 1848)</a:t>
            </a:r>
          </a:p>
          <a:p>
            <a:r>
              <a:rPr lang="cs-CZ" dirty="0" smtClean="0"/>
              <a:t>z fr. </a:t>
            </a:r>
            <a:r>
              <a:rPr lang="cs-CZ" dirty="0" err="1" smtClean="0"/>
              <a:t>romantique</a:t>
            </a:r>
            <a:r>
              <a:rPr lang="cs-CZ" dirty="0" smtClean="0"/>
              <a:t> = neskutečný jako v románu</a:t>
            </a:r>
          </a:p>
          <a:p>
            <a:r>
              <a:rPr lang="cs-CZ" dirty="0" smtClean="0"/>
              <a:t>v 17. století za romantické označována prozaická </a:t>
            </a:r>
          </a:p>
          <a:p>
            <a:pPr>
              <a:buNone/>
            </a:pPr>
            <a:r>
              <a:rPr lang="cs-CZ" dirty="0" smtClean="0"/>
              <a:t>díla s „neskutečnými ději“, popř. ty, v nichž se </a:t>
            </a:r>
          </a:p>
          <a:p>
            <a:pPr>
              <a:buNone/>
            </a:pPr>
            <a:r>
              <a:rPr lang="cs-CZ" dirty="0" smtClean="0"/>
              <a:t>objevovaly krajiny s melancholickou náladou</a:t>
            </a:r>
          </a:p>
          <a:p>
            <a:r>
              <a:rPr lang="cs-CZ" dirty="0" smtClean="0"/>
              <a:t>od začátku v opozici proti klasicismu, stavěl se </a:t>
            </a:r>
          </a:p>
          <a:p>
            <a:pPr>
              <a:buNone/>
            </a:pPr>
            <a:r>
              <a:rPr lang="cs-CZ" dirty="0" smtClean="0"/>
              <a:t>proti osvícenství a racionalismu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důraz na tvůrčí svobodu jedince</a:t>
            </a:r>
          </a:p>
          <a:p>
            <a:r>
              <a:rPr lang="cs-CZ" dirty="0" smtClean="0"/>
              <a:t>odmítání jakýchkoli norem</a:t>
            </a:r>
          </a:p>
          <a:p>
            <a:r>
              <a:rPr lang="cs-CZ" dirty="0" smtClean="0"/>
              <a:t>proti racionalismu osvícenství uplatnění citu, </a:t>
            </a:r>
          </a:p>
          <a:p>
            <a:pPr>
              <a:buNone/>
            </a:pPr>
            <a:r>
              <a:rPr lang="cs-CZ" dirty="0" smtClean="0"/>
              <a:t>vášně, fantazie, vůle</a:t>
            </a:r>
          </a:p>
          <a:p>
            <a:r>
              <a:rPr lang="cs-CZ" dirty="0" smtClean="0"/>
              <a:t>proti antice obdiv středověku</a:t>
            </a:r>
            <a:endParaRPr lang="cs-CZ" dirty="0" smtClean="0"/>
          </a:p>
          <a:p>
            <a:r>
              <a:rPr lang="cs-CZ" dirty="0" smtClean="0"/>
              <a:t>hledání námětů v lidové slovesnosti, obdiv </a:t>
            </a:r>
          </a:p>
          <a:p>
            <a:pPr>
              <a:buNone/>
            </a:pPr>
            <a:r>
              <a:rPr lang="cs-CZ" dirty="0" smtClean="0"/>
              <a:t>vlastního národa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Romantismus a literární druhy, žánry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vytváření smíšených, lyricko-epických žánrů </a:t>
            </a:r>
          </a:p>
          <a:p>
            <a:pPr>
              <a:buNone/>
            </a:pPr>
            <a:r>
              <a:rPr lang="cs-CZ" dirty="0" smtClean="0"/>
              <a:t>(romantický epos s lyrickými prvky, balada,</a:t>
            </a:r>
          </a:p>
          <a:p>
            <a:pPr>
              <a:buNone/>
            </a:pPr>
            <a:r>
              <a:rPr lang="cs-CZ" dirty="0" smtClean="0"/>
              <a:t>román ve verších, básnická povídka)</a:t>
            </a:r>
          </a:p>
          <a:p>
            <a:r>
              <a:rPr lang="cs-CZ" dirty="0" smtClean="0"/>
              <a:t>v popředí lyrika, zejména intimní a reflexní</a:t>
            </a:r>
          </a:p>
          <a:p>
            <a:r>
              <a:rPr lang="cs-CZ" dirty="0" smtClean="0"/>
              <a:t>postupně do popředí próza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Principy romantismu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individualismus = důraz na osobitost,</a:t>
            </a:r>
          </a:p>
          <a:p>
            <a:pPr>
              <a:buNone/>
            </a:pPr>
            <a:r>
              <a:rPr lang="cs-CZ" dirty="0" smtClean="0"/>
              <a:t>jedinečnost, často vyhraněný, osobitý jedinec</a:t>
            </a:r>
          </a:p>
          <a:p>
            <a:r>
              <a:rPr lang="cs-CZ" dirty="0" smtClean="0"/>
              <a:t>subjektivismus = důraz na vlastní prožívání,</a:t>
            </a:r>
          </a:p>
          <a:p>
            <a:pPr>
              <a:buNone/>
            </a:pPr>
            <a:r>
              <a:rPr lang="cs-CZ" dirty="0" smtClean="0"/>
              <a:t>pohled na svět výhradně vlastními zájmy a</a:t>
            </a:r>
          </a:p>
          <a:p>
            <a:pPr>
              <a:buNone/>
            </a:pPr>
            <a:r>
              <a:rPr lang="cs-CZ" dirty="0" smtClean="0"/>
              <a:t>potřebami</a:t>
            </a:r>
          </a:p>
          <a:p>
            <a:r>
              <a:rPr lang="cs-CZ" dirty="0" smtClean="0"/>
              <a:t>modernismus = zájem o vše nové, netradiční,</a:t>
            </a:r>
          </a:p>
          <a:p>
            <a:pPr>
              <a:buNone/>
            </a:pPr>
            <a:r>
              <a:rPr lang="cs-CZ" dirty="0" smtClean="0"/>
              <a:t>neotřelé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Romantismus a ostatní druhy 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architektuře např. komponované romantické</a:t>
            </a:r>
          </a:p>
          <a:p>
            <a:pPr>
              <a:buNone/>
            </a:pPr>
            <a:r>
              <a:rPr lang="cs-CZ" dirty="0" smtClean="0"/>
              <a:t>zahrady a romantické stavby (umělé zříceniny,</a:t>
            </a:r>
          </a:p>
          <a:p>
            <a:pPr>
              <a:buNone/>
            </a:pPr>
            <a:r>
              <a:rPr lang="cs-CZ" dirty="0" smtClean="0"/>
              <a:t>poustevny)</a:t>
            </a:r>
          </a:p>
          <a:p>
            <a:r>
              <a:rPr lang="cs-CZ" dirty="0" smtClean="0"/>
              <a:t>v malířství náměty ze středověku i</a:t>
            </a:r>
          </a:p>
          <a:p>
            <a:pPr>
              <a:buNone/>
            </a:pPr>
            <a:r>
              <a:rPr lang="cs-CZ" dirty="0" smtClean="0"/>
              <a:t>současnosti, obdiv k Orientu</a:t>
            </a:r>
          </a:p>
          <a:p>
            <a:r>
              <a:rPr lang="cs-CZ" dirty="0" smtClean="0"/>
              <a:t>v sochařství pomníková tvorba</a:t>
            </a:r>
          </a:p>
          <a:p>
            <a:r>
              <a:rPr lang="cs-CZ" dirty="0" smtClean="0"/>
              <a:t>v hudbě uvolnění forem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Romantický hrdina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výjimečná osobnost</a:t>
            </a:r>
          </a:p>
          <a:p>
            <a:r>
              <a:rPr lang="cs-CZ" dirty="0" smtClean="0"/>
              <a:t>společenský vyděděnec (loupežník, kat, vrah, </a:t>
            </a:r>
          </a:p>
          <a:p>
            <a:pPr>
              <a:buNone/>
            </a:pPr>
            <a:r>
              <a:rPr lang="cs-CZ" dirty="0" smtClean="0"/>
              <a:t>žebrák, tulák)</a:t>
            </a:r>
          </a:p>
          <a:p>
            <a:r>
              <a:rPr lang="cs-CZ" dirty="0" smtClean="0"/>
              <a:t>prožívá nešťastnou, často nenaplněnou lásku </a:t>
            </a:r>
          </a:p>
          <a:p>
            <a:pPr>
              <a:buNone/>
            </a:pPr>
            <a:r>
              <a:rPr lang="cs-CZ" dirty="0" smtClean="0"/>
              <a:t>(láska k ideálu, nikoli skutečné dívce)</a:t>
            </a:r>
          </a:p>
          <a:p>
            <a:r>
              <a:rPr lang="cs-CZ" dirty="0" smtClean="0"/>
              <a:t>romantický hrdina je ochoten se pro lásku </a:t>
            </a:r>
          </a:p>
          <a:p>
            <a:pPr>
              <a:buNone/>
            </a:pPr>
            <a:r>
              <a:rPr lang="cs-CZ" dirty="0" smtClean="0"/>
              <a:t>vzdát čehokoli, romantická hrdinka spoutána </a:t>
            </a:r>
          </a:p>
          <a:p>
            <a:pPr>
              <a:buNone/>
            </a:pPr>
            <a:r>
              <a:rPr lang="cs-CZ" dirty="0" smtClean="0"/>
              <a:t>konvencemi, odmítá vášnivou lásku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Romantický hrdina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hrdina často v neřešitelném konfliktu s </a:t>
            </a:r>
          </a:p>
          <a:p>
            <a:pPr>
              <a:buNone/>
            </a:pPr>
            <a:r>
              <a:rPr lang="cs-CZ" dirty="0" smtClean="0"/>
              <a:t>ostatním světem</a:t>
            </a:r>
          </a:p>
          <a:p>
            <a:r>
              <a:rPr lang="cs-CZ" dirty="0" smtClean="0"/>
              <a:t>hrdina utíká do minulosti, světa fantazie, </a:t>
            </a:r>
          </a:p>
          <a:p>
            <a:pPr>
              <a:buNone/>
            </a:pPr>
            <a:r>
              <a:rPr lang="cs-CZ" dirty="0" smtClean="0"/>
              <a:t>venkova, přírody</a:t>
            </a:r>
          </a:p>
          <a:p>
            <a:r>
              <a:rPr lang="cs-CZ" dirty="0" smtClean="0"/>
              <a:t>přesvědčení, že svět není možno změnit → </a:t>
            </a:r>
          </a:p>
          <a:p>
            <a:pPr>
              <a:buNone/>
            </a:pPr>
            <a:r>
              <a:rPr lang="cs-CZ" dirty="0" smtClean="0"/>
              <a:t>romantický pesimismus a zklamání</a:t>
            </a:r>
          </a:p>
          <a:p>
            <a:r>
              <a:rPr lang="cs-CZ" dirty="0" smtClean="0"/>
              <a:t>umírá mladý</a:t>
            </a:r>
          </a:p>
          <a:p>
            <a:r>
              <a:rPr lang="cs-CZ" dirty="0" smtClean="0"/>
              <a:t>autor se často ztotožňuje s hrdinou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 ve světě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uplatňoval se zejména v Anglii, Francii, </a:t>
            </a:r>
          </a:p>
          <a:p>
            <a:pPr>
              <a:buNone/>
            </a:pPr>
            <a:r>
              <a:rPr lang="cs-CZ" dirty="0" smtClean="0"/>
              <a:t>Německu, Rusku a Polsku, USA</a:t>
            </a:r>
          </a:p>
          <a:p>
            <a:r>
              <a:rPr lang="cs-CZ" dirty="0" smtClean="0"/>
              <a:t>u nás minimálně – období národního obrození </a:t>
            </a:r>
          </a:p>
          <a:p>
            <a:pPr>
              <a:buNone/>
            </a:pPr>
            <a:r>
              <a:rPr lang="cs-CZ" dirty="0" smtClean="0"/>
              <a:t>a zájem o jiná témata (pouze tvorba K. H. </a:t>
            </a:r>
          </a:p>
          <a:p>
            <a:pPr>
              <a:buNone/>
            </a:pPr>
            <a:r>
              <a:rPr lang="cs-CZ" dirty="0" smtClean="0"/>
              <a:t>Máchy, určité prvky v tvorbě B. Němcové </a:t>
            </a:r>
            <a:r>
              <a:rPr lang="cs-CZ" smtClean="0"/>
              <a:t>a </a:t>
            </a:r>
          </a:p>
          <a:p>
            <a:pPr>
              <a:buNone/>
            </a:pPr>
            <a:r>
              <a:rPr lang="cs-CZ" smtClean="0"/>
              <a:t>K</a:t>
            </a:r>
            <a:r>
              <a:rPr lang="cs-CZ" dirty="0" smtClean="0"/>
              <a:t>. J. Erbena)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i="1" dirty="0" smtClean="0"/>
              <a:t>Nový slovník cizích slov pro 21. století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Editor Matěj Barták, Jitka Vebrová, Renata Rychlá. Praha: Plot, 2008, 367 s. ISBN 978-80-86523-89-7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KARPATSKÝ, Dušan. </a:t>
            </a:r>
            <a:r>
              <a:rPr lang="cs-CZ" sz="2000" i="1" dirty="0" smtClean="0"/>
              <a:t>Malý labyrint literatury</a:t>
            </a:r>
            <a:r>
              <a:rPr lang="cs-CZ" sz="2000" dirty="0" smtClean="0"/>
              <a:t>. 2. přepracované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Albatros, 1997, 573 p. ISBN 80-000-0527-1</a:t>
            </a:r>
            <a:r>
              <a:rPr lang="cs-CZ" sz="2000" dirty="0" smtClean="0"/>
              <a:t>.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492</Words>
  <Application>Microsoft Office PowerPoint</Application>
  <PresentationFormat>Předvádění na obrazovce (4:3)</PresentationFormat>
  <Paragraphs>99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Romantismus</vt:lpstr>
      <vt:lpstr>Obecná charakteristika</vt:lpstr>
      <vt:lpstr>Znaky</vt:lpstr>
      <vt:lpstr>Romantismus a literární druhy, žánry</vt:lpstr>
      <vt:lpstr>Principy romantismu</vt:lpstr>
      <vt:lpstr>Romantismus a ostatní druhy umění</vt:lpstr>
      <vt:lpstr>Romantický hrdina</vt:lpstr>
      <vt:lpstr>Romantický hrdina</vt:lpstr>
      <vt:lpstr>Romantismus ve světě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23</cp:revision>
  <dcterms:created xsi:type="dcterms:W3CDTF">2012-12-23T08:55:19Z</dcterms:created>
  <dcterms:modified xsi:type="dcterms:W3CDTF">2013-04-27T08:14:16Z</dcterms:modified>
</cp:coreProperties>
</file>