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81" r:id="rId4"/>
    <p:sldId id="256" r:id="rId5"/>
    <p:sldId id="262" r:id="rId6"/>
    <p:sldId id="257" r:id="rId7"/>
    <p:sldId id="264" r:id="rId8"/>
    <p:sldId id="263" r:id="rId9"/>
    <p:sldId id="265" r:id="rId10"/>
    <p:sldId id="266" r:id="rId11"/>
    <p:sldId id="270" r:id="rId12"/>
    <p:sldId id="267" r:id="rId13"/>
    <p:sldId id="268" r:id="rId14"/>
    <p:sldId id="269" r:id="rId15"/>
    <p:sldId id="272" r:id="rId16"/>
    <p:sldId id="273" r:id="rId17"/>
    <p:sldId id="275" r:id="rId18"/>
    <p:sldId id="274" r:id="rId19"/>
    <p:sldId id="271" r:id="rId20"/>
    <p:sldId id="276" r:id="rId21"/>
    <p:sldId id="277" r:id="rId22"/>
    <p:sldId id="278" r:id="rId23"/>
    <p:sldId id="279" r:id="rId24"/>
    <p:sldId id="280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2CE8F"/>
    <a:srgbClr val="E7E329"/>
    <a:srgbClr val="E91B4C"/>
    <a:srgbClr val="76CC04"/>
    <a:srgbClr val="9F319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730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2163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060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6953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5776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1954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2094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3329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8027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5900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0892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accent5">
                <a:lumMod val="40000"/>
                <a:lumOff val="6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2AF59C-E2E8-429A-ACB9-92550C9E5B6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05358A-913A-4DF1-9809-F53DC37325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0303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9/Cardamine_pratensis_002.JPG/360px-Cardamine_pratensis_002.JPG" TargetMode="External"/><Relationship Id="rId13" Type="http://schemas.openxmlformats.org/officeDocument/2006/relationships/hyperlink" Target="http://upload.wikimedia.org/wikipedia/commons/thumb/2/2d/Robinia-pseudoacacia-12-V-2007-6025.jpg/640px-Robinia-pseudoacacia-12-V-2007-6025.jpg?uselang=cs" TargetMode="External"/><Relationship Id="rId3" Type="http://schemas.openxmlformats.org/officeDocument/2006/relationships/hyperlink" Target="http://upload.wikimedia.org/wikipedia/commons/thumb/c/c4/Anemone_nemorosa_001.JPG/320px-Anemone_nemorosa_001.JPG" TargetMode="External"/><Relationship Id="rId7" Type="http://schemas.openxmlformats.org/officeDocument/2006/relationships/hyperlink" Target="http://upload.wikimedia.org/wikipedia/commons/thumb/2/2a/Brassica_napus_floral_diagram.jpg/231px-Brassica_napus_floral_diagram.jpg?uselang=cs" TargetMode="External"/><Relationship Id="rId12" Type="http://schemas.openxmlformats.org/officeDocument/2006/relationships/hyperlink" Target="http://upload.wikimedia.org/wikipedia/commons/thumb/2/2c/Alchemilla_vulgaris_001.JPG/640px-Alchemilla_vulgaris_001.JPG?uselang=cs" TargetMode="External"/><Relationship Id="rId2" Type="http://schemas.openxmlformats.org/officeDocument/2006/relationships/hyperlink" Target="http://upload.wikimedia.org/wikipedia/commons/thumb/2/21/Blatouch_bahen%C3%AD.JPG/640px-Blatouch_bahen%C3%AD.JPG" TargetMode="External"/><Relationship Id="rId16" Type="http://schemas.openxmlformats.org/officeDocument/2006/relationships/hyperlink" Target="http://upload.wikimedia.org/wikipedia/commons/thumb/a/a7/Lupinus_polyphyllus4.jpg/640px-Lupinus_polyphyllus4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b/b2/Brassica_napus_002.JPG/360px-Brassica_napus_002.JPG?uselang=cs" TargetMode="External"/><Relationship Id="rId11" Type="http://schemas.openxmlformats.org/officeDocument/2006/relationships/hyperlink" Target="http://upload.wikimedia.org/wikipedia/commons/thumb/f/f9/Agrimonia_eupatoria_RJB.JPG/359px-Agrimonia_eupatoria_RJB.JPG?uselang=cs" TargetMode="External"/><Relationship Id="rId5" Type="http://schemas.openxmlformats.org/officeDocument/2006/relationships/hyperlink" Target="http://upload.wikimedia.org/wikipedia/commons/a/a8/Ant_Receives_Honeydew_from_Aphid.jpg" TargetMode="External"/><Relationship Id="rId15" Type="http://schemas.openxmlformats.org/officeDocument/2006/relationships/hyperlink" Target="http://upload.wikimedia.org/wikipedia/commons/thumb/7/7e/Lathyrus_flower_numbers.jpg/247px-Lathyrus_flower_numbers.jpg" TargetMode="External"/><Relationship Id="rId10" Type="http://schemas.openxmlformats.org/officeDocument/2006/relationships/hyperlink" Target="http://upload.wikimedia.org/wikipedia/commons/thumb/a/af/Fragaria_vesca1.jpg/640px-Fragaria_vesca1.jpg?uselang=cs" TargetMode="External"/><Relationship Id="rId4" Type="http://schemas.openxmlformats.org/officeDocument/2006/relationships/hyperlink" Target="http://upload.wikimedia.org/wikipedia/commons/thumb/0/0c/Pulsatilla_vulgaris_MS_0164.jpg/320px-Pulsatilla_vulgaris_MS_0164.jpg" TargetMode="External"/><Relationship Id="rId9" Type="http://schemas.openxmlformats.org/officeDocument/2006/relationships/hyperlink" Target="http://upload.wikimedia.org/wikipedia/commons/thumb/b/b0/Rose_hips_sweden.jpg/480px-Rose_hips_sweden.jpg?uselang=cs" TargetMode="External"/><Relationship Id="rId14" Type="http://schemas.openxmlformats.org/officeDocument/2006/relationships/hyperlink" Target="http://upload.wikimedia.org/wikipedia/commons/thumb/4/40/Vicia_sepium9_ies.jpg/549px-Vicia_sepium9_i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088" y="2447131"/>
            <a:ext cx="7489825" cy="1754326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Kdo zná, neriskuje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aneb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čeledi krytosemenných rostlin I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2" y="4642643"/>
            <a:ext cx="295180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6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25. 5. 2013</a:t>
            </a:r>
            <a:endParaRPr lang="cs-CZ" dirty="0"/>
          </a:p>
        </p:txBody>
      </p:sp>
      <p:sp>
        <p:nvSpPr>
          <p:cNvPr id="7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xmlns="" val="140816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29686653"/>
              </p:ext>
            </p:extLst>
          </p:nvPr>
        </p:nvGraphicFramePr>
        <p:xfrm>
          <a:off x="899592" y="908720"/>
          <a:ext cx="7488832" cy="502114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5451894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70C0"/>
                          </a:solidFill>
                          <a:effectLst/>
                        </a:rPr>
                        <a:t>Číslo projektu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70C0"/>
                          </a:solidFill>
                          <a:effectLst/>
                        </a:rPr>
                        <a:t>CZ.1.07/1.5.00/34.0702</a:t>
                      </a:r>
                      <a:endParaRPr lang="cs-CZ" sz="18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70C0"/>
                          </a:solidFill>
                          <a:effectLst/>
                        </a:rPr>
                        <a:t>Číslo materiálu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</a:rPr>
                        <a:t>VY_32_INOVACE_BIO.prima -</a:t>
                      </a:r>
                      <a:r>
                        <a:rPr lang="cs-CZ" sz="1800" baseline="0" dirty="0" smtClean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</a:rPr>
                        <a:t>18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70C0"/>
                          </a:solidFill>
                          <a:effectLst/>
                        </a:rPr>
                        <a:t>Škola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70C0"/>
                          </a:solidFill>
                          <a:effectLst/>
                        </a:rPr>
                        <a:t>Gymnázium, Třeboň, Na Sadech 308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70C0"/>
                          </a:solidFill>
                          <a:effectLst/>
                        </a:rPr>
                        <a:t>Autor</a:t>
                      </a:r>
                      <a:endParaRPr lang="cs-CZ" sz="18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800" baseline="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70C0"/>
                          </a:solidFill>
                          <a:effectLst/>
                        </a:rPr>
                        <a:t>Název</a:t>
                      </a:r>
                      <a:endParaRPr lang="cs-CZ" sz="18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Kdo zná, neriskuje,</a:t>
                      </a:r>
                      <a:r>
                        <a:rPr lang="cs-CZ" sz="1800" baseline="0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aneb </a:t>
                      </a: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čeledi</a:t>
                      </a:r>
                      <a:r>
                        <a:rPr lang="cs-CZ" sz="1800" baseline="0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krytosemenných rostlin I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70C0"/>
                          </a:solidFill>
                          <a:effectLst/>
                        </a:rPr>
                        <a:t>Předmět</a:t>
                      </a:r>
                      <a:endParaRPr lang="cs-CZ" sz="18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</a:rPr>
                        <a:t>Biologie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70C0"/>
                          </a:solidFill>
                          <a:effectLst/>
                        </a:rPr>
                        <a:t>Tematická oblast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800" baseline="0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70C0"/>
                          </a:solidFill>
                          <a:effectLst/>
                        </a:rPr>
                        <a:t>Šablona</a:t>
                      </a:r>
                      <a:endParaRPr lang="cs-CZ" sz="18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</a:rPr>
                        <a:t>III/2 </a:t>
                      </a:r>
                      <a:r>
                        <a:rPr lang="cs-CZ" sz="1800" dirty="0">
                          <a:solidFill>
                            <a:srgbClr val="0070C0"/>
                          </a:solidFill>
                          <a:effectLst/>
                        </a:rPr>
                        <a:t>- Inovace a zkvalitnění výuky prostřednictvím </a:t>
                      </a: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</a:rPr>
                        <a:t>ICT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70C0"/>
                          </a:solidFill>
                          <a:effectLst/>
                        </a:rPr>
                        <a:t>Ročník</a:t>
                      </a:r>
                      <a:endParaRPr lang="cs-CZ" sz="18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70C0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</a:rPr>
                        <a:t>prima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70C0"/>
                          </a:solidFill>
                          <a:effectLst/>
                        </a:rPr>
                        <a:t>Metodický list/Anotace</a:t>
                      </a:r>
                      <a:endParaRPr lang="cs-CZ" sz="18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Hra slouží k opakování</a:t>
                      </a:r>
                      <a:r>
                        <a:rPr lang="cs-CZ" sz="1800" baseline="0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procvičování znaků a zástupců vybraných čeledí krytosemenných rostlin: pryskyřníkovité, brukvovité, růžovité a bobovité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70C0"/>
                          </a:solidFill>
                          <a:effectLst/>
                        </a:rPr>
                        <a:t>Pokud není uvedeno jinak, použitý materiál je z vlastních zdrojů autora</a:t>
                      </a:r>
                      <a:endParaRPr lang="cs-CZ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73582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99288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Pravidla hry: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Hra je určena pro 2 – 4 hráče (skupiny). Dvě osoby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jsou   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rolích moderátora a rozhodčího – obsluhují herní pole, sledují čas a zaznamenávají získané body.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úvod se rozlosuje pořadí v jakém budou hráči volit otázky. Hráči si volí obor a obtížnost otázky, na odpověď mají maximálně 2 minuty. V případě správné odpovědi se body hráči přičítají, v případě nesprávné odpovědi hráč nezískává nic.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Pokud zadání otázky obsahuje možnost nápovědy a hráč ji využije, ztrácí 500 bodů bez ohledu, zda odpoví správně nebo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ne. Hra končí vyčerpáním všech otázek. Vítězem se stává hráč (skupina) s nejvyšším počtem bodů.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3520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412776"/>
            <a:ext cx="2160240" cy="1152128"/>
          </a:xfrm>
          <a:prstGeom prst="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91B4C"/>
                </a:solidFill>
                <a:latin typeface="Times New Roman" pitchFamily="18" charset="0"/>
                <a:cs typeface="Times New Roman" pitchFamily="18" charset="0"/>
              </a:rPr>
              <a:t>pryskyřníkovité</a:t>
            </a:r>
            <a:endParaRPr lang="cs-CZ" sz="2400" dirty="0">
              <a:solidFill>
                <a:srgbClr val="E91B4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0032" y="2716695"/>
            <a:ext cx="2139720" cy="1152128"/>
          </a:xfrm>
          <a:prstGeom prst="rect">
            <a:avLst/>
          </a:prstGeom>
          <a:solidFill>
            <a:srgbClr val="02CE8F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brukvovité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0032" y="4005064"/>
            <a:ext cx="2139720" cy="1152128"/>
          </a:xfrm>
          <a:prstGeom prst="rect">
            <a:avLst/>
          </a:prstGeom>
          <a:solidFill>
            <a:srgbClr val="E91B4C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7E329"/>
                </a:solidFill>
                <a:latin typeface="Times New Roman" pitchFamily="18" charset="0"/>
                <a:cs typeface="Times New Roman" pitchFamily="18" charset="0"/>
              </a:rPr>
              <a:t> růžovité</a:t>
            </a:r>
            <a:endParaRPr lang="cs-CZ" sz="2400" dirty="0">
              <a:solidFill>
                <a:srgbClr val="E7E32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0032" y="5301208"/>
            <a:ext cx="2139720" cy="1152128"/>
          </a:xfrm>
          <a:prstGeom prst="rect">
            <a:avLst/>
          </a:prstGeom>
          <a:solidFill>
            <a:srgbClr val="9F319A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2CE8F"/>
                </a:solidFill>
                <a:latin typeface="Times New Roman" pitchFamily="18" charset="0"/>
                <a:cs typeface="Times New Roman" pitchFamily="18" charset="0"/>
              </a:rPr>
              <a:t> bobovité</a:t>
            </a:r>
            <a:endParaRPr lang="cs-CZ" sz="2400" dirty="0">
              <a:solidFill>
                <a:srgbClr val="02CE8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2483768" y="1412776"/>
            <a:ext cx="1152128" cy="1152128"/>
          </a:xfrm>
          <a:prstGeom prst="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91B4C"/>
                </a:solidFill>
                <a:latin typeface="Times New Roman" pitchFamily="18" charset="0"/>
                <a:cs typeface="Times New Roman" pitchFamily="18" charset="0"/>
              </a:rPr>
              <a:t> 1000</a:t>
            </a:r>
            <a:endParaRPr lang="cs-CZ" sz="2400" dirty="0">
              <a:solidFill>
                <a:srgbClr val="E91B4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3779912" y="1412776"/>
            <a:ext cx="1152128" cy="1152128"/>
          </a:xfrm>
          <a:prstGeom prst="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91B4C"/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endParaRPr lang="cs-CZ" sz="2400" dirty="0">
              <a:solidFill>
                <a:srgbClr val="E91B4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>
            <a:hlinkClick r:id="rId4" action="ppaction://hlinksldjump"/>
          </p:cNvPr>
          <p:cNvSpPr/>
          <p:nvPr/>
        </p:nvSpPr>
        <p:spPr>
          <a:xfrm>
            <a:off x="5084440" y="1412776"/>
            <a:ext cx="1152128" cy="1152128"/>
          </a:xfrm>
          <a:prstGeom prst="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91B4C"/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endParaRPr lang="cs-CZ" sz="2400" dirty="0">
              <a:solidFill>
                <a:srgbClr val="E91B4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>
            <a:hlinkClick r:id="rId5" action="ppaction://hlinksldjump"/>
          </p:cNvPr>
          <p:cNvSpPr/>
          <p:nvPr/>
        </p:nvSpPr>
        <p:spPr>
          <a:xfrm>
            <a:off x="6372200" y="1412776"/>
            <a:ext cx="1152128" cy="1152128"/>
          </a:xfrm>
          <a:prstGeom prst="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91B4C"/>
                </a:solidFill>
                <a:latin typeface="Times New Roman" pitchFamily="18" charset="0"/>
                <a:cs typeface="Times New Roman" pitchFamily="18" charset="0"/>
              </a:rPr>
              <a:t>2500</a:t>
            </a:r>
            <a:endParaRPr lang="cs-CZ" sz="2400" dirty="0">
              <a:solidFill>
                <a:srgbClr val="E91B4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>
            <a:hlinkClick r:id="rId6" action="ppaction://hlinksldjump"/>
          </p:cNvPr>
          <p:cNvSpPr/>
          <p:nvPr/>
        </p:nvSpPr>
        <p:spPr>
          <a:xfrm>
            <a:off x="7668344" y="1412776"/>
            <a:ext cx="1152128" cy="1152128"/>
          </a:xfrm>
          <a:prstGeom prst="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91B4C"/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endParaRPr lang="cs-CZ" sz="2400" dirty="0">
              <a:solidFill>
                <a:srgbClr val="E91B4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>
            <a:hlinkClick r:id="rId7" action="ppaction://hlinksldjump"/>
          </p:cNvPr>
          <p:cNvSpPr/>
          <p:nvPr/>
        </p:nvSpPr>
        <p:spPr>
          <a:xfrm>
            <a:off x="2483768" y="2717304"/>
            <a:ext cx="1152128" cy="1152128"/>
          </a:xfrm>
          <a:prstGeom prst="rect">
            <a:avLst/>
          </a:prstGeom>
          <a:solidFill>
            <a:srgbClr val="02CE8F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>
            <a:hlinkClick r:id="rId8" action="ppaction://hlinksldjump"/>
          </p:cNvPr>
          <p:cNvSpPr/>
          <p:nvPr/>
        </p:nvSpPr>
        <p:spPr>
          <a:xfrm>
            <a:off x="3779912" y="2717304"/>
            <a:ext cx="1152128" cy="1152128"/>
          </a:xfrm>
          <a:prstGeom prst="rect">
            <a:avLst/>
          </a:prstGeom>
          <a:solidFill>
            <a:srgbClr val="02CE8F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>
            <a:hlinkClick r:id="rId9" action="ppaction://hlinksldjump"/>
          </p:cNvPr>
          <p:cNvSpPr/>
          <p:nvPr/>
        </p:nvSpPr>
        <p:spPr>
          <a:xfrm>
            <a:off x="5084440" y="2717304"/>
            <a:ext cx="1152128" cy="1152128"/>
          </a:xfrm>
          <a:prstGeom prst="rect">
            <a:avLst/>
          </a:prstGeom>
          <a:solidFill>
            <a:srgbClr val="02CE8F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>
            <a:hlinkClick r:id="rId10" action="ppaction://hlinksldjump"/>
          </p:cNvPr>
          <p:cNvSpPr/>
          <p:nvPr/>
        </p:nvSpPr>
        <p:spPr>
          <a:xfrm>
            <a:off x="6372200" y="2717304"/>
            <a:ext cx="1152128" cy="1152128"/>
          </a:xfrm>
          <a:prstGeom prst="rect">
            <a:avLst/>
          </a:prstGeom>
          <a:solidFill>
            <a:srgbClr val="02CE8F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2500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>
            <a:hlinkClick r:id="rId11" action="ppaction://hlinksldjump"/>
          </p:cNvPr>
          <p:cNvSpPr/>
          <p:nvPr/>
        </p:nvSpPr>
        <p:spPr>
          <a:xfrm>
            <a:off x="7668344" y="2717304"/>
            <a:ext cx="1152128" cy="1152128"/>
          </a:xfrm>
          <a:prstGeom prst="rect">
            <a:avLst/>
          </a:prstGeom>
          <a:solidFill>
            <a:srgbClr val="02CE8F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>
            <a:hlinkClick r:id="rId12" action="ppaction://hlinksldjump"/>
          </p:cNvPr>
          <p:cNvSpPr/>
          <p:nvPr/>
        </p:nvSpPr>
        <p:spPr>
          <a:xfrm>
            <a:off x="2483768" y="4005064"/>
            <a:ext cx="1152128" cy="1152128"/>
          </a:xfrm>
          <a:prstGeom prst="rect">
            <a:avLst/>
          </a:prstGeom>
          <a:solidFill>
            <a:srgbClr val="E91B4C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7E329"/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endParaRPr lang="cs-CZ" sz="2400" dirty="0">
              <a:solidFill>
                <a:srgbClr val="E7E32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>
            <a:hlinkClick r:id="rId13" action="ppaction://hlinksldjump"/>
          </p:cNvPr>
          <p:cNvSpPr/>
          <p:nvPr/>
        </p:nvSpPr>
        <p:spPr>
          <a:xfrm>
            <a:off x="3779912" y="4005064"/>
            <a:ext cx="1152128" cy="1152128"/>
          </a:xfrm>
          <a:prstGeom prst="rect">
            <a:avLst/>
          </a:prstGeom>
          <a:solidFill>
            <a:srgbClr val="E91B4C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7E329"/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endParaRPr lang="cs-CZ" sz="2400" dirty="0">
              <a:solidFill>
                <a:srgbClr val="E7E32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>
            <a:hlinkClick r:id="rId14" action="ppaction://hlinksldjump"/>
          </p:cNvPr>
          <p:cNvSpPr/>
          <p:nvPr/>
        </p:nvSpPr>
        <p:spPr>
          <a:xfrm>
            <a:off x="5084440" y="4005064"/>
            <a:ext cx="1152128" cy="1152128"/>
          </a:xfrm>
          <a:prstGeom prst="rect">
            <a:avLst/>
          </a:prstGeom>
          <a:solidFill>
            <a:srgbClr val="E91B4C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7E329"/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endParaRPr lang="cs-CZ" sz="2400" dirty="0">
              <a:solidFill>
                <a:srgbClr val="E7E32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>
            <a:hlinkClick r:id="rId15" action="ppaction://hlinksldjump"/>
          </p:cNvPr>
          <p:cNvSpPr/>
          <p:nvPr/>
        </p:nvSpPr>
        <p:spPr>
          <a:xfrm>
            <a:off x="6372200" y="4005064"/>
            <a:ext cx="1152128" cy="1152128"/>
          </a:xfrm>
          <a:prstGeom prst="rect">
            <a:avLst/>
          </a:prstGeom>
          <a:solidFill>
            <a:srgbClr val="E91B4C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7E329"/>
                </a:solidFill>
                <a:latin typeface="Times New Roman" pitchFamily="18" charset="0"/>
                <a:cs typeface="Times New Roman" pitchFamily="18" charset="0"/>
              </a:rPr>
              <a:t>2500</a:t>
            </a:r>
            <a:endParaRPr lang="cs-CZ" sz="2400" dirty="0">
              <a:solidFill>
                <a:srgbClr val="E7E32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>
            <a:hlinkClick r:id="rId16" action="ppaction://hlinksldjump"/>
          </p:cNvPr>
          <p:cNvSpPr/>
          <p:nvPr/>
        </p:nvSpPr>
        <p:spPr>
          <a:xfrm>
            <a:off x="7668344" y="4005064"/>
            <a:ext cx="1152128" cy="1152128"/>
          </a:xfrm>
          <a:prstGeom prst="rect">
            <a:avLst/>
          </a:prstGeom>
          <a:solidFill>
            <a:srgbClr val="E91B4C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E7E329"/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endParaRPr lang="cs-CZ" sz="2400" dirty="0">
              <a:solidFill>
                <a:srgbClr val="E7E32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>
            <a:hlinkClick r:id="rId17" action="ppaction://hlinksldjump"/>
          </p:cNvPr>
          <p:cNvSpPr/>
          <p:nvPr/>
        </p:nvSpPr>
        <p:spPr>
          <a:xfrm>
            <a:off x="2496344" y="5301208"/>
            <a:ext cx="1152128" cy="1152128"/>
          </a:xfrm>
          <a:prstGeom prst="rect">
            <a:avLst/>
          </a:prstGeom>
          <a:solidFill>
            <a:srgbClr val="9F319A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2CE8F"/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endParaRPr lang="cs-CZ" sz="2400" dirty="0">
              <a:solidFill>
                <a:srgbClr val="02CE8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>
            <a:hlinkClick r:id="rId18" action="ppaction://hlinksldjump"/>
          </p:cNvPr>
          <p:cNvSpPr/>
          <p:nvPr/>
        </p:nvSpPr>
        <p:spPr>
          <a:xfrm>
            <a:off x="3792488" y="5301208"/>
            <a:ext cx="1152128" cy="1152128"/>
          </a:xfrm>
          <a:prstGeom prst="rect">
            <a:avLst/>
          </a:prstGeom>
          <a:solidFill>
            <a:srgbClr val="9F319A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2CE8F"/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endParaRPr lang="cs-CZ" sz="2400" dirty="0">
              <a:solidFill>
                <a:srgbClr val="02CE8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>
            <a:hlinkClick r:id="rId19" action="ppaction://hlinksldjump"/>
          </p:cNvPr>
          <p:cNvSpPr/>
          <p:nvPr/>
        </p:nvSpPr>
        <p:spPr>
          <a:xfrm>
            <a:off x="5097016" y="5301208"/>
            <a:ext cx="1152128" cy="1152128"/>
          </a:xfrm>
          <a:prstGeom prst="rect">
            <a:avLst/>
          </a:prstGeom>
          <a:solidFill>
            <a:srgbClr val="9F319A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2CE8F"/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endParaRPr lang="cs-CZ" sz="2400" dirty="0">
              <a:solidFill>
                <a:srgbClr val="02CE8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>
            <a:hlinkClick r:id="rId20" action="ppaction://hlinksldjump"/>
          </p:cNvPr>
          <p:cNvSpPr/>
          <p:nvPr/>
        </p:nvSpPr>
        <p:spPr>
          <a:xfrm>
            <a:off x="6384776" y="5301208"/>
            <a:ext cx="1152128" cy="1152128"/>
          </a:xfrm>
          <a:prstGeom prst="rect">
            <a:avLst/>
          </a:prstGeom>
          <a:solidFill>
            <a:srgbClr val="9F319A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2CE8F"/>
                </a:solidFill>
                <a:latin typeface="Times New Roman" pitchFamily="18" charset="0"/>
                <a:cs typeface="Times New Roman" pitchFamily="18" charset="0"/>
              </a:rPr>
              <a:t>2500</a:t>
            </a:r>
            <a:endParaRPr lang="cs-CZ" sz="2400" dirty="0">
              <a:solidFill>
                <a:srgbClr val="02CE8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>
            <a:hlinkClick r:id="rId21" action="ppaction://hlinksldjump"/>
          </p:cNvPr>
          <p:cNvSpPr/>
          <p:nvPr/>
        </p:nvSpPr>
        <p:spPr>
          <a:xfrm>
            <a:off x="7682341" y="5301208"/>
            <a:ext cx="1152128" cy="1152128"/>
          </a:xfrm>
          <a:prstGeom prst="rect">
            <a:avLst/>
          </a:prstGeom>
          <a:solidFill>
            <a:srgbClr val="9F319A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2CE8F"/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endParaRPr lang="cs-CZ" sz="2400" dirty="0">
              <a:solidFill>
                <a:srgbClr val="02CE8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97362" y="522258"/>
            <a:ext cx="862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Znaky a zástupci čeledí krytosemenných rostlin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573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204462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Bíle kvetoucí bylina, které se už brzy na jaře objevuje ve vlhčích křovinách a hájích se jmenuje: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0092" y="2492896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085783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Sasanka hajní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thumb/c/c4/Anemone_nemorosa_001.JPG/320px-Anemone_nemorosa_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12263"/>
            <a:ext cx="4700250" cy="312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584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rostlina na obrázku?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thumb/2/21/Blatouch_bahen%C3%AD.JPG/640px-Blatouch_bahen%C3%A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4560168" cy="342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00092" y="4223212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Blatouch bahenní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2498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68458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Jaké typy plodů se nejčastěji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vyskytují               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 pryskyřníkovitých rostlin?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00092" y="4223212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měchýřek a nažka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339498"/>
            <a:ext cx="4104456" cy="3078342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450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rostlina na obrázku?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Koniklec obecný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thumb/0/0c/Pulsatilla_vulgaris_MS_0164.jpg/320px-Pulsatilla_vulgaris_MS_01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24462"/>
            <a:ext cx="3048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1450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468558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Hlaváček nebo blatouch využívají k šíření svých semen živočichy. Víš které?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mravence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a/a8/Ant_Receives_Honeydew_from_Aphid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39" t="3599" r="11173" b="23721"/>
          <a:stretch/>
        </p:blipFill>
        <p:spPr bwMode="auto">
          <a:xfrm>
            <a:off x="251520" y="1971506"/>
            <a:ext cx="4974758" cy="2981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317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průmyslově využívaná polní plodina z čeledi brukvovitých?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Brukev řepka olejka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thumb/b/b2/Brassica_napus_002.JPG/360px-Brassica_napus_002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10883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9302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rostlina na obrázku?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Penízek rolní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http://upload.wikimedia.org/wikipedia/commons/6/61/Thlaspi_arvense.jpe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422" y="1412776"/>
            <a:ext cx="3834425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434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Vyjmenuj 5 odrůd brukve zelné, které se pěstují jako zelenina.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717032"/>
            <a:ext cx="8388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hlávkové zelí, růžičková kapusta, hlávková kapusta, kedluben, květák, brokolice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8350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Popiš stavbu květu brukvovité rostliny?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861048"/>
            <a:ext cx="84609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květ je čtyřčetný, oboupohlavný, rozlišený kalich a koruna, uvnitř je jeden pestík a šest tyčinek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upload.wikimedia.org/wikipedia/commons/thumb/2/2a/Brassica_napus_floral_diagram.jpg/231px-Brassica_napus_floral_diagram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46783"/>
            <a:ext cx="2200275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8350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Poznej rostlinu na obrázku.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http://upload.wikimedia.org/wikipedia/commons/thumb/0/09/Cardamine_pratensis_002.JPG/360px-Cardamine_pratensis_0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6630" y="1628800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32040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Řeřišnice luční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39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Poznej rostlinu na obrázku.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95073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Jahodník obecný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thumb/a/af/Fragaria_vesca1.jpg/640px-Fragaria_vesca1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1" y="1916832"/>
            <a:ext cx="4968552" cy="372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54668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vyšší žlutě kvetoucí léčivá bylina, která je na obrázku?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95073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Řepík lékařský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upload.wikimedia.org/wikipedia/commons/thumb/f/f9/Agrimonia_eupatoria_RJB.JPG/359px-Agrimonia_eupatoria_RJB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46845"/>
            <a:ext cx="3419475" cy="456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277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Poznej rostlinu na obrázku.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95073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Kontryhel obecný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http://upload.wikimedia.org/wikipedia/commons/thumb/2/2c/Alchemilla_vulgaris_001.JPG/640px-Alchemilla_vulgaris_001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19" y="1844824"/>
            <a:ext cx="4992555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7003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dřevina, jejíž olejnatá semena jíme?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95073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Mandloň obecná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http://upload.wikimedia.org/wikipedia/commons/thumb/8/84/PikiWiki_Israel_7025_Amond_blossom.jpg/574px-PikiWiki_Israel_7025_Amond_blossom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19" y="1772816"/>
            <a:ext cx="4908245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553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nazývá 1 plod růže šípkové?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nažka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thumb/b/b0/Rose_hips_sweden.jpg/480px-Rose_hips_sweden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733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bíle kvetoucí dřevina s trny a tvrdým dřevem?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Trnovník akát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http://upload.wikimedia.org/wikipedia/commons/thumb/2/2d/Robinia-pseudoacacia-12-V-2007-6025.jpg/640px-Robinia-pseudoacacia-12-V-2007-6025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184" y="1844824"/>
            <a:ext cx="518457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3860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97261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Vyjmenuj 5 rostlin z čeledi bobovitých, které pěstujeme jako potraviny nebo krmivo.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431" y="3861048"/>
            <a:ext cx="85329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hrách setý, fazol obecný, čočka kuchyňská, sója luštinatá, podzemnice olejná, tolice vojtěška, bob obecný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622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pomáhají hlízkové bakterie bobovitým rostlinám?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296137" y="191439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3069058"/>
            <a:ext cx="41044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Zachytávají vzdušný dusík a vytváří z něj anorganické látky, které rostlina přijímá.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http://upload.wikimedia.org/wikipedia/commons/thumb/4/40/Vicia_sepium9_ies.jpg/549px-Vicia_sepium9_i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26" y="1917313"/>
            <a:ext cx="4508890" cy="394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25464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97261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Pojmenuj části květu bobovité rostliny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na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obrázku.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4445823"/>
            <a:ext cx="5292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 – pavéza, 2 – křídla, 3 člunek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http://upload.wikimedia.org/wikipedia/commons/thumb/7/7e/Lathyrus_flower_numbers.jpg/247px-Lathyrus_flower_number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60843"/>
            <a:ext cx="3676608" cy="3572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660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23224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vyšší bylina s dlanitě složenými listy, květy jsou světle žluté, růžové nebo fialové a tvoří hroznovité květenství?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3861047"/>
            <a:ext cx="3869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Lupina mnoholistá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http://upload.wikimedia.org/wikipedia/commons/thumb/a/a7/Lupinus_polyphyllus4.jpg/640px-Lupinus_polyphyllus4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346" y="2636912"/>
            <a:ext cx="5069295" cy="377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1283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86916"/>
            <a:ext cx="8640960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http://upload.wikimedia.org/wikipedia/commons/thumb/2/21/Blatouch_bahen%C3%AD.JPG/640px-Blatouch_bahen%C3%AD.JPG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upload.wikimedia.org/wikipedia/commons/thumb/c/c4/Anemone_nemorosa_001.JPG/320px-Anemone_nemorosa_001.JPG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upload.wikimedia.org/wikipedia/commons/thumb/0/0c/Pulsatilla_vulgaris_MS_0164.jpg/320px-Pulsatilla_vulgaris_MS_0164.jpg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upload.wikimedia.org/wikipedia/commons/a/a8/Ant_Receives_Honeydew_from_Aphid.jpg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upload.wikimedia.org/wikipedia/commons/thumb/b/b2/Brassica_napus_002.JPG/360px-Brassica_napus_002.JPG?uselang=cs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upload.wikimedia.org/wikipedia/commons/thumb/2/2a/Brassica_napus_floral_diagram.jpg/231px-Brassica_napus_floral_diagram.jpg?uselang=cs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upload.wikimedia.org/wikipedia/commons/thumb/0/09/Cardamine_pratensis_002.JPG/360px-Cardamine_pratensis_002.JPG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upload.wikimedia.org/wikipedia/commons/thumb/b/b0/Rose_hips_sweden.jpg/480px-Rose_hips_sweden.jpg?uselang=cs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upload.wikimedia.org/wikipedia/commons/thumb/a/af/Fragaria_vesca1.jpg/640px-Fragaria_vesca1.jpg?uselang=cs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upload.wikimedia.org/wikipedia/commons/thumb/f/f9/Agrimonia_eupatoria_RJB.JPG/359px-Agrimonia_eupatoria_RJB.JPG?uselang=cs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upload.wikimedia.org/wikipedia/commons/thumb/2/2c/Alchemilla_vulgaris_001.JPG/640px-Alchemilla_vulgaris_001.JPG?uselang=cs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upload.wikimedia.org/wikipedia/commons/thumb/2/2d/Robinia-pseudoacacia-12-V-2007-6025.jpg/640px-Robinia-pseudoacacia-12-V-2007-6025.jpg?uselang=cs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upload.wikimedia.org/wikipedia/commons/thumb/4/40/Vicia_sepium9_ies.jpg/549px-Vicia_sepium9_ies.jpg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upload.wikimedia.org/wikipedia/commons/thumb/7/7e/Lathyrus_flower_numbers.jpg/247px-Lathyrus_flower_numbers.jpg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upload.wikimedia.org/wikipedia/commons/thumb/a/a7/Lupinus_polyphyllus4.jpg/640px-Lupinus_polyphyllus4.jpg?uselang=cs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ČABRADOVÁ, Věra, František HASCH, Jaroslav SEJPKA a Ivana VANĚČKOVÁ. </a:t>
            </a:r>
            <a:r>
              <a:rPr lang="cs-CZ" sz="1400" i="1" dirty="0" err="1">
                <a:latin typeface="Times New Roman" pitchFamily="18" charset="0"/>
                <a:cs typeface="Times New Roman" pitchFamily="18" charset="0"/>
              </a:rPr>
              <a:t>Přirodopis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 7. učebnice pro základní školy a víceletá gymnázia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1. vyd. Plzeň: Fraus, 2005. ISBN 80-7238-424-4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399924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725</Words>
  <Application>Microsoft Office PowerPoint</Application>
  <PresentationFormat>Předvádění na obrazovce (4:3)</PresentationFormat>
  <Paragraphs>157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Snímek 1</vt:lpstr>
      <vt:lpstr>Snímek 2</vt:lpstr>
      <vt:lpstr>Snímek 3</vt:lpstr>
      <vt:lpstr>Snímek 4</vt:lpstr>
      <vt:lpstr>Bíle kvetoucí bylina, které se už brzy na jaře objevuje ve vlhčích křovinách a hájích se jmenuje:</vt:lpstr>
      <vt:lpstr>Jak se jmenuje rostlina na obrázku?</vt:lpstr>
      <vt:lpstr>Jaké typy plodů se nejčastěji vyskytují                 u pryskyřníkovitých rostlin?</vt:lpstr>
      <vt:lpstr>Jak se jmenuje rostlina na obrázku?</vt:lpstr>
      <vt:lpstr>Hlaváček nebo blatouch využívají k šíření svých semen živočichy. Víš které?</vt:lpstr>
      <vt:lpstr>Jak se jmenuje průmyslově využívaná polní plodina z čeledi brukvovitých?</vt:lpstr>
      <vt:lpstr>Jak se jmenuje rostlina na obrázku?</vt:lpstr>
      <vt:lpstr>Vyjmenuj 5 odrůd brukve zelné, které se pěstují jako zelenina.</vt:lpstr>
      <vt:lpstr>Popiš stavbu květu brukvovité rostliny?</vt:lpstr>
      <vt:lpstr>Poznej rostlinu na obrázku.</vt:lpstr>
      <vt:lpstr>Poznej rostlinu na obrázku.</vt:lpstr>
      <vt:lpstr>Jak se jmenuje vyšší žlutě kvetoucí léčivá bylina, která je na obrázku?</vt:lpstr>
      <vt:lpstr>Poznej rostlinu na obrázku.</vt:lpstr>
      <vt:lpstr>Jak se jmenuje dřevina, jejíž olejnatá semena jíme?</vt:lpstr>
      <vt:lpstr>Jak se nazývá 1 plod růže šípkové?</vt:lpstr>
      <vt:lpstr>Jak se jmenuje bíle kvetoucí dřevina s trny a tvrdým dřevem?</vt:lpstr>
      <vt:lpstr>Vyjmenuj 5 rostlin z čeledi bobovitých, které pěstujeme jako potraviny nebo krmivo.</vt:lpstr>
      <vt:lpstr>Jak pomáhají hlízkové bakterie bobovitým rostlinám?</vt:lpstr>
      <vt:lpstr>Pojmenuj části květu bobovité rostliny             na obrázku.</vt:lpstr>
      <vt:lpstr>Jak se jmenuje vyšší bylina s dlanitě složenými listy, květy jsou světle žluté, růžové nebo fialové a tvoří hroznovité květenství?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33</cp:revision>
  <dcterms:created xsi:type="dcterms:W3CDTF">2013-05-31T07:00:38Z</dcterms:created>
  <dcterms:modified xsi:type="dcterms:W3CDTF">2013-06-19T13:21:54Z</dcterms:modified>
</cp:coreProperties>
</file>