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81" r:id="rId4"/>
    <p:sldId id="256" r:id="rId5"/>
    <p:sldId id="262" r:id="rId6"/>
    <p:sldId id="257" r:id="rId7"/>
    <p:sldId id="264" r:id="rId8"/>
    <p:sldId id="263" r:id="rId9"/>
    <p:sldId id="265" r:id="rId10"/>
    <p:sldId id="266" r:id="rId11"/>
    <p:sldId id="270" r:id="rId12"/>
    <p:sldId id="267" r:id="rId13"/>
    <p:sldId id="268" r:id="rId14"/>
    <p:sldId id="269" r:id="rId15"/>
    <p:sldId id="272" r:id="rId16"/>
    <p:sldId id="273" r:id="rId17"/>
    <p:sldId id="275" r:id="rId18"/>
    <p:sldId id="274" r:id="rId19"/>
    <p:sldId id="271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EAC"/>
    <a:srgbClr val="E20071"/>
    <a:srgbClr val="CC0066"/>
    <a:srgbClr val="CC66FF"/>
    <a:srgbClr val="CC0099"/>
    <a:srgbClr val="FFCC99"/>
    <a:srgbClr val="FBBDD5"/>
    <a:srgbClr val="E571B3"/>
    <a:srgbClr val="FF5050"/>
    <a:srgbClr val="99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730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163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60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6953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776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954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94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3329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027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00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892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99000">
              <a:srgbClr val="FFFEAC"/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2AF59C-E2E8-429A-ACB9-92550C9E5B64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05358A-913A-4DF1-9809-F53DC37325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303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7/Bamboo_DSCN2465.jpg/360px-Bamboo_DSCN2465.jpg?uselang=cs" TargetMode="External"/><Relationship Id="rId13" Type="http://schemas.openxmlformats.org/officeDocument/2006/relationships/hyperlink" Target="http://upload.wikimedia.org/wikipedia/commons/thumb/d/de/DirkvdM_epiphytes.jpg/640px-DirkvdM_epiphytes.jpg?uselang=cs" TargetMode="External"/><Relationship Id="rId3" Type="http://schemas.openxmlformats.org/officeDocument/2006/relationships/hyperlink" Target="http://upload.wikimedia.org/wikipedia/commons/thumb/8/80/Lilium_Martagon,_Lai_Blau.jpg/320px-Lilium_Martagon,_Lai_Blau.jpg" TargetMode="External"/><Relationship Id="rId7" Type="http://schemas.openxmlformats.org/officeDocument/2006/relationships/hyperlink" Target="http://upload.wikimedia.org/wikipedia/commons/thumb/a/a6/Horedum_vulgare_(3819802664).jpg/640px-Horedum_vulgare_(3819802664).jpg?uselang=cs" TargetMode="External"/><Relationship Id="rId12" Type="http://schemas.openxmlformats.org/officeDocument/2006/relationships/hyperlink" Target="http://upload.wikimedia.org/wikipedia/commons/thumb/8/85/Orchis_langei.jpg/640px-Orchis_langei.jpg?uselang=cs" TargetMode="External"/><Relationship Id="rId2" Type="http://schemas.openxmlformats.org/officeDocument/2006/relationships/hyperlink" Target="http://upload.wikimedia.org/wikipedia/commons/thumb/8/85/Tulip01.jpg/247px-Tulip0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f/fa/Phragmites_australis1.jpg/550px-Phragmites_australis1.jpg?uselang=cs" TargetMode="External"/><Relationship Id="rId11" Type="http://schemas.openxmlformats.org/officeDocument/2006/relationships/hyperlink" Target="http://upload.wikimedia.org/wikipedia/commons/thumb/d/d3/Vanilla_fragrans_2.jpg/450px-Vanilla_fragrans_2.jpg" TargetMode="External"/><Relationship Id="rId5" Type="http://schemas.openxmlformats.org/officeDocument/2006/relationships/hyperlink" Target="http://upload.wikimedia.org/wikipedia/commons/5/54/%C3%84hrchen_Roggen.JPG" TargetMode="External"/><Relationship Id="rId10" Type="http://schemas.openxmlformats.org/officeDocument/2006/relationships/hyperlink" Target="http://upload.wikimedia.org/wikipedia/commons/thumb/1/1a/Neottia_nidus-avis_plants.jpg/294px-Neottia_nidus-avis_plants.jpg" TargetMode="External"/><Relationship Id="rId4" Type="http://schemas.openxmlformats.org/officeDocument/2006/relationships/hyperlink" Target="http://upload.wikimedia.org/wikipedia/commons/thumb/6/68/Muscari_neglectum.jpg/320px-Muscari_neglectum.jpg?uselang=cs" TargetMode="External"/><Relationship Id="rId9" Type="http://schemas.openxmlformats.org/officeDocument/2006/relationships/hyperlink" Target="http://upload.wikimedia.org/wikipedia/commons/thumb/3/30/Knabenkraut_2286.jpg/360px-Knabenkraut_228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088" y="2447131"/>
            <a:ext cx="7489825" cy="1754326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Kdo zná, neriskuje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aneb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čeledi krytosemenných rostlin III</a:t>
            </a:r>
            <a:endParaRPr lang="cs-CZ" sz="36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GT-CO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00112" y="4642643"/>
            <a:ext cx="29518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6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25. 5. 2013</a:t>
            </a:r>
            <a:endParaRPr lang="cs-CZ" dirty="0"/>
          </a:p>
        </p:txBody>
      </p:sp>
      <p:sp>
        <p:nvSpPr>
          <p:cNvPr id="7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408167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075681"/>
              </p:ext>
            </p:extLst>
          </p:nvPr>
        </p:nvGraphicFramePr>
        <p:xfrm>
          <a:off x="899592" y="908720"/>
          <a:ext cx="7488832" cy="502114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5451894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Číslo projektu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CZ.1.07/1.5.00/34.0702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Číslo materiálu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</a:rPr>
                        <a:t>VY_32_INOVACE_BIO.prima -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</a:rPr>
                        <a:t>20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Škola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Gymnázium, Třeboň, Na Sadech 308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B050"/>
                          </a:solidFill>
                          <a:effectLst/>
                        </a:rPr>
                        <a:t>Autor</a:t>
                      </a:r>
                      <a:endParaRPr lang="cs-CZ" sz="180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B050"/>
                          </a:solidFill>
                          <a:effectLst/>
                        </a:rPr>
                        <a:t>Název</a:t>
                      </a:r>
                      <a:endParaRPr lang="cs-CZ" sz="180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Kdo zná, neriskuje,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aneb </a:t>
                      </a: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čeledi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krytosemenných rostlin III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B050"/>
                          </a:solidFill>
                          <a:effectLst/>
                        </a:rPr>
                        <a:t>Předmět</a:t>
                      </a:r>
                      <a:endParaRPr lang="cs-CZ" sz="180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</a:rPr>
                        <a:t>Biologie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Tematická oblast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B050"/>
                          </a:solidFill>
                          <a:effectLst/>
                        </a:rPr>
                        <a:t>Šablona</a:t>
                      </a:r>
                      <a:endParaRPr lang="cs-CZ" sz="180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</a:rPr>
                        <a:t>III/2 </a:t>
                      </a: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- Inovace a zkvalitnění výuky prostřednictvím </a:t>
                      </a: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</a:rPr>
                        <a:t>ICT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B050"/>
                          </a:solidFill>
                          <a:effectLst/>
                        </a:rPr>
                        <a:t>Ročník</a:t>
                      </a:r>
                      <a:endParaRPr lang="cs-CZ" sz="180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</a:rPr>
                        <a:t>prima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rgbClr val="00B050"/>
                          </a:solidFill>
                          <a:effectLst/>
                        </a:rPr>
                        <a:t>Metodický list/Anotace</a:t>
                      </a:r>
                      <a:endParaRPr lang="cs-CZ" sz="180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Hra slouží k opakování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procvičování znaků a zástupců vybraných čeledí krytosemenných rostlin: liliovité, </a:t>
                      </a:r>
                      <a:r>
                        <a:rPr lang="cs-CZ" sz="1800" baseline="0" dirty="0" err="1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lipnicovité</a:t>
                      </a:r>
                      <a:r>
                        <a:rPr lang="cs-CZ" sz="1800" baseline="0" dirty="0" smtClean="0">
                          <a:solidFill>
                            <a:srgbClr val="00B05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vstavačovité.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rgbClr val="00B050"/>
                          </a:solidFill>
                          <a:effectLst/>
                        </a:rPr>
                        <a:t>Pokud není uvedeno jinak, použitý materiál je z vlastních zdrojů autora</a:t>
                      </a:r>
                      <a:endParaRPr lang="cs-CZ" sz="1800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3582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99288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Pravidla hry: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 je určena pro 2 – 4 hráče (skupiny). Dvě osoby jsou v rolích moderátora a rozhodčího – obsluhují herní pole, sledují čas a zaznamenávají získané body.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úvod se rozlosuje pořadí v jakém budou hráči volit otázky. Hráči si volí obor a obtížnost otázky, na odpověď mají maximálně 2 minuty. V případě správné odpovědi se body hráči přičítají, v případě nesprávné odpovědi hráč nezískává nic.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Pokud zadání otázky obsahuje možnost nápovědy a hráč ji využije, ztrácí 500 bodů bez ohledu, zda odpoví správně nebo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ne. Hra končí vyčerpáním všech otázek. Vítězem se stává hráč (skupina) s nejvyšším počtem bodů.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352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412776"/>
            <a:ext cx="2160240" cy="1152128"/>
          </a:xfrm>
          <a:prstGeom prst="rect">
            <a:avLst/>
          </a:prstGeom>
          <a:solidFill>
            <a:srgbClr val="FFFF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liliovité 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0032" y="2924335"/>
            <a:ext cx="2139720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lipnicovité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0032" y="4437112"/>
            <a:ext cx="2139720" cy="1152128"/>
          </a:xfrm>
          <a:prstGeom prst="rect">
            <a:avLst/>
          </a:prstGeom>
          <a:solidFill>
            <a:srgbClr val="E20071">
              <a:alpha val="89020"/>
            </a:srgb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vstavačovité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2483768" y="1412776"/>
            <a:ext cx="1152128" cy="1152128"/>
          </a:xfrm>
          <a:prstGeom prst="rect">
            <a:avLst/>
          </a:prstGeom>
          <a:solidFill>
            <a:srgbClr val="FFFF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1000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>
            <a:hlinkClick r:id="rId3" action="ppaction://hlinksldjump"/>
          </p:cNvPr>
          <p:cNvSpPr/>
          <p:nvPr/>
        </p:nvSpPr>
        <p:spPr>
          <a:xfrm>
            <a:off x="3779912" y="1412776"/>
            <a:ext cx="1152128" cy="1152128"/>
          </a:xfrm>
          <a:prstGeom prst="rect">
            <a:avLst/>
          </a:prstGeom>
          <a:solidFill>
            <a:srgbClr val="FFFF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5084440" y="1412776"/>
            <a:ext cx="1152128" cy="1152128"/>
          </a:xfrm>
          <a:prstGeom prst="rect">
            <a:avLst/>
          </a:prstGeom>
          <a:solidFill>
            <a:srgbClr val="FFFF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6372200" y="1412776"/>
            <a:ext cx="1152128" cy="1152128"/>
          </a:xfrm>
          <a:prstGeom prst="rect">
            <a:avLst/>
          </a:prstGeom>
          <a:solidFill>
            <a:srgbClr val="FFFF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>
            <a:hlinkClick r:id="rId6" action="ppaction://hlinksldjump"/>
          </p:cNvPr>
          <p:cNvSpPr/>
          <p:nvPr/>
        </p:nvSpPr>
        <p:spPr>
          <a:xfrm>
            <a:off x="7668344" y="1412776"/>
            <a:ext cx="1152128" cy="1152128"/>
          </a:xfrm>
          <a:prstGeom prst="rect">
            <a:avLst/>
          </a:prstGeom>
          <a:solidFill>
            <a:srgbClr val="FFFF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>
            <a:hlinkClick r:id="rId7" action="ppaction://hlinksldjump"/>
          </p:cNvPr>
          <p:cNvSpPr/>
          <p:nvPr/>
        </p:nvSpPr>
        <p:spPr>
          <a:xfrm>
            <a:off x="2483768" y="2924944"/>
            <a:ext cx="1152128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>
            <a:hlinkClick r:id="rId8" action="ppaction://hlinksldjump"/>
          </p:cNvPr>
          <p:cNvSpPr/>
          <p:nvPr/>
        </p:nvSpPr>
        <p:spPr>
          <a:xfrm>
            <a:off x="3779912" y="2924944"/>
            <a:ext cx="1152128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>
            <a:hlinkClick r:id="rId9" action="ppaction://hlinksldjump"/>
          </p:cNvPr>
          <p:cNvSpPr/>
          <p:nvPr/>
        </p:nvSpPr>
        <p:spPr>
          <a:xfrm>
            <a:off x="5084440" y="2924944"/>
            <a:ext cx="1152128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>
            <a:hlinkClick r:id="rId10" action="ppaction://hlinksldjump"/>
          </p:cNvPr>
          <p:cNvSpPr/>
          <p:nvPr/>
        </p:nvSpPr>
        <p:spPr>
          <a:xfrm>
            <a:off x="6372200" y="2924944"/>
            <a:ext cx="1152128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>
            <a:hlinkClick r:id="rId11" action="ppaction://hlinksldjump"/>
          </p:cNvPr>
          <p:cNvSpPr/>
          <p:nvPr/>
        </p:nvSpPr>
        <p:spPr>
          <a:xfrm>
            <a:off x="7668344" y="2924944"/>
            <a:ext cx="1152128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>
            <a:hlinkClick r:id="rId12" action="ppaction://hlinksldjump"/>
          </p:cNvPr>
          <p:cNvSpPr/>
          <p:nvPr/>
        </p:nvSpPr>
        <p:spPr>
          <a:xfrm>
            <a:off x="2483768" y="4437112"/>
            <a:ext cx="1152128" cy="1152128"/>
          </a:xfrm>
          <a:prstGeom prst="rect">
            <a:avLst/>
          </a:prstGeom>
          <a:solidFill>
            <a:srgbClr val="E20071">
              <a:alpha val="89020"/>
            </a:srgb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1000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>
            <a:hlinkClick r:id="rId13" action="ppaction://hlinksldjump"/>
          </p:cNvPr>
          <p:cNvSpPr/>
          <p:nvPr/>
        </p:nvSpPr>
        <p:spPr>
          <a:xfrm>
            <a:off x="3779912" y="4437112"/>
            <a:ext cx="1152128" cy="1152128"/>
          </a:xfrm>
          <a:prstGeom prst="rect">
            <a:avLst/>
          </a:prstGeom>
          <a:solidFill>
            <a:srgbClr val="E20071">
              <a:alpha val="89020"/>
            </a:srgb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1500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>
            <a:hlinkClick r:id="rId14" action="ppaction://hlinksldjump"/>
          </p:cNvPr>
          <p:cNvSpPr/>
          <p:nvPr/>
        </p:nvSpPr>
        <p:spPr>
          <a:xfrm>
            <a:off x="5084440" y="4437112"/>
            <a:ext cx="1152128" cy="1152128"/>
          </a:xfrm>
          <a:prstGeom prst="rect">
            <a:avLst/>
          </a:prstGeom>
          <a:solidFill>
            <a:srgbClr val="E20071">
              <a:alpha val="89020"/>
            </a:srgb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>
            <a:hlinkClick r:id="rId15" action="ppaction://hlinksldjump"/>
          </p:cNvPr>
          <p:cNvSpPr/>
          <p:nvPr/>
        </p:nvSpPr>
        <p:spPr>
          <a:xfrm>
            <a:off x="6372200" y="4437112"/>
            <a:ext cx="1152128" cy="1152128"/>
          </a:xfrm>
          <a:prstGeom prst="rect">
            <a:avLst/>
          </a:prstGeom>
          <a:solidFill>
            <a:srgbClr val="E20071">
              <a:alpha val="89020"/>
            </a:srgb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2500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>
            <a:hlinkClick r:id="rId16" action="ppaction://hlinksldjump"/>
          </p:cNvPr>
          <p:cNvSpPr/>
          <p:nvPr/>
        </p:nvSpPr>
        <p:spPr>
          <a:xfrm>
            <a:off x="7668344" y="4437112"/>
            <a:ext cx="1152128" cy="1152128"/>
          </a:xfrm>
          <a:prstGeom prst="rect">
            <a:avLst/>
          </a:prstGeom>
          <a:solidFill>
            <a:srgbClr val="E20071">
              <a:alpha val="89020"/>
            </a:srgbClr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3000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7362" y="522258"/>
            <a:ext cx="862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Znaky a zástupci čeledí krytosemenných rostlin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57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226064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Pomocí jakých vytrvalých orgánů přežívají liliovité rostliny na jednom místě?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0092" y="2492896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4085783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cibule, oddenek, hlíza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584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46855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Vyjmenuj 4 liliovité rostliny, které pěstujeme jako zeleninu.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905" y="3614307"/>
            <a:ext cx="85329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cibule kuchyňská, česnek kuchyňský, pažitka pobřežní, pór zahradní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49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54056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Popiš nejčastější stavbu květu liliovitých rostlin.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587532"/>
            <a:ext cx="52920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Květ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oboupohlavný, pravidelný, nerozlišené okvětí, šest tyčinek a jeden pestík.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ttp://upload.wikimedia.org/wikipedia/commons/thumb/8/85/Tulip01.jpg/247px-Tulip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60848"/>
            <a:ext cx="3483087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50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0277"/>
            <a:ext cx="8229600" cy="157018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Poznej rostlinu na obrázku.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Lilie zlatohlavá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http://upload.wikimedia.org/wikipedia/commons/thumb/8/80/Lilium_Martagon%2C_Lai_Blau.jpg/320px-Lilium_Martagon%2C_Lai_Blau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2776"/>
            <a:ext cx="3408040" cy="511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50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Modřenec hroznatý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Nadpis 3"/>
          <p:cNvSpPr>
            <a:spLocks noGrp="1"/>
          </p:cNvSpPr>
          <p:nvPr>
            <p:ph type="title"/>
          </p:nvPr>
        </p:nvSpPr>
        <p:spPr>
          <a:xfrm>
            <a:off x="468313" y="231775"/>
            <a:ext cx="8229600" cy="110899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rostlina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6/68/Muscari_neglectum.jpg/320px-Muscari_neglectum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243" y="1412776"/>
            <a:ext cx="3360373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176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Vyjmenuj 6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lipnicovitých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rostlin, které se pěstují jako obilniny.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573016"/>
            <a:ext cx="86769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pšenice setá, žito seté, ječmen obecný, oves setý, kukuřice setá, rýže setá, proso seté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302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Popiš stavbu květu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lipnicovitých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rostlin.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3592535"/>
            <a:ext cx="48600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Květy jsou oboupohlavné, obsahují pluchu a plušku, jeden pestík a tři tyčinky.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http://upload.wikimedia.org/wikipedia/commons/5/54/%C3%84hrchen_Rogg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188" y="1772816"/>
            <a:ext cx="2291585" cy="4722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3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rostlina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580112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92608" y="4149080"/>
            <a:ext cx="3951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Ječmen obecný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 descr="http://upload.wikimedia.org/wikipedia/commons/thumb/a/a6/Horedum_vulgare_%283819802664%29.jpg/640px-Horedum_vulgare_%283819802664%29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5231904" cy="392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35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naše nejvyšší tráva?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4047080"/>
            <a:ext cx="4068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Rákos obecný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http://upload.wikimedia.org/wikipedia/commons/thumb/f/fa/Phragmites_australis1.jpg/550px-Phragmites_australis1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4578677" cy="399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35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lipnicovité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patří i zástupci s dřevnatým stonkem. Jak se jmenují?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50768" y="2415885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50768" y="4223212"/>
            <a:ext cx="35057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bambusy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2" name="Picture 4" descr="http://upload.wikimedia.org/wikipedia/commons/thumb/9/97/Bamboo_DSCN2465.jpg/360px-Bamboo_DSCN2465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481" y="1844824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9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rostlina na obrázku?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4005064"/>
            <a:ext cx="38325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Prstnatec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májový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4" name="Picture 4" descr="http://upload.wikimedia.org/wikipedia/commons/thumb/3/30/Knabenkraut_2286.jpg/360px-Knabenkraut_228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82" y="1484784"/>
            <a:ext cx="3618402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668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Co je to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brylka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12989" y="3587532"/>
            <a:ext cx="48275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Útvar vzniklý slepením pylových zrn, který je přenášen hmyzem.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6" name="Picture 4" descr="http://upload.wikimedia.org/wikipedia/commons/thumb/8/85/Orchis_langei.jpg/640px-Orchis_langei.jpg?uselang=cs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2" t="24208" r="26730" b="4395"/>
          <a:stretch/>
        </p:blipFill>
        <p:spPr bwMode="auto">
          <a:xfrm>
            <a:off x="372238" y="2253342"/>
            <a:ext cx="4049485" cy="290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27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6125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 jakých oblastech a jakým způsobem žije většina vstavačovitých rostlin?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2216" y="1962200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2350" y="3349734"/>
            <a:ext cx="45132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Jsou to tropické a subtropické oblasti, kde žijí hlavně epifyticky.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20" name="Picture 4" descr="http://upload.wikimedia.org/wikipedia/commons/thumb/d/de/DirkvdM_epiphytes.jpg/640px-DirkvdM_epiphytes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59" y="1979170"/>
            <a:ext cx="4442006" cy="333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7003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naše nezelená orchidej?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95073" y="4223212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Hlístník hnízdák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4" name="Picture 4" descr="http://upload.wikimedia.org/wikipedia/commons/thumb/1/1a/Neottia_nidus-avis_plants.jpg/294px-Neottia_nidus-avis_plant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7"/>
            <a:ext cx="3055478" cy="4978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53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32250"/>
            <a:ext cx="8229600" cy="132454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Jak se jmenuje tropická orchidej, která nám slouží jako koření?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09119" y="2420888"/>
            <a:ext cx="3096344" cy="1008112"/>
          </a:xfrm>
          <a:prstGeom prst="roundRect">
            <a:avLst/>
          </a:prstGeom>
          <a:solidFill>
            <a:srgbClr val="FFC00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odpověď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rafovaná šipka doprava 6"/>
          <p:cNvSpPr/>
          <p:nvPr/>
        </p:nvSpPr>
        <p:spPr>
          <a:xfrm>
            <a:off x="6228184" y="5157192"/>
            <a:ext cx="1800200" cy="1152128"/>
          </a:xfrm>
          <a:prstGeom prst="stripedRightArrow">
            <a:avLst/>
          </a:prstGeom>
          <a:solidFill>
            <a:srgbClr val="0070C0"/>
          </a:solidFill>
          <a:effectLst>
            <a:softEdge rad="127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  <a:hlinkClick r:id="rId2" action="ppaction://hlinksldjump"/>
              </a:rPr>
              <a:t>zpět</a:t>
            </a:r>
            <a:endParaRPr lang="cs-CZ" sz="32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4208828"/>
            <a:ext cx="3924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Vanilovník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plocholistý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568889" y="5733256"/>
            <a:ext cx="1656184" cy="584775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/>
            </a:sp3d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nápověda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6" name="Picture 2" descr="http://upload.wikimedia.org/wikipedia/commons/thumb/d/d3/Vanilla_fragrans_2.jpg/450px-Vanilla_fragrans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3744416" cy="499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33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640960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upload.wikimedia.org/wikipedia/commons/thumb/8/85/Tulip01.jpg/247px-Tulip01.jpg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upload.wikimedia.org/wikipedia/commons/thumb/8/80/Lilium_Martagon%2C_Lai_Blau.jpg/320px-Lilium_Martagon%2C_Lai_Blau.jpg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upload.wikimedia.org/wikipedia/commons/thumb/6/68/Muscari_neglectum.jpg/320px-Muscari_neglectum.jpg?uselang=cs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http://upload.wikimedia.org/wikipedia/commons/5/54/%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C3%84hrchen_Roggen.JPG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upload.wikimedia.org/wikipedia/commons/thumb/f/fa/Phragmites_australis1.jpg/550px-Phragmites_australis1.jpg?uselang=cs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http://upload.wikimedia.org/wikipedia/commons/thumb/a/a6/Horedum_vulgare_%283819802664%29.jpg/640px-Horedum_vulgare_%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283819802664%29.jpg?uselang=cs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upload.wikimedia.org/wikipedia/commons/thumb/9/97/Bamboo_DSCN2465.jpg/360px-Bamboo_DSCN2465.jpg?uselang=cs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upload.wikimedia.org/wikipedia/commons/thumb/3/30/Knabenkraut_2286.jpg/360px-Knabenkraut_2286.jpg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upload.wikimedia.org/wikipedia/commons/thumb/1/1a/Neottia_nidus-avis_plants.jpg/294px-Neottia_nidus-avis_plants.jpg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1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upload.wikimedia.org/wikipedia/commons/thumb/d/d3/Vanilla_fragrans_2.jpg/450px-Vanilla_fragrans_2.jpg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2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upload.wikimedia.org/wikipedia/commons/thumb/8/85/Orchis_langei.jpg/640px-Orchis_langei.jpg?uselang=cs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  <a:hlinkClick r:id="rId1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upload.wikimedia.org/wikipedia/commons/thumb/d/de/DirkvdM_epiphytes.jpg/640px-DirkvdM_epiphytes.jpg?uselang=cs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/>
              <a:t>ČABRADOVÁ, Věra, František HASCH, Jaroslav SEJPKA a Ivana VANĚČKOVÁ. </a:t>
            </a:r>
            <a:r>
              <a:rPr lang="cs-CZ" sz="1400" i="1" dirty="0" err="1"/>
              <a:t>Přirodopis</a:t>
            </a:r>
            <a:r>
              <a:rPr lang="cs-CZ" sz="1400" i="1" dirty="0"/>
              <a:t> 7. učebnice pro základní školy a víceletá gymnázia</a:t>
            </a:r>
            <a:r>
              <a:rPr lang="cs-CZ" sz="1400" dirty="0"/>
              <a:t>. 1. vyd. Plzeň: Fraus, 2005. ISBN 80-7238-424-4.</a:t>
            </a: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9924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727</TotalTime>
  <Words>623</Words>
  <Application>Microsoft Office PowerPoint</Application>
  <PresentationFormat>Předvádění na obrazovce (4:3)</PresentationFormat>
  <Paragraphs>131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Pomocí jakých vytrvalých orgánů přežívají liliovité rostliny na jednom místě? </vt:lpstr>
      <vt:lpstr>Vyjmenuj 4 liliovité rostliny, které pěstujeme jako zeleninu.</vt:lpstr>
      <vt:lpstr>Popiš nejčastější stavbu květu liliovitých rostlin.</vt:lpstr>
      <vt:lpstr>Poznej rostlinu na obrázku.</vt:lpstr>
      <vt:lpstr>Jak se jmenuje rostlina na obrázku?</vt:lpstr>
      <vt:lpstr>Vyjmenuj 6 lipnicovitých rostlin, které se pěstují jako obilniny.</vt:lpstr>
      <vt:lpstr>Popiš stavbu květu lipnicovitých rostlin.</vt:lpstr>
      <vt:lpstr>Jak se jmenuje rostlina na obrázku?</vt:lpstr>
      <vt:lpstr>Jak se jmenuje naše nejvyšší tráva?</vt:lpstr>
      <vt:lpstr>Mezi lipnicovité patří i zástupci s dřevnatým stonkem. Jak se jmenují?</vt:lpstr>
      <vt:lpstr>Jak se jmenuje rostlina na obrázku?</vt:lpstr>
      <vt:lpstr>Co je to brylka?</vt:lpstr>
      <vt:lpstr>V jakých oblastech a jakým způsobem žije většina vstavačovitých rostlin?</vt:lpstr>
      <vt:lpstr>Jak se jmenuje naše nezelená orchidej?</vt:lpstr>
      <vt:lpstr>Jak se jmenuje tropická orchidej, která nám slouží jako koření?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61</cp:revision>
  <dcterms:created xsi:type="dcterms:W3CDTF">2013-05-31T07:00:38Z</dcterms:created>
  <dcterms:modified xsi:type="dcterms:W3CDTF">2013-06-19T12:48:08Z</dcterms:modified>
</cp:coreProperties>
</file>