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9" r:id="rId11"/>
    <p:sldId id="280" r:id="rId12"/>
    <p:sldId id="281" r:id="rId13"/>
    <p:sldId id="285" r:id="rId14"/>
    <p:sldId id="282" r:id="rId15"/>
    <p:sldId id="283" r:id="rId16"/>
    <p:sldId id="284" r:id="rId17"/>
    <p:sldId id="275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29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he_Family_of_the_Artist_by_Jacob_Jordaens.jpg" TargetMode="External"/><Relationship Id="rId7" Type="http://schemas.openxmlformats.org/officeDocument/2006/relationships/hyperlink" Target="VY_32_Inovace_D&#283;jepis%20pro%20sedmou%20t&#345;&#237;du_19-Renesan&#269;n&#237;%20m&#243;da.pptx" TargetMode="External"/><Relationship Id="rId2" Type="http://schemas.openxmlformats.org/officeDocument/2006/relationships/hyperlink" Target="http://cs.wikipedia.org/wiki/Soubor:Elizabeth159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ns_Bocksberger_der_Aeltere_001.jpg" TargetMode="External"/><Relationship Id="rId5" Type="http://schemas.openxmlformats.org/officeDocument/2006/relationships/hyperlink" Target="http://cs.wikipedia.org/wiki/Soubor:Wilhelm_von_Rosenberg_Altersbild.jpg" TargetMode="External"/><Relationship Id="rId4" Type="http://schemas.openxmlformats.org/officeDocument/2006/relationships/hyperlink" Target="http://cs.wikipedia.org/wiki/Vil%C3%A9m_z_Ro%C5%BEmberka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tin_Kober_001.jpghttp:/cs.wikipedia.org/wiki/Soubor:Martin_Kober_001.jpg" TargetMode="External"/><Relationship Id="rId2" Type="http://schemas.openxmlformats.org/officeDocument/2006/relationships/hyperlink" Target="http://cs.wikipedia.org/wiki/Vil%C3%A9m_z_Ro%C5%BEmber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19-Renesan&#269;n&#237;%20m&#243;da.pptx" TargetMode="External"/><Relationship Id="rId5" Type="http://schemas.openxmlformats.org/officeDocument/2006/relationships/hyperlink" Target="http://cs.wikipedia.org/wiki/Soubor:Angelo_Bronzino_045.jpg" TargetMode="External"/><Relationship Id="rId4" Type="http://schemas.openxmlformats.org/officeDocument/2006/relationships/hyperlink" Target="http://cs.wikipedia.org/wiki/Soubor:POlyxena_Pern%C5%A1tejn.jp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Nicholas_Hilliard_01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55316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VY_32_INOVACE_5B_19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Renesanční</a:t>
                      </a:r>
                      <a:r>
                        <a:rPr lang="cs-CZ" baseline="0" dirty="0" smtClean="0"/>
                        <a:t> móda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7457256" cy="4701136"/>
          </a:xfrm>
        </p:spPr>
        <p:txBody>
          <a:bodyPr/>
          <a:lstStyle/>
          <a:p>
            <a:r>
              <a:rPr lang="cs-CZ" dirty="0" smtClean="0"/>
              <a:t>Prezentace uzavírá kapitolu o renesanci.</a:t>
            </a:r>
          </a:p>
          <a:p>
            <a:r>
              <a:rPr lang="cs-CZ" dirty="0" smtClean="0"/>
              <a:t>Věnuje se módě, která se v rámci renesančního životního stylu šířila v Evropě.</a:t>
            </a:r>
          </a:p>
          <a:p>
            <a:r>
              <a:rPr lang="cs-CZ" dirty="0" smtClean="0"/>
              <a:t>Stručně žáky seznámí s mužským a dámským  odíváním.</a:t>
            </a:r>
          </a:p>
          <a:p>
            <a:r>
              <a:rPr lang="cs-CZ" dirty="0" smtClean="0"/>
              <a:t>S doplňky, které byly tehdy v módě.</a:t>
            </a:r>
          </a:p>
          <a:p>
            <a:r>
              <a:rPr lang="cs-CZ" dirty="0" smtClean="0"/>
              <a:t>S tím, jak se oblékaly děti.</a:t>
            </a:r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Zkus složit z prvních písmen slovo, které ti napoví téma.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Převtělení.</a:t>
            </a:r>
            <a:endParaRPr lang="cs-CZ" dirty="0" smtClean="0"/>
          </a:p>
          <a:p>
            <a:r>
              <a:rPr lang="cs-CZ" dirty="0" smtClean="0"/>
              <a:t>Symbol </a:t>
            </a:r>
            <a:r>
              <a:rPr lang="cs-CZ" dirty="0" smtClean="0"/>
              <a:t>rytíře.</a:t>
            </a:r>
            <a:endParaRPr lang="cs-CZ" dirty="0" smtClean="0"/>
          </a:p>
          <a:p>
            <a:r>
              <a:rPr lang="cs-CZ" dirty="0" smtClean="0"/>
              <a:t>Krutý císař starého </a:t>
            </a:r>
            <a:r>
              <a:rPr lang="cs-CZ" dirty="0" smtClean="0"/>
              <a:t>Říma.</a:t>
            </a:r>
            <a:endParaRPr lang="cs-CZ" dirty="0" smtClean="0"/>
          </a:p>
          <a:p>
            <a:r>
              <a:rPr lang="cs-CZ" dirty="0" smtClean="0"/>
              <a:t>Hromadné šíření </a:t>
            </a:r>
            <a:r>
              <a:rPr lang="cs-CZ" dirty="0" smtClean="0"/>
              <a:t>nemoci.</a:t>
            </a:r>
            <a:endParaRPr lang="cs-CZ" dirty="0" smtClean="0"/>
          </a:p>
          <a:p>
            <a:r>
              <a:rPr lang="cs-CZ" dirty="0" smtClean="0"/>
              <a:t>Hlava ženy se lvím </a:t>
            </a:r>
            <a:r>
              <a:rPr lang="cs-CZ" dirty="0" smtClean="0"/>
              <a:t>tělem.</a:t>
            </a:r>
            <a:endParaRPr lang="cs-CZ" dirty="0" smtClean="0"/>
          </a:p>
          <a:p>
            <a:r>
              <a:rPr lang="cs-CZ" dirty="0" smtClean="0"/>
              <a:t>Obor zkoumající hmotné </a:t>
            </a:r>
            <a:r>
              <a:rPr lang="cs-CZ" dirty="0" smtClean="0"/>
              <a:t>prameny.</a:t>
            </a:r>
            <a:endParaRPr lang="cs-CZ" dirty="0" smtClean="0"/>
          </a:p>
          <a:p>
            <a:r>
              <a:rPr lang="cs-CZ" dirty="0" smtClean="0"/>
              <a:t>Řecká bohyně </a:t>
            </a:r>
            <a:r>
              <a:rPr lang="cs-CZ" dirty="0" smtClean="0"/>
              <a:t>vítězství.</a:t>
            </a:r>
            <a:endParaRPr lang="cs-CZ" dirty="0" smtClean="0"/>
          </a:p>
          <a:p>
            <a:r>
              <a:rPr lang="cs-CZ" dirty="0" smtClean="0"/>
              <a:t>Husitská zbraň (zemědělské náčiní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Nervové onemocnění (záchvaty, křeče),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r>
              <a:rPr lang="cs-CZ" dirty="0" smtClean="0"/>
              <a:t>padoucnice.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Na co sis měl vzpomenout?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68760"/>
            <a:ext cx="7529264" cy="520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Reinkarnace</a:t>
            </a:r>
          </a:p>
          <a:p>
            <a:r>
              <a:rPr lang="cs-CZ" dirty="0" smtClean="0"/>
              <a:t>Erb</a:t>
            </a:r>
          </a:p>
          <a:p>
            <a:r>
              <a:rPr lang="cs-CZ" dirty="0" smtClean="0"/>
              <a:t>Nero</a:t>
            </a:r>
          </a:p>
          <a:p>
            <a:r>
              <a:rPr lang="cs-CZ" dirty="0" smtClean="0"/>
              <a:t>Epidemie</a:t>
            </a:r>
          </a:p>
          <a:p>
            <a:r>
              <a:rPr lang="cs-CZ" dirty="0" smtClean="0"/>
              <a:t>Sfinga</a:t>
            </a:r>
          </a:p>
          <a:p>
            <a:r>
              <a:rPr lang="cs-CZ" dirty="0" smtClean="0"/>
              <a:t>Archeologie</a:t>
            </a:r>
          </a:p>
          <a:p>
            <a:r>
              <a:rPr lang="cs-CZ" dirty="0" err="1" smtClean="0"/>
              <a:t>Níké</a:t>
            </a:r>
            <a:endParaRPr lang="cs-CZ" dirty="0" smtClean="0"/>
          </a:p>
          <a:p>
            <a:r>
              <a:rPr lang="cs-CZ" dirty="0" smtClean="0"/>
              <a:t>Cep</a:t>
            </a:r>
          </a:p>
          <a:p>
            <a:r>
              <a:rPr lang="cs-CZ" dirty="0" smtClean="0"/>
              <a:t>Epilepsie</a:t>
            </a:r>
          </a:p>
          <a:p>
            <a:endParaRPr lang="cs-CZ" dirty="0"/>
          </a:p>
          <a:p>
            <a:r>
              <a:rPr lang="cs-CZ" dirty="0" smtClean="0"/>
              <a:t>Pojem – </a:t>
            </a:r>
            <a:r>
              <a:rPr lang="cs-CZ" dirty="0" smtClean="0"/>
              <a:t>renesance.</a:t>
            </a:r>
            <a:endParaRPr lang="cs-CZ" dirty="0" smtClean="0"/>
          </a:p>
          <a:p>
            <a:r>
              <a:rPr lang="cs-CZ" dirty="0" smtClean="0"/>
              <a:t>Co </a:t>
            </a:r>
            <a:r>
              <a:rPr lang="cs-CZ" dirty="0" smtClean="0"/>
              <a:t>to </a:t>
            </a:r>
            <a:r>
              <a:rPr lang="cs-CZ" dirty="0" smtClean="0"/>
              <a:t>slovo znamená?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78098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 Odívání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2776"/>
            <a:ext cx="3845511" cy="5353379"/>
          </a:xfr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7673280" cy="778098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dirty="0" smtClean="0"/>
              <a:t>                 „Šaty </a:t>
            </a:r>
            <a:r>
              <a:rPr lang="cs-CZ" dirty="0" err="1" smtClean="0"/>
              <a:t>dělaj</a:t>
            </a:r>
            <a:r>
              <a:rPr lang="cs-CZ" dirty="0" smtClean="0"/>
              <a:t> člověka.“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44824"/>
            <a:ext cx="7673280" cy="4629128"/>
          </a:xfrm>
        </p:spPr>
        <p:txBody>
          <a:bodyPr/>
          <a:lstStyle/>
          <a:p>
            <a:r>
              <a:rPr lang="cs-CZ" dirty="0" smtClean="0"/>
              <a:t>Každá doba s sebou nese jiný styl oblékání.</a:t>
            </a:r>
          </a:p>
          <a:p>
            <a:r>
              <a:rPr lang="cs-CZ" dirty="0" smtClean="0"/>
              <a:t>I móda renesance měla své charakteristické prvky.</a:t>
            </a:r>
          </a:p>
          <a:p>
            <a:r>
              <a:rPr lang="cs-CZ" dirty="0" smtClean="0"/>
              <a:t>Nejvíce se projevovala u bohatších vrstev.</a:t>
            </a:r>
          </a:p>
          <a:p>
            <a:r>
              <a:rPr lang="cs-CZ" dirty="0" smtClean="0"/>
              <a:t>Šlechtici a měšťané svým oblečením  prezentovali své POSTAVENÍ.</a:t>
            </a:r>
          </a:p>
          <a:p>
            <a:r>
              <a:rPr lang="cs-CZ" dirty="0" smtClean="0"/>
              <a:t>Oblečení obyčejných lidí a sedláků bylo prostší </a:t>
            </a:r>
            <a:r>
              <a:rPr lang="cs-CZ" dirty="0" smtClean="0"/>
              <a:t>      a </a:t>
            </a:r>
            <a:r>
              <a:rPr lang="cs-CZ" dirty="0" smtClean="0"/>
              <a:t>módě téměř nepodléhalo.</a:t>
            </a:r>
          </a:p>
          <a:p>
            <a:r>
              <a:rPr lang="cs-CZ" dirty="0" smtClean="0"/>
              <a:t>Zkusíš odhadnout, co je na obrázku?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UE730D81\MC900233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536" y="4653136"/>
            <a:ext cx="2129073" cy="200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   Novinky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7467600" cy="4873752"/>
          </a:xfrm>
        </p:spPr>
        <p:txBody>
          <a:bodyPr/>
          <a:lstStyle/>
          <a:p>
            <a:r>
              <a:rPr lang="cs-CZ" dirty="0" smtClean="0"/>
              <a:t>Do renesančních novinek můžeme zařadit </a:t>
            </a:r>
            <a:r>
              <a:rPr lang="cs-CZ" dirty="0" smtClean="0"/>
              <a:t>-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pánské kalhoty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korzet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těsný živůtek</a:t>
            </a:r>
          </a:p>
          <a:p>
            <a:pPr marL="0" indent="0">
              <a:buNone/>
            </a:pPr>
            <a:r>
              <a:rPr lang="cs-CZ" dirty="0" smtClean="0"/>
              <a:t>   sukně s obručemi</a:t>
            </a:r>
          </a:p>
          <a:p>
            <a:pPr marL="0" indent="0">
              <a:buNone/>
            </a:pPr>
            <a:r>
              <a:rPr lang="cs-CZ" dirty="0" smtClean="0"/>
              <a:t>   okruží </a:t>
            </a:r>
            <a:r>
              <a:rPr lang="cs-CZ" dirty="0" smtClean="0"/>
              <a:t>- </a:t>
            </a:r>
            <a:r>
              <a:rPr lang="cs-CZ" dirty="0" smtClean="0"/>
              <a:t>límce z tuhého plátna, krajek</a:t>
            </a:r>
          </a:p>
          <a:p>
            <a:pPr marL="0" indent="0">
              <a:buNone/>
            </a:pPr>
            <a:r>
              <a:rPr lang="cs-CZ" dirty="0" smtClean="0"/>
              <a:t>   krajky</a:t>
            </a:r>
          </a:p>
          <a:p>
            <a:pPr marL="0" indent="0">
              <a:buNone/>
            </a:pPr>
            <a:r>
              <a:rPr lang="cs-CZ" dirty="0" smtClean="0"/>
              <a:t>   kožešiny</a:t>
            </a:r>
          </a:p>
          <a:p>
            <a:pPr marL="0" indent="0">
              <a:buNone/>
            </a:pPr>
            <a:r>
              <a:rPr lang="cs-CZ" dirty="0" smtClean="0"/>
              <a:t>   spodní </a:t>
            </a:r>
            <a:r>
              <a:rPr lang="cs-CZ" dirty="0" smtClean="0"/>
              <a:t>prádlo - </a:t>
            </a:r>
            <a:r>
              <a:rPr lang="cs-CZ" dirty="0" smtClean="0"/>
              <a:t>jemně vyšívané, zdobené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krajkami   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T1Y5Z3UT\MC900429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16832"/>
            <a:ext cx="178752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Móda mužská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529264" cy="5061176"/>
          </a:xfrm>
        </p:spPr>
        <p:txBody>
          <a:bodyPr/>
          <a:lstStyle/>
          <a:p>
            <a:r>
              <a:rPr lang="cs-CZ" dirty="0" smtClean="0"/>
              <a:t>Krátké balónovité </a:t>
            </a:r>
            <a:r>
              <a:rPr lang="cs-CZ" dirty="0" smtClean="0"/>
              <a:t>kalhoty. </a:t>
            </a:r>
            <a:endParaRPr lang="cs-CZ" dirty="0" smtClean="0"/>
          </a:p>
          <a:p>
            <a:r>
              <a:rPr lang="cs-CZ" dirty="0" smtClean="0"/>
              <a:t>Delší kalhoty ke kolenům </a:t>
            </a:r>
            <a:r>
              <a:rPr lang="cs-CZ" dirty="0" smtClean="0"/>
              <a:t>- benátské.</a:t>
            </a:r>
            <a:endParaRPr lang="cs-CZ" dirty="0" smtClean="0"/>
          </a:p>
          <a:p>
            <a:r>
              <a:rPr lang="cs-CZ" dirty="0" smtClean="0"/>
              <a:t>Přiléhavé punčochy </a:t>
            </a:r>
            <a:r>
              <a:rPr lang="cs-CZ" dirty="0" smtClean="0"/>
              <a:t>- </a:t>
            </a:r>
            <a:r>
              <a:rPr lang="cs-CZ" dirty="0" smtClean="0"/>
              <a:t>pletené nebo </a:t>
            </a:r>
            <a:r>
              <a:rPr lang="cs-CZ" dirty="0" smtClean="0"/>
              <a:t>hedvábné.</a:t>
            </a:r>
            <a:endParaRPr lang="cs-CZ" dirty="0" smtClean="0"/>
          </a:p>
          <a:p>
            <a:r>
              <a:rPr lang="cs-CZ" dirty="0" smtClean="0"/>
              <a:t>Košile.</a:t>
            </a:r>
            <a:endParaRPr lang="cs-CZ" dirty="0" smtClean="0"/>
          </a:p>
          <a:p>
            <a:r>
              <a:rPr lang="cs-CZ" dirty="0" smtClean="0"/>
              <a:t>Kabátce </a:t>
            </a:r>
            <a:r>
              <a:rPr lang="cs-CZ" dirty="0" smtClean="0"/>
              <a:t>- </a:t>
            </a:r>
            <a:r>
              <a:rPr lang="cs-CZ" dirty="0" smtClean="0"/>
              <a:t>upnuté, vatované v ramenou a v </a:t>
            </a:r>
            <a:r>
              <a:rPr lang="cs-CZ" dirty="0" smtClean="0"/>
              <a:t>prsou.</a:t>
            </a:r>
            <a:endParaRPr lang="cs-CZ" dirty="0" smtClean="0"/>
          </a:p>
          <a:p>
            <a:r>
              <a:rPr lang="cs-CZ" dirty="0" smtClean="0"/>
              <a:t>Límce </a:t>
            </a:r>
            <a:r>
              <a:rPr lang="cs-CZ" dirty="0" smtClean="0"/>
              <a:t>- </a:t>
            </a:r>
            <a:r>
              <a:rPr lang="cs-CZ" dirty="0" smtClean="0"/>
              <a:t>okruží, </a:t>
            </a:r>
            <a:r>
              <a:rPr lang="cs-CZ" dirty="0" err="1" smtClean="0"/>
              <a:t>krajzl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Svrchní </a:t>
            </a:r>
            <a:r>
              <a:rPr lang="cs-CZ" dirty="0" smtClean="0"/>
              <a:t>pláštík.</a:t>
            </a:r>
            <a:endParaRPr lang="cs-CZ" dirty="0" smtClean="0"/>
          </a:p>
          <a:p>
            <a:r>
              <a:rPr lang="cs-CZ" dirty="0" smtClean="0"/>
              <a:t>Barety, </a:t>
            </a:r>
            <a:r>
              <a:rPr lang="cs-CZ" dirty="0" smtClean="0"/>
              <a:t>klobouky.</a:t>
            </a:r>
            <a:endParaRPr lang="cs-CZ" dirty="0" smtClean="0"/>
          </a:p>
          <a:p>
            <a:r>
              <a:rPr lang="cs-CZ" dirty="0" smtClean="0"/>
              <a:t>Kord.</a:t>
            </a:r>
            <a:endParaRPr lang="cs-CZ" dirty="0" smtClean="0"/>
          </a:p>
          <a:p>
            <a:r>
              <a:rPr lang="cs-CZ" dirty="0" smtClean="0"/>
              <a:t>Knír, bradka, vlasy vzadu krátké, vpředu </a:t>
            </a:r>
            <a:r>
              <a:rPr lang="cs-CZ" dirty="0" smtClean="0"/>
              <a:t>lokny.</a:t>
            </a:r>
            <a:endParaRPr lang="cs-CZ" dirty="0" smtClean="0"/>
          </a:p>
          <a:p>
            <a:r>
              <a:rPr lang="cs-CZ" dirty="0" smtClean="0"/>
              <a:t>Vycpávky </a:t>
            </a:r>
            <a:r>
              <a:rPr lang="cs-CZ" dirty="0" smtClean="0"/>
              <a:t>- </a:t>
            </a:r>
            <a:r>
              <a:rPr lang="cs-CZ" dirty="0" smtClean="0"/>
              <a:t>otruby, sláma, bavlněný </a:t>
            </a:r>
            <a:r>
              <a:rPr lang="cs-CZ" dirty="0" smtClean="0"/>
              <a:t>odpad.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Na obrázcích můžeš najít charakteristické prvky mužské módy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51981"/>
            <a:ext cx="1619250" cy="21907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060848"/>
            <a:ext cx="2362127" cy="35730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556792"/>
            <a:ext cx="2649578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2367927" cy="4873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00808"/>
            <a:ext cx="3427477" cy="421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42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Móda ženská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7457256" cy="51331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Tuhý živůtek s korzetem (zdůraznění štíhlého pasu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Límec </a:t>
            </a:r>
            <a:r>
              <a:rPr lang="cs-CZ" dirty="0" smtClean="0"/>
              <a:t>- </a:t>
            </a:r>
            <a:r>
              <a:rPr lang="cs-CZ" dirty="0" smtClean="0"/>
              <a:t>okruží, </a:t>
            </a:r>
            <a:r>
              <a:rPr lang="cs-CZ" dirty="0" err="1" smtClean="0"/>
              <a:t>krajzl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Rukávy </a:t>
            </a:r>
            <a:r>
              <a:rPr lang="cs-CZ" dirty="0" smtClean="0"/>
              <a:t>- </a:t>
            </a:r>
            <a:r>
              <a:rPr lang="cs-CZ" dirty="0" smtClean="0"/>
              <a:t>i dvojí, přišněrovány k </a:t>
            </a:r>
            <a:r>
              <a:rPr lang="cs-CZ" dirty="0" smtClean="0"/>
              <a:t>rameni.</a:t>
            </a:r>
            <a:endParaRPr lang="cs-CZ" dirty="0" smtClean="0"/>
          </a:p>
          <a:p>
            <a:r>
              <a:rPr lang="cs-CZ" dirty="0" smtClean="0"/>
              <a:t>Sukně na </a:t>
            </a:r>
            <a:r>
              <a:rPr lang="cs-CZ" dirty="0" smtClean="0"/>
              <a:t>obručích.</a:t>
            </a:r>
            <a:endParaRPr lang="cs-CZ" dirty="0" smtClean="0"/>
          </a:p>
          <a:p>
            <a:r>
              <a:rPr lang="cs-CZ" dirty="0" smtClean="0"/>
              <a:t>Zlaté a stříbrné </a:t>
            </a:r>
            <a:r>
              <a:rPr lang="cs-CZ" dirty="0" smtClean="0"/>
              <a:t>vyšívání.</a:t>
            </a:r>
            <a:endParaRPr lang="cs-CZ" dirty="0" smtClean="0"/>
          </a:p>
          <a:p>
            <a:r>
              <a:rPr lang="cs-CZ" dirty="0" smtClean="0"/>
              <a:t>Dlouhý </a:t>
            </a:r>
            <a:r>
              <a:rPr lang="cs-CZ" dirty="0" smtClean="0"/>
              <a:t>plášť.</a:t>
            </a:r>
            <a:endParaRPr lang="cs-CZ" dirty="0" smtClean="0"/>
          </a:p>
          <a:p>
            <a:r>
              <a:rPr lang="cs-CZ" dirty="0" smtClean="0"/>
              <a:t>Vlasy stažené na vrcholu </a:t>
            </a:r>
            <a:r>
              <a:rPr lang="cs-CZ" dirty="0" smtClean="0"/>
              <a:t>hlavy.</a:t>
            </a:r>
            <a:endParaRPr lang="cs-CZ" dirty="0" smtClean="0"/>
          </a:p>
          <a:p>
            <a:r>
              <a:rPr lang="cs-CZ" dirty="0" smtClean="0"/>
              <a:t>Čepce, klobouky, peří, </a:t>
            </a:r>
            <a:r>
              <a:rPr lang="cs-CZ" dirty="0" smtClean="0"/>
              <a:t>diadémy.</a:t>
            </a:r>
            <a:endParaRPr lang="cs-CZ" dirty="0" smtClean="0"/>
          </a:p>
          <a:p>
            <a:r>
              <a:rPr lang="cs-CZ" dirty="0" smtClean="0"/>
              <a:t>Nepokrytá hlava </a:t>
            </a:r>
            <a:r>
              <a:rPr lang="cs-CZ" dirty="0" smtClean="0"/>
              <a:t>- </a:t>
            </a:r>
            <a:r>
              <a:rPr lang="cs-CZ" dirty="0" smtClean="0"/>
              <a:t>síťky, proplétaní vlasů tkanicemi s </a:t>
            </a:r>
            <a:r>
              <a:rPr lang="cs-CZ" dirty="0" smtClean="0"/>
              <a:t>perlami.</a:t>
            </a:r>
            <a:endParaRPr lang="cs-CZ" dirty="0" smtClean="0"/>
          </a:p>
          <a:p>
            <a:r>
              <a:rPr lang="cs-CZ" dirty="0" smtClean="0"/>
              <a:t>Kabelky, vějíř, </a:t>
            </a:r>
            <a:r>
              <a:rPr lang="cs-CZ" dirty="0" smtClean="0"/>
              <a:t>šáteček.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44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I tady zkus najít prvky typické pro renesanční ženský oděv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2115699" cy="273630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916832"/>
            <a:ext cx="2295525" cy="43243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16832"/>
            <a:ext cx="2762250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27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4"/>
            <a:ext cx="2509825" cy="487362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764704"/>
            <a:ext cx="3686151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8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3850163" cy="4873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686308"/>
            <a:ext cx="2969293" cy="476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18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Materiály a doplňky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Látky </a:t>
            </a:r>
            <a:r>
              <a:rPr lang="cs-CZ" dirty="0" smtClean="0"/>
              <a:t>- </a:t>
            </a:r>
            <a:r>
              <a:rPr lang="cs-CZ" dirty="0" smtClean="0"/>
              <a:t>brokát, </a:t>
            </a:r>
            <a:r>
              <a:rPr lang="cs-CZ" dirty="0" smtClean="0"/>
              <a:t>samet.</a:t>
            </a:r>
            <a:endParaRPr lang="cs-CZ" dirty="0" smtClean="0"/>
          </a:p>
          <a:p>
            <a:r>
              <a:rPr lang="cs-CZ" dirty="0" smtClean="0"/>
              <a:t>Výšivky.</a:t>
            </a:r>
            <a:endParaRPr lang="cs-CZ" dirty="0" smtClean="0"/>
          </a:p>
          <a:p>
            <a:r>
              <a:rPr lang="cs-CZ" dirty="0" smtClean="0"/>
              <a:t>Krajky.</a:t>
            </a:r>
            <a:endParaRPr lang="cs-CZ" dirty="0" smtClean="0"/>
          </a:p>
          <a:p>
            <a:r>
              <a:rPr lang="cs-CZ" dirty="0" smtClean="0"/>
              <a:t>Prsteny </a:t>
            </a:r>
            <a:r>
              <a:rPr lang="cs-CZ" dirty="0" smtClean="0"/>
              <a:t>- </a:t>
            </a:r>
            <a:r>
              <a:rPr lang="cs-CZ" dirty="0" smtClean="0"/>
              <a:t>památeční, snubní, </a:t>
            </a:r>
            <a:r>
              <a:rPr lang="cs-CZ" dirty="0" smtClean="0"/>
              <a:t>pečetidla.</a:t>
            </a:r>
            <a:endParaRPr lang="cs-CZ" dirty="0" smtClean="0"/>
          </a:p>
          <a:p>
            <a:r>
              <a:rPr lang="cs-CZ" dirty="0" smtClean="0"/>
              <a:t>Náramky </a:t>
            </a:r>
            <a:r>
              <a:rPr lang="cs-CZ" dirty="0" smtClean="0"/>
              <a:t>- </a:t>
            </a:r>
            <a:r>
              <a:rPr lang="cs-CZ" dirty="0" smtClean="0"/>
              <a:t>nápisy, </a:t>
            </a:r>
            <a:r>
              <a:rPr lang="cs-CZ" dirty="0" smtClean="0"/>
              <a:t>erby.</a:t>
            </a:r>
            <a:endParaRPr lang="cs-CZ" dirty="0" smtClean="0"/>
          </a:p>
          <a:p>
            <a:r>
              <a:rPr lang="cs-CZ" dirty="0" smtClean="0"/>
              <a:t>Přívěsky </a:t>
            </a:r>
            <a:r>
              <a:rPr lang="cs-CZ" dirty="0" smtClean="0"/>
              <a:t>- </a:t>
            </a:r>
            <a:r>
              <a:rPr lang="cs-CZ" dirty="0" smtClean="0"/>
              <a:t>z drahého kovu, </a:t>
            </a:r>
            <a:r>
              <a:rPr lang="cs-CZ" dirty="0" smtClean="0"/>
              <a:t>křišťálu.</a:t>
            </a:r>
            <a:endParaRPr lang="cs-CZ" dirty="0" smtClean="0"/>
          </a:p>
          <a:p>
            <a:r>
              <a:rPr lang="cs-CZ" dirty="0" smtClean="0"/>
              <a:t>Řetězy.</a:t>
            </a:r>
            <a:endParaRPr lang="cs-CZ" dirty="0" smtClean="0"/>
          </a:p>
          <a:p>
            <a:r>
              <a:rPr lang="cs-CZ" dirty="0" smtClean="0"/>
              <a:t>Ozdobné </a:t>
            </a:r>
            <a:r>
              <a:rPr lang="cs-CZ" dirty="0" smtClean="0"/>
              <a:t>pásy.</a:t>
            </a:r>
            <a:endParaRPr lang="cs-CZ" dirty="0" smtClean="0"/>
          </a:p>
          <a:p>
            <a:r>
              <a:rPr lang="cs-CZ" dirty="0" smtClean="0"/>
              <a:t>Hodinky </a:t>
            </a:r>
            <a:r>
              <a:rPr lang="cs-CZ" dirty="0" smtClean="0"/>
              <a:t>- </a:t>
            </a:r>
            <a:r>
              <a:rPr lang="cs-CZ" dirty="0" smtClean="0"/>
              <a:t>různých tvarů, přichycené na šatech, později zavěšené na krku, vkládané do </a:t>
            </a:r>
            <a:r>
              <a:rPr lang="cs-CZ" dirty="0" smtClean="0"/>
              <a:t>prstenů.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3560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  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395592" cy="4585720"/>
          </a:xfrm>
        </p:spPr>
        <p:txBody>
          <a:bodyPr/>
          <a:lstStyle/>
          <a:p>
            <a:r>
              <a:rPr lang="cs-CZ" dirty="0" smtClean="0"/>
              <a:t>Nejmódnější barva byla černá.</a:t>
            </a:r>
          </a:p>
          <a:p>
            <a:r>
              <a:rPr lang="cs-CZ" dirty="0"/>
              <a:t>M</a:t>
            </a:r>
            <a:r>
              <a:rPr lang="cs-CZ" dirty="0" smtClean="0"/>
              <a:t>ezi populární barvy patřily odstíny  červené, žluté, zelené.</a:t>
            </a:r>
          </a:p>
          <a:p>
            <a:r>
              <a:rPr lang="cs-CZ" dirty="0" smtClean="0"/>
              <a:t>Nejdražší barvou byla barva modrá.</a:t>
            </a:r>
          </a:p>
          <a:p>
            <a:r>
              <a:rPr lang="cs-CZ" dirty="0" smtClean="0"/>
              <a:t>Děti se oblékaly stejně jako dospělí.</a:t>
            </a:r>
          </a:p>
          <a:p>
            <a:r>
              <a:rPr lang="cs-CZ" dirty="0" smtClean="0"/>
              <a:t>V době renesance byla patrná snaha vychovávat ke slušnému chování </a:t>
            </a:r>
            <a:r>
              <a:rPr lang="cs-CZ" dirty="0" smtClean="0"/>
              <a:t>- </a:t>
            </a:r>
            <a:r>
              <a:rPr lang="cs-CZ" dirty="0" smtClean="0"/>
              <a:t>neskákat do řeči, neutírat nos rukou, neolizovat nůž, nemlaskat, nesrkat.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86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2758784" cy="264825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556792"/>
            <a:ext cx="2216459" cy="29532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033399"/>
            <a:ext cx="27940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57256" cy="52772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cs.wikipedia.org/wiki/Soubor:Elizabeth1592.jpg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cs.wikipedia.org/wiki/Soubor:The_Family_of_the_Artist_by_Jacob_Jordaens.jpg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cs.wikipedia.org/wiki/Vil%C3%A9m_z_Ro%C5%BEmberka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cs.wikipedia.org/wiki/Soubor:Wilhelm_von_Rosenberg_Altersbild.jpg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cs.wikipedia.org/wiki/Soubor:Hans_Bocksberger_der_Aeltere_001.jpg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http://cs.wikipedia.org/wiki/Soubor:Petr_wok_chlapec.jpg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08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850106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cs.wikipedia.org/wiki/Vil%C3%A9m_z_Ro%C5%BEmberka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http://cs.wikipedia.org/wiki/Soubor:Martin_Kober_001.jpghttp://</a:t>
            </a:r>
            <a:r>
              <a:rPr lang="cs-CZ" dirty="0" smtClean="0">
                <a:hlinkClick r:id="rId3"/>
              </a:rPr>
              <a:t>cs.wikipedia.org/wiki/Soubor:Martin_Kober_001.jpg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cs.wikipedia.org/wiki/Soubor:POlyxena_Pern%C5%A1tejn.jpg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cs.wikipedia.org/wiki/Soubor:Angelo_Bronzino_045.jpg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http://www.ckrumlov.cz/obr/osobno/2742b.jpg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81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395592" cy="936104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                    Použité 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cs.wikipedia.org/wiki/Soubor:Nicholas_Hilliard_019.jpg</a:t>
            </a:r>
            <a:endParaRPr lang="cs-CZ" dirty="0" smtClean="0"/>
          </a:p>
          <a:p>
            <a:r>
              <a:rPr lang="cs-CZ" dirty="0"/>
              <a:t>KUBŮ, Naďa. </a:t>
            </a:r>
            <a:r>
              <a:rPr lang="cs-CZ" i="1" dirty="0"/>
              <a:t>České země v době renesance</a:t>
            </a:r>
            <a:r>
              <a:rPr lang="cs-CZ" dirty="0"/>
              <a:t>. 1. vyd. Ilustrace Michal Kudělka. Praha: Albatros, 1994, 62 s. Dějiny v obrazech. ISBN 80-000-0108-X.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69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271</TotalTime>
  <Words>618</Words>
  <Application>Microsoft Office PowerPoint</Application>
  <PresentationFormat>Předvádění na obrazovce (4:3)</PresentationFormat>
  <Paragraphs>115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                          Anotace</vt:lpstr>
      <vt:lpstr>Zkus složit z prvních písmen slovo, které ti napoví téma.</vt:lpstr>
      <vt:lpstr>         Na co sis měl vzpomenout?</vt:lpstr>
      <vt:lpstr>                           Odívání</vt:lpstr>
      <vt:lpstr>                 „Šaty dělaj člověka.“</vt:lpstr>
      <vt:lpstr>                          Novinky</vt:lpstr>
      <vt:lpstr>                     Móda mužská</vt:lpstr>
      <vt:lpstr>Na obrázcích můžeš najít charakteristické prvky mužské módy</vt:lpstr>
      <vt:lpstr> </vt:lpstr>
      <vt:lpstr>                       Móda ženská</vt:lpstr>
      <vt:lpstr>I tady zkus najít prvky typické pro renesanční ženský oděv</vt:lpstr>
      <vt:lpstr>Prezentace aplikace PowerPoint</vt:lpstr>
      <vt:lpstr>Prezentace aplikace PowerPoint</vt:lpstr>
      <vt:lpstr>             Materiály a doplňky</vt:lpstr>
      <vt:lpstr>                       Zajímavosti</vt:lpstr>
      <vt:lpstr>Prezentace aplikace PowerPoint</vt:lpstr>
      <vt:lpstr>                    Použité zdroje</vt:lpstr>
      <vt:lpstr>                    Použité zdroje</vt:lpstr>
      <vt:lpstr>                   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66</cp:revision>
  <dcterms:created xsi:type="dcterms:W3CDTF">2012-03-17T07:31:03Z</dcterms:created>
  <dcterms:modified xsi:type="dcterms:W3CDTF">2013-06-19T13:36:26Z</dcterms:modified>
</cp:coreProperties>
</file>