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1"/>
  </p:notesMasterIdLst>
  <p:sldIdLst>
    <p:sldId id="266" r:id="rId2"/>
    <p:sldId id="267" r:id="rId3"/>
    <p:sldId id="268" r:id="rId4"/>
    <p:sldId id="276" r:id="rId5"/>
    <p:sldId id="277" r:id="rId6"/>
    <p:sldId id="269" r:id="rId7"/>
    <p:sldId id="270" r:id="rId8"/>
    <p:sldId id="271" r:id="rId9"/>
    <p:sldId id="273" r:id="rId10"/>
    <p:sldId id="278" r:id="rId11"/>
    <p:sldId id="279" r:id="rId12"/>
    <p:sldId id="280" r:id="rId13"/>
    <p:sldId id="281" r:id="rId14"/>
    <p:sldId id="282" r:id="rId15"/>
    <p:sldId id="284" r:id="rId16"/>
    <p:sldId id="285" r:id="rId17"/>
    <p:sldId id="274" r:id="rId18"/>
    <p:sldId id="275" r:id="rId19"/>
    <p:sldId id="28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bsburg_Map_1547.jpg" TargetMode="External"/><Relationship Id="rId2" Type="http://schemas.openxmlformats.org/officeDocument/2006/relationships/hyperlink" Target="http://cs.wikipedia.org/wiki/Soubor:Familienwappen_Habsburg-Stroeh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D&#283;jepis%20pro%20sedmou%20t&#345;&#237;du_20-&#268;esk&#233;%20stavovsk&#233;%20povst&#225;n&#237;-p.pptx" TargetMode="External"/><Relationship Id="rId5" Type="http://schemas.openxmlformats.org/officeDocument/2006/relationships/hyperlink" Target="http://cs.wikipedia.org/wiki/Soubor:Ferdinand_II_with_insignia.jpg" TargetMode="External"/><Relationship Id="rId4" Type="http://schemas.openxmlformats.org/officeDocument/2006/relationships/hyperlink" Target="http://cs.wikipedia.org/wiki/Soubor:Kaiser_Ferdinand_II._1614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ger_Fenstersturz_Wahrhafftige_Zeitung_aus_Prag.JPG" TargetMode="External"/><Relationship Id="rId2" Type="http://schemas.openxmlformats.org/officeDocument/2006/relationships/hyperlink" Target="http://cs.wikipedia.org/wiki/Pra%C5%BEsk%C3%A1_defenestra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D&#283;jepis%20pro%20sedmou%20t&#345;&#237;du_20-&#268;esk&#233;%20stavovsk&#233;%20povst&#225;n&#237;-p.pptx" TargetMode="External"/><Relationship Id="rId5" Type="http://schemas.openxmlformats.org/officeDocument/2006/relationships/hyperlink" Target="http://cs.wikipedia.org/wiki/Soubor:White_Mountain_plan.jpg" TargetMode="External"/><Relationship Id="rId4" Type="http://schemas.openxmlformats.org/officeDocument/2006/relationships/hyperlink" Target="http://cs.wikipedia.org/wiki/Soubor:Friedrich_V._von_der_Pfalz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inrichtung_auf_dem_Altst%C3%A4dter_Ring.JPG" TargetMode="External"/><Relationship Id="rId2" Type="http://schemas.openxmlformats.org/officeDocument/2006/relationships/hyperlink" Target="http://cs.wikipedia.org/wiki/Soubor:Poland_-_executioner_in_Torture_Museum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2647506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České stavovské</a:t>
                      </a:r>
                      <a:r>
                        <a:rPr lang="cs-CZ" baseline="0" dirty="0" smtClean="0"/>
                        <a:t> povstání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33400"/>
            <a:ext cx="8291264" cy="951384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     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8157592" cy="4012704"/>
          </a:xfrm>
        </p:spPr>
        <p:txBody>
          <a:bodyPr/>
          <a:lstStyle/>
          <a:p>
            <a:r>
              <a:rPr lang="cs-CZ" dirty="0" smtClean="0"/>
              <a:t>Prezentace se věnuje českému stavovskému povstání, jeho příčinám, průběhem, následkům vzpoury.</a:t>
            </a:r>
          </a:p>
          <a:p>
            <a:r>
              <a:rPr lang="cs-CZ" dirty="0" smtClean="0"/>
              <a:t>Seznámí žáky s pojmy defenestrace v roce 1618, „zimní král“, konfiskace, exulant.</a:t>
            </a:r>
          </a:p>
          <a:p>
            <a:r>
              <a:rPr lang="cs-CZ" dirty="0" smtClean="0"/>
              <a:t>Zároveň upozorní, že české stavovské povstání se stalo jako takzvaná česká válka počátkem dlouhého válečného konfliktu – 30. leté války.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Původní erb hrabat z Habsburku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1700808"/>
            <a:ext cx="3795776" cy="4876800"/>
          </a:xfrm>
        </p:spPr>
      </p:pic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Vzpomínej na jména Habsburků, o kterých jsme již mluvili.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F………</a:t>
            </a:r>
          </a:p>
          <a:p>
            <a:r>
              <a:rPr lang="cs-CZ" dirty="0" smtClean="0"/>
              <a:t>Ferdinand I. </a:t>
            </a:r>
          </a:p>
          <a:p>
            <a:r>
              <a:rPr lang="cs-CZ" dirty="0" smtClean="0"/>
              <a:t>M………</a:t>
            </a:r>
          </a:p>
          <a:p>
            <a:r>
              <a:rPr lang="cs-CZ" dirty="0" smtClean="0"/>
              <a:t>Maxmilián II.</a:t>
            </a:r>
          </a:p>
          <a:p>
            <a:r>
              <a:rPr lang="cs-CZ" dirty="0" smtClean="0"/>
              <a:t>R………</a:t>
            </a:r>
          </a:p>
          <a:p>
            <a:r>
              <a:rPr lang="cs-CZ" dirty="0" smtClean="0"/>
              <a:t>Rudolf II.</a:t>
            </a:r>
          </a:p>
          <a:p>
            <a:r>
              <a:rPr lang="cs-CZ" dirty="0" smtClean="0"/>
              <a:t>M………</a:t>
            </a:r>
          </a:p>
          <a:p>
            <a:r>
              <a:rPr lang="cs-CZ" dirty="0" smtClean="0"/>
              <a:t>Matyáš</a:t>
            </a:r>
          </a:p>
          <a:p>
            <a:endParaRPr lang="cs-CZ" dirty="0"/>
          </a:p>
          <a:p>
            <a:r>
              <a:rPr lang="cs-CZ" dirty="0" smtClean="0"/>
              <a:t>Habsburské državy ovládané roku 1547.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5816" y="1628800"/>
            <a:ext cx="5899450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87696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Habsburkové u nás – 1.pol. 17.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Ferdinand II. - Ferdinand Štýrský.</a:t>
            </a:r>
          </a:p>
          <a:p>
            <a:r>
              <a:rPr lang="cs-CZ" dirty="0" smtClean="0"/>
              <a:t>Rok 1617 - korunovace na českého krále.</a:t>
            </a:r>
          </a:p>
          <a:p>
            <a:r>
              <a:rPr lang="cs-CZ" dirty="0" smtClean="0"/>
              <a:t>Sídlo ve Vídni.</a:t>
            </a:r>
          </a:p>
          <a:p>
            <a:r>
              <a:rPr lang="cs-CZ" dirty="0" smtClean="0"/>
              <a:t>Zastánce absolutismu.</a:t>
            </a:r>
          </a:p>
          <a:p>
            <a:r>
              <a:rPr lang="cs-CZ" dirty="0" smtClean="0"/>
              <a:t>Bojovný katolík.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2564904"/>
            <a:ext cx="2960812" cy="407707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3912007"/>
            <a:ext cx="2160240" cy="2748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39460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Porušování slibů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19256" cy="4416152"/>
          </a:xfrm>
        </p:spPr>
        <p:txBody>
          <a:bodyPr/>
          <a:lstStyle/>
          <a:p>
            <a:r>
              <a:rPr lang="cs-CZ" dirty="0" smtClean="0"/>
              <a:t>Ferdinand II. - nedodržování náboženské svobody - </a:t>
            </a:r>
          </a:p>
          <a:p>
            <a:pPr marL="0" indent="0">
              <a:buNone/>
            </a:pPr>
            <a:r>
              <a:rPr lang="cs-CZ" dirty="0" smtClean="0"/>
              <a:t>                          Rudolfův Majestát</a:t>
            </a:r>
          </a:p>
          <a:p>
            <a:pPr marL="0" indent="0">
              <a:buNone/>
            </a:pPr>
            <a:r>
              <a:rPr lang="cs-CZ" dirty="0" smtClean="0"/>
              <a:t>                           (katolíci zavřeli nekatolické kostely,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stížnosti  nekatolíků nevyslyšeny)  </a:t>
            </a:r>
          </a:p>
          <a:p>
            <a:pPr marL="0" indent="0">
              <a:buNone/>
            </a:pPr>
            <a:r>
              <a:rPr lang="cs-CZ" dirty="0" smtClean="0"/>
              <a:t>                        - porušování zemských svobod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7824" y="4581128"/>
            <a:ext cx="2592288" cy="2109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Reakce českých stavů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147248" cy="4632176"/>
          </a:xfrm>
        </p:spPr>
        <p:txBody>
          <a:bodyPr/>
          <a:lstStyle/>
          <a:p>
            <a:r>
              <a:rPr lang="cs-CZ" dirty="0" smtClean="0"/>
              <a:t>23. 5. 1618 </a:t>
            </a:r>
            <a:r>
              <a:rPr lang="cs-CZ" dirty="0"/>
              <a:t>-</a:t>
            </a:r>
            <a:r>
              <a:rPr lang="cs-CZ" dirty="0" smtClean="0"/>
              <a:t> schůzka českých stavů v Karolinu</a:t>
            </a:r>
            <a:endParaRPr lang="cs-CZ" dirty="0"/>
          </a:p>
          <a:p>
            <a:r>
              <a:rPr lang="cs-CZ" dirty="0" smtClean="0"/>
              <a:t>Odchod stavovské delegace na Pražský hrad za místodržícími</a:t>
            </a:r>
          </a:p>
          <a:p>
            <a:r>
              <a:rPr lang="cs-CZ" dirty="0" smtClean="0"/>
              <a:t>Místodržící - </a:t>
            </a:r>
            <a:r>
              <a:rPr lang="cs-CZ" dirty="0"/>
              <a:t>V</a:t>
            </a:r>
            <a:r>
              <a:rPr lang="cs-CZ" dirty="0" smtClean="0"/>
              <a:t>ilém Slavata z Chlumu a </a:t>
            </a:r>
            <a:r>
              <a:rPr lang="cs-CZ" dirty="0" err="1" smtClean="0"/>
              <a:t>Košumberka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Jaroslav </a:t>
            </a:r>
            <a:r>
              <a:rPr lang="cs-CZ" dirty="0" err="1" smtClean="0"/>
              <a:t>Bořita</a:t>
            </a:r>
            <a:r>
              <a:rPr lang="cs-CZ" dirty="0" smtClean="0"/>
              <a:t> z Martinic</a:t>
            </a:r>
          </a:p>
          <a:p>
            <a:pPr marL="0" indent="0">
              <a:buNone/>
            </a:pPr>
            <a:r>
              <a:rPr lang="cs-CZ" dirty="0" smtClean="0"/>
              <a:t>                        Filip Fabricius - písař</a:t>
            </a:r>
          </a:p>
          <a:p>
            <a:r>
              <a:rPr lang="cs-CZ" dirty="0" smtClean="0"/>
              <a:t>Defenestrace - vyhození místodržících z oken</a:t>
            </a:r>
          </a:p>
          <a:p>
            <a:pPr marL="0" indent="0">
              <a:buNone/>
            </a:pPr>
            <a:r>
              <a:rPr lang="cs-CZ" dirty="0" smtClean="0"/>
              <a:t>                            bez ztrát na životech</a:t>
            </a:r>
          </a:p>
          <a:p>
            <a:pPr marL="0" indent="0">
              <a:buNone/>
            </a:pPr>
            <a:r>
              <a:rPr lang="cs-CZ" dirty="0" smtClean="0"/>
              <a:t>                            poranění hlavy - Vilém Slavata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Latinská předložka de - z, pryč</a:t>
            </a: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/>
              <a:t>V</a:t>
            </a:r>
            <a:r>
              <a:rPr lang="cs-CZ" dirty="0" smtClean="0"/>
              <a:t>ýraz </a:t>
            </a:r>
            <a:r>
              <a:rPr lang="cs-CZ" dirty="0" err="1" smtClean="0"/>
              <a:t>fenestra</a:t>
            </a:r>
            <a:r>
              <a:rPr lang="cs-CZ" dirty="0" smtClean="0"/>
              <a:t> - okno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1844824"/>
            <a:ext cx="4176464" cy="303873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8070" y="3429000"/>
            <a:ext cx="4016594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Stavovská vzpoura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Zvolení vlády 30 direktorů (10 vyšší </a:t>
            </a:r>
            <a:r>
              <a:rPr lang="cs-CZ" dirty="0"/>
              <a:t>š</a:t>
            </a:r>
            <a:r>
              <a:rPr lang="cs-CZ" dirty="0" smtClean="0"/>
              <a:t>lechta, 10 nižší šlechta, 10 měšťané).</a:t>
            </a:r>
          </a:p>
          <a:p>
            <a:r>
              <a:rPr lang="cs-CZ" dirty="0" smtClean="0"/>
              <a:t>Shromažďování stav. vojska </a:t>
            </a:r>
            <a:r>
              <a:rPr lang="cs-CZ" dirty="0" smtClean="0"/>
              <a:t>(v </a:t>
            </a:r>
            <a:r>
              <a:rPr lang="cs-CZ" dirty="0" smtClean="0"/>
              <a:t>čele velitel Jindřich Matyáš Thurn).</a:t>
            </a:r>
          </a:p>
          <a:p>
            <a:r>
              <a:rPr lang="cs-CZ" dirty="0" smtClean="0"/>
              <a:t>Volba nového krále - 1619, Fridrich Falcký </a:t>
            </a:r>
            <a:r>
              <a:rPr lang="cs-CZ" dirty="0" smtClean="0"/>
              <a:t>(23 </a:t>
            </a:r>
            <a:r>
              <a:rPr lang="cs-CZ" dirty="0" smtClean="0"/>
              <a:t>let),</a:t>
            </a:r>
          </a:p>
          <a:p>
            <a:pPr marL="0" indent="0">
              <a:buNone/>
            </a:pPr>
            <a:r>
              <a:rPr lang="cs-CZ" dirty="0" smtClean="0"/>
              <a:t>                                     označení „zimní král“ - vláda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v Čechách pouze přes jednu zimu.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3789040"/>
            <a:ext cx="2186988" cy="2775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Vojenský střet stavů a císařského vojska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8157592" cy="4228728"/>
          </a:xfrm>
        </p:spPr>
        <p:txBody>
          <a:bodyPr/>
          <a:lstStyle/>
          <a:p>
            <a:r>
              <a:rPr lang="cs-CZ" dirty="0" smtClean="0"/>
              <a:t>Střety obou vojsk již během roku </a:t>
            </a:r>
            <a:r>
              <a:rPr lang="cs-CZ" dirty="0" smtClean="0"/>
              <a:t>1618.</a:t>
            </a:r>
            <a:endParaRPr lang="cs-CZ" dirty="0" smtClean="0"/>
          </a:p>
          <a:p>
            <a:r>
              <a:rPr lang="cs-CZ" dirty="0" smtClean="0"/>
              <a:t>Rozhodující bitva - </a:t>
            </a:r>
            <a:r>
              <a:rPr lang="cs-CZ" dirty="0" smtClean="0">
                <a:solidFill>
                  <a:srgbClr val="FF0000"/>
                </a:solidFill>
              </a:rPr>
              <a:t>8. 11. 1620, Bílá hora</a:t>
            </a:r>
            <a:r>
              <a:rPr lang="cs-CZ" dirty="0" smtClean="0"/>
              <a:t>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- císařští - 22000 pěšáků, 5500 jezdců</a:t>
            </a:r>
          </a:p>
          <a:p>
            <a:pPr marL="0" indent="0">
              <a:buNone/>
            </a:pPr>
            <a:r>
              <a:rPr lang="cs-CZ" dirty="0" smtClean="0"/>
              <a:t>                                 -  stavy a vojsko Fridricha Falckého -</a:t>
            </a:r>
          </a:p>
          <a:p>
            <a:pPr marL="0" indent="0">
              <a:buNone/>
            </a:pPr>
            <a:r>
              <a:rPr lang="cs-CZ" dirty="0" smtClean="0"/>
              <a:t>                                    20000 vojáků </a:t>
            </a:r>
          </a:p>
          <a:p>
            <a:pPr marL="0" indent="0">
              <a:buNone/>
            </a:pPr>
            <a:r>
              <a:rPr lang="cs-CZ" dirty="0" smtClean="0"/>
              <a:t>                                  - doba trvání - 2 hodiny </a:t>
            </a:r>
          </a:p>
          <a:p>
            <a:r>
              <a:rPr lang="cs-CZ" dirty="0" smtClean="0"/>
              <a:t>Vítěz - habsburská strana Ferdinanda II. </a:t>
            </a:r>
          </a:p>
        </p:txBody>
      </p:sp>
    </p:spTree>
    <p:extLst>
      <p:ext uri="{BB962C8B-B14F-4D97-AF65-F5344CB8AC3E}">
        <p14:creationId xmlns:p14="http://schemas.microsoft.com/office/powerpoint/2010/main" xmlns="" val="1606505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Bílá hora - plán rozmístění vojsk, dobové vyobrazení boje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043336"/>
            <a:ext cx="3017060" cy="379668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1916832"/>
            <a:ext cx="5028363" cy="4049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06364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Opatření proti povstalcům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Rok 1621 </a:t>
            </a:r>
            <a:r>
              <a:rPr lang="cs-CZ" dirty="0" smtClean="0">
                <a:solidFill>
                  <a:srgbClr val="FF0000"/>
                </a:solidFill>
              </a:rPr>
              <a:t>-  exekuce (poprava).</a:t>
            </a:r>
          </a:p>
          <a:p>
            <a:r>
              <a:rPr lang="cs-CZ" dirty="0" smtClean="0"/>
              <a:t>27 osob  - 3 šlechtici</a:t>
            </a:r>
          </a:p>
          <a:p>
            <a:pPr marL="0" indent="0">
              <a:buNone/>
            </a:pPr>
            <a:r>
              <a:rPr lang="cs-CZ" dirty="0" smtClean="0"/>
              <a:t>                   7 rytířů</a:t>
            </a:r>
          </a:p>
          <a:p>
            <a:pPr marL="0" indent="0">
              <a:buNone/>
            </a:pPr>
            <a:r>
              <a:rPr lang="cs-CZ" dirty="0" smtClean="0"/>
              <a:t>                   17 měšťanů.</a:t>
            </a:r>
          </a:p>
          <a:p>
            <a:r>
              <a:rPr lang="cs-CZ" dirty="0" smtClean="0"/>
              <a:t>Způsob popravy - stětí, oběšení.</a:t>
            </a:r>
          </a:p>
          <a:p>
            <a:r>
              <a:rPr lang="cs-CZ" dirty="0" smtClean="0"/>
              <a:t>Exekutor - kat Jan Mydlář.</a:t>
            </a:r>
          </a:p>
          <a:p>
            <a:r>
              <a:rPr lang="cs-CZ" dirty="0" smtClean="0"/>
              <a:t>Další tresty - vymrskání a vyvedení z města, vyhnanství.</a:t>
            </a:r>
          </a:p>
          <a:p>
            <a:endParaRPr lang="cs-CZ" dirty="0"/>
          </a:p>
          <a:p>
            <a:r>
              <a:rPr lang="cs-CZ" dirty="0" smtClean="0"/>
              <a:t>Výstraha - hlavy popravených vystaveny na obou věžích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Karlova mostu do roku 1631.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05288" y="1916832"/>
            <a:ext cx="1707072" cy="2204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40133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Odsouzení povstalci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popravenými byli: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Václav Budovec z Budova - šlechtic, cestovatel (Turecko).</a:t>
            </a:r>
          </a:p>
          <a:p>
            <a:r>
              <a:rPr lang="cs-CZ" dirty="0" smtClean="0"/>
              <a:t>Kašpar </a:t>
            </a:r>
            <a:r>
              <a:rPr lang="cs-CZ" dirty="0" err="1" smtClean="0"/>
              <a:t>Kaplíř</a:t>
            </a:r>
            <a:r>
              <a:rPr lang="cs-CZ" dirty="0" smtClean="0"/>
              <a:t> ze </a:t>
            </a:r>
            <a:r>
              <a:rPr lang="cs-CZ" dirty="0" err="1" smtClean="0"/>
              <a:t>Sulevic</a:t>
            </a:r>
            <a:r>
              <a:rPr lang="cs-CZ" dirty="0" smtClean="0"/>
              <a:t> - rytíř, člen direktoria.</a:t>
            </a:r>
          </a:p>
          <a:p>
            <a:r>
              <a:rPr lang="cs-CZ" dirty="0" smtClean="0"/>
              <a:t>Kryštof Harant z Polžic a Bezdružic - šlechtic, hudebník, cestovatel (Egypt, Palestina).</a:t>
            </a:r>
          </a:p>
          <a:p>
            <a:r>
              <a:rPr lang="cs-CZ" dirty="0" smtClean="0"/>
              <a:t>Jan Jessenius - lékař, rektor Karlovy univerzity, první veřejná pitva v Praze (1600).</a:t>
            </a:r>
          </a:p>
          <a:p>
            <a:r>
              <a:rPr lang="cs-CZ" dirty="0" smtClean="0"/>
              <a:t>Jáchym Ondřej </a:t>
            </a:r>
            <a:r>
              <a:rPr lang="cs-CZ" dirty="0" err="1" smtClean="0"/>
              <a:t>Šlik</a:t>
            </a:r>
            <a:r>
              <a:rPr lang="cs-CZ" dirty="0" smtClean="0"/>
              <a:t> - šlechtic, rektor na univerzitě v Jeně.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6589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Staroměstská exekuce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1628800"/>
            <a:ext cx="6927928" cy="4936148"/>
          </a:xfrm>
        </p:spPr>
      </p:pic>
    </p:spTree>
    <p:extLst>
      <p:ext uri="{BB962C8B-B14F-4D97-AF65-F5344CB8AC3E}">
        <p14:creationId xmlns:p14="http://schemas.microsoft.com/office/powerpoint/2010/main" xmlns="" val="2620572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33400"/>
            <a:ext cx="8219256" cy="990600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   Další postihy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Konfiskace - zabrání majetku, prodání nebo darování</a:t>
            </a:r>
          </a:p>
          <a:p>
            <a:pPr marL="0" indent="0">
              <a:buNone/>
            </a:pPr>
            <a:r>
              <a:rPr lang="cs-CZ" dirty="0" smtClean="0"/>
              <a:t>                        vojenským velitelům císařského vojska, </a:t>
            </a:r>
          </a:p>
          <a:p>
            <a:pPr marL="0" indent="0">
              <a:buNone/>
            </a:pPr>
            <a:r>
              <a:rPr lang="cs-CZ" dirty="0" smtClean="0"/>
              <a:t>                        příznivcům Ferdinanda II.</a:t>
            </a:r>
          </a:p>
          <a:p>
            <a:r>
              <a:rPr lang="cs-CZ" dirty="0" smtClean="0"/>
              <a:t>Dovršení vítězství Habsburků.</a:t>
            </a:r>
          </a:p>
          <a:p>
            <a:pPr marL="0" indent="0">
              <a:buNone/>
            </a:pPr>
            <a:r>
              <a:rPr lang="cs-CZ" dirty="0" smtClean="0"/>
              <a:t>  Rok 1627 - </a:t>
            </a:r>
            <a:r>
              <a:rPr lang="cs-CZ" dirty="0" smtClean="0">
                <a:solidFill>
                  <a:srgbClr val="FF0000"/>
                </a:solidFill>
              </a:rPr>
              <a:t>Obnovené zřízení zemské </a:t>
            </a:r>
          </a:p>
          <a:p>
            <a:pPr marL="0" indent="0">
              <a:buNone/>
            </a:pPr>
            <a:r>
              <a:rPr lang="cs-CZ" dirty="0" smtClean="0"/>
              <a:t>                   - dědičné právo Habsburků na český trůn</a:t>
            </a:r>
          </a:p>
          <a:p>
            <a:pPr marL="0" indent="0">
              <a:buNone/>
            </a:pPr>
            <a:r>
              <a:rPr lang="cs-CZ" dirty="0" smtClean="0"/>
              <a:t>                    - jediné povolené náboženství – katolictví</a:t>
            </a:r>
          </a:p>
          <a:p>
            <a:pPr marL="0" indent="0">
              <a:buNone/>
            </a:pPr>
            <a:r>
              <a:rPr lang="cs-CZ" dirty="0" smtClean="0"/>
              <a:t>                    - zrovnoprávnění němčiny s češtinou</a:t>
            </a:r>
          </a:p>
          <a:p>
            <a:pPr marL="0" indent="0">
              <a:buNone/>
            </a:pPr>
            <a:r>
              <a:rPr lang="cs-CZ" dirty="0" smtClean="0"/>
              <a:t>                    - stavy bez možnosti zasahovat do politiky</a:t>
            </a:r>
          </a:p>
          <a:p>
            <a:pPr marL="0" indent="0">
              <a:buNone/>
            </a:pPr>
            <a:r>
              <a:rPr lang="cs-CZ" dirty="0" smtClean="0"/>
              <a:t>   Důsledky: vystěhování do ciziny - emigrace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exulant - vyhnanec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3181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  Česká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19256" cy="4272136"/>
          </a:xfrm>
        </p:spPr>
        <p:txBody>
          <a:bodyPr/>
          <a:lstStyle/>
          <a:p>
            <a:r>
              <a:rPr lang="cs-CZ" dirty="0" smtClean="0"/>
              <a:t>České stavovské povstání - česká válka (</a:t>
            </a:r>
            <a:r>
              <a:rPr lang="cs-CZ" dirty="0" smtClean="0"/>
              <a:t>1618-1620</a:t>
            </a:r>
            <a:r>
              <a:rPr lang="cs-CZ" dirty="0" smtClean="0"/>
              <a:t>).</a:t>
            </a:r>
          </a:p>
          <a:p>
            <a:r>
              <a:rPr lang="cs-CZ" dirty="0" smtClean="0"/>
              <a:t>Počátek dlouhého válečného konfliktu (</a:t>
            </a:r>
            <a:r>
              <a:rPr lang="cs-CZ" dirty="0" smtClean="0"/>
              <a:t>1618-1648</a:t>
            </a:r>
            <a:r>
              <a:rPr lang="cs-CZ" dirty="0" smtClean="0"/>
              <a:t>).</a:t>
            </a:r>
          </a:p>
          <a:p>
            <a:r>
              <a:rPr lang="cs-CZ" dirty="0" smtClean="0"/>
              <a:t>Označení - TŘICETILETÁ VÁLKA.</a:t>
            </a:r>
          </a:p>
          <a:p>
            <a:r>
              <a:rPr lang="cs-CZ" dirty="0" smtClean="0"/>
              <a:t>Do války proti Habsburkům se postupně zapojila řada evropských zemí.</a:t>
            </a:r>
          </a:p>
          <a:p>
            <a:r>
              <a:rPr lang="cs-CZ" dirty="0" smtClean="0"/>
              <a:t>Další etapy bojů - válka falcká</a:t>
            </a:r>
          </a:p>
          <a:p>
            <a:pPr marL="0" indent="0">
              <a:buNone/>
            </a:pPr>
            <a:r>
              <a:rPr lang="cs-CZ" dirty="0" smtClean="0"/>
              <a:t>                                válka dánská</a:t>
            </a:r>
          </a:p>
          <a:p>
            <a:pPr marL="0" indent="0">
              <a:buNone/>
            </a:pPr>
            <a:r>
              <a:rPr lang="cs-CZ" dirty="0" smtClean="0"/>
              <a:t>                                válka švédská</a:t>
            </a:r>
          </a:p>
          <a:p>
            <a:pPr marL="0" indent="0">
              <a:buNone/>
            </a:pPr>
            <a:r>
              <a:rPr lang="cs-CZ" dirty="0" smtClean="0"/>
              <a:t>                                válka </a:t>
            </a:r>
            <a:r>
              <a:rPr lang="cs-CZ" dirty="0" smtClean="0"/>
              <a:t>švédsko-francouzská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34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cs.wikipedia.org/wiki/Soubor:Familienwappen_Habsburg-Stroehl.jpg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cs.wikipedia.org/wiki/Soubor:Habsburg_Map_1547.jpg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http://cs.wikipedia.org/wiki/Soubor:Kaiser_Ferdinand_II._</a:t>
            </a:r>
            <a:r>
              <a:rPr lang="cs-CZ" dirty="0" smtClean="0">
                <a:hlinkClick r:id="rId4"/>
              </a:rPr>
              <a:t>1614.jpg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cs.wikipedia.org/wiki/Soubor:Ferdinand_II_with_insignia.jpg</a:t>
            </a:r>
            <a:endParaRPr lang="cs-CZ" dirty="0" smtClean="0"/>
          </a:p>
          <a:p>
            <a:r>
              <a:rPr lang="cs-CZ" dirty="0">
                <a:hlinkClick r:id="rId6" action="ppaction://hlinkpres?slideindex=1&amp;slidetitle="/>
              </a:rPr>
              <a:t>http://cs.wikipedia.org/wiki/Rudolf%C5%AFv_majest%C3%A1t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cs.wikipedia.org/wiki/Pra%C5%BEsk%C3%A1_defenestrace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cs.wikipedia.org/wiki/Soubor:Prager_Fenstersturz_Wahrhafftige_Zeitung_aus_Prag.JPG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http://cs.wikipedia.org/wiki/Soubor:Friedrich_V._</a:t>
            </a:r>
            <a:r>
              <a:rPr lang="cs-CZ" dirty="0" smtClean="0">
                <a:hlinkClick r:id="rId4"/>
              </a:rPr>
              <a:t>von_der_Pfalz.jpg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cs.wikipedia.org/wiki/Soubor:White_Mountain_plan.jpg</a:t>
            </a:r>
            <a:endParaRPr lang="cs-CZ" dirty="0" smtClean="0"/>
          </a:p>
          <a:p>
            <a:r>
              <a:rPr lang="cs-CZ" dirty="0">
                <a:hlinkClick r:id="rId6" action="ppaction://hlinkpres?slideindex=1&amp;slidetitle="/>
              </a:rPr>
              <a:t>http://cs.wikipedia.org/wiki/Soubor:Battle_of_White_Mountain.jpg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http://cs.wikipedia.org/wiki/Soubor:Poland_-_</a:t>
            </a:r>
            <a:r>
              <a:rPr lang="cs-CZ" dirty="0" smtClean="0">
                <a:hlinkClick r:id="rId2"/>
              </a:rPr>
              <a:t>executioner_in_Torture_Museum.jpg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cs.wikipedia.org/wiki/Soubor:Hinrichtung_auf_dem_Altst%C3%A4dter_Ring.JPG</a:t>
            </a:r>
            <a:endParaRPr lang="cs-CZ" dirty="0" smtClean="0"/>
          </a:p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. 1. vyd. Praha: SPN - pedagogické nakladatelství, 1998, 136 s. ISBN 80-723-5002-1. </a:t>
            </a:r>
            <a:endParaRPr lang="cs-CZ" dirty="0" smtClean="0"/>
          </a:p>
          <a:p>
            <a:r>
              <a:rPr lang="cs-CZ" dirty="0"/>
              <a:t>KUBŮ, Naďa. </a:t>
            </a:r>
            <a:r>
              <a:rPr lang="cs-CZ" i="1" dirty="0"/>
              <a:t>České země v době renesance</a:t>
            </a:r>
            <a:r>
              <a:rPr lang="cs-CZ" dirty="0"/>
              <a:t>. 1. vyd. Ilustrace Michal Kudělka. Praha: Albatros, 1994, 62 s. Dějiny v obrazech. ISBN 80-000-0108-X. </a:t>
            </a:r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3519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318</TotalTime>
  <Words>773</Words>
  <Application>Microsoft Office PowerPoint</Application>
  <PresentationFormat>Předvádění na obrazovce (4:3)</PresentationFormat>
  <Paragraphs>118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Přehlednost</vt:lpstr>
      <vt:lpstr>Snímek 1</vt:lpstr>
      <vt:lpstr>                       Anotace</vt:lpstr>
      <vt:lpstr>Původní erb hrabat z Habsburku</vt:lpstr>
      <vt:lpstr>Vzpomínej na jména Habsburků, o kterých jsme již mluvili.</vt:lpstr>
      <vt:lpstr>Habsburkové u nás – 1.pol. 17. století</vt:lpstr>
      <vt:lpstr>                 Porušování slibů</vt:lpstr>
      <vt:lpstr>            Reakce českých stavů</vt:lpstr>
      <vt:lpstr>Latinská předložka de - z, pryč           Výraz fenestra - okno</vt:lpstr>
      <vt:lpstr>             Stavovská vzpoura</vt:lpstr>
      <vt:lpstr>Vojenský střet stavů a císařského vojska</vt:lpstr>
      <vt:lpstr>Bílá hora - plán rozmístění vojsk, dobové vyobrazení boje</vt:lpstr>
      <vt:lpstr>         Opatření proti povstalcům</vt:lpstr>
      <vt:lpstr>              Odsouzení povstalci</vt:lpstr>
      <vt:lpstr>           Staroměstská exekuce</vt:lpstr>
      <vt:lpstr>                     Další postihy   </vt:lpstr>
      <vt:lpstr>                    Česká válka</vt:lpstr>
      <vt:lpstr>                  Použité zdroje</vt:lpstr>
      <vt:lpstr>                  Použité zdroje</vt:lpstr>
      <vt:lpstr>                  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87</cp:revision>
  <dcterms:created xsi:type="dcterms:W3CDTF">2012-03-17T07:31:03Z</dcterms:created>
  <dcterms:modified xsi:type="dcterms:W3CDTF">2013-06-19T15:55:54Z</dcterms:modified>
</cp:coreProperties>
</file>