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56" r:id="rId3"/>
    <p:sldId id="257" r:id="rId4"/>
    <p:sldId id="258" r:id="rId5"/>
    <p:sldId id="264" r:id="rId6"/>
    <p:sldId id="265" r:id="rId7"/>
    <p:sldId id="266" r:id="rId8"/>
    <p:sldId id="267" r:id="rId9"/>
    <p:sldId id="269" r:id="rId10"/>
    <p:sldId id="270" r:id="rId11"/>
    <p:sldId id="271" r:id="rId12"/>
    <p:sldId id="272" r:id="rId13"/>
    <p:sldId id="259" r:id="rId14"/>
    <p:sldId id="268" r:id="rId15"/>
    <p:sldId id="263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199F-141E-4A88-AB50-779567E3BA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4D22-EA34-4F31-9EBE-49774AA71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199F-141E-4A88-AB50-779567E3BA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4D22-EA34-4F31-9EBE-49774AA71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199F-141E-4A88-AB50-779567E3BA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4D22-EA34-4F31-9EBE-49774AA71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199F-141E-4A88-AB50-779567E3BA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4D22-EA34-4F31-9EBE-49774AA71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199F-141E-4A88-AB50-779567E3BA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4D22-EA34-4F31-9EBE-49774AA71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199F-141E-4A88-AB50-779567E3BA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4D22-EA34-4F31-9EBE-49774AA71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199F-141E-4A88-AB50-779567E3BA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4D22-EA34-4F31-9EBE-49774AA71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199F-141E-4A88-AB50-779567E3BA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4D22-EA34-4F31-9EBE-49774AA71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199F-141E-4A88-AB50-779567E3BA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4D22-EA34-4F31-9EBE-49774AA71025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199F-141E-4A88-AB50-779567E3BA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4D22-EA34-4F31-9EBE-49774AA71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199F-141E-4A88-AB50-779567E3BA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4D22-EA34-4F31-9EBE-49774AA71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B0D199F-141E-4A88-AB50-779567E3BA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56F4D22-EA34-4F31-9EBE-49774AA7102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3429000"/>
            <a:ext cx="9144000" cy="3429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0" name="Obdélník 3"/>
          <p:cNvSpPr>
            <a:spLocks noChangeArrowheads="1"/>
          </p:cNvSpPr>
          <p:nvPr/>
        </p:nvSpPr>
        <p:spPr bwMode="auto">
          <a:xfrm>
            <a:off x="1835696" y="476249"/>
            <a:ext cx="6840760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cs-CZ" b="1" dirty="0"/>
              <a:t>Projekt:</a:t>
            </a:r>
            <a:r>
              <a:rPr lang="cs-CZ" dirty="0"/>
              <a:t> Moderní škola 2010</a:t>
            </a:r>
          </a:p>
          <a:p>
            <a:endParaRPr lang="cs-CZ" dirty="0"/>
          </a:p>
          <a:p>
            <a:r>
              <a:rPr lang="cs-CZ" b="1" dirty="0"/>
              <a:t>registrační číslo</a:t>
            </a:r>
            <a:r>
              <a:rPr lang="cs-CZ" dirty="0"/>
              <a:t>: CZ.1.07/1.4.00/21.1091</a:t>
            </a:r>
          </a:p>
          <a:p>
            <a:endParaRPr lang="cs-CZ" dirty="0"/>
          </a:p>
          <a:p>
            <a:r>
              <a:rPr lang="cs-CZ" b="1" dirty="0" smtClean="0"/>
              <a:t>Číslo</a:t>
            </a:r>
            <a:r>
              <a:rPr lang="cs-CZ" dirty="0" smtClean="0"/>
              <a:t>:  </a:t>
            </a:r>
            <a:r>
              <a:rPr lang="cs-CZ" i="1" dirty="0" smtClean="0"/>
              <a:t>VY_32_INOVACE_98_botanikacojeto</a:t>
            </a:r>
            <a:endParaRPr lang="cs-CZ" i="1" dirty="0"/>
          </a:p>
        </p:txBody>
      </p:sp>
      <p:sp>
        <p:nvSpPr>
          <p:cNvPr id="2051" name="Obdélník 4"/>
          <p:cNvSpPr>
            <a:spLocks noChangeArrowheads="1"/>
          </p:cNvSpPr>
          <p:nvPr/>
        </p:nvSpPr>
        <p:spPr bwMode="auto">
          <a:xfrm>
            <a:off x="1835696" y="2097882"/>
            <a:ext cx="45720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/>
              <a:t>Předmět</a:t>
            </a:r>
            <a:r>
              <a:rPr lang="cs-CZ" b="1" dirty="0" smtClean="0"/>
              <a:t>: </a:t>
            </a:r>
            <a:r>
              <a:rPr lang="cs-CZ" dirty="0" smtClean="0"/>
              <a:t> přírodopis</a:t>
            </a:r>
            <a:r>
              <a:rPr lang="cs-CZ" b="1" dirty="0"/>
              <a:t>	          		</a:t>
            </a:r>
          </a:p>
          <a:p>
            <a:r>
              <a:rPr lang="cs-CZ" b="1" dirty="0"/>
              <a:t>Autor:	</a:t>
            </a:r>
            <a:r>
              <a:rPr lang="cs-CZ" dirty="0" smtClean="0"/>
              <a:t>Mgr. Ondřej Pavlík</a:t>
            </a:r>
            <a:r>
              <a:rPr lang="cs-CZ" dirty="0"/>
              <a:t>	           		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933056"/>
            <a:ext cx="6557863" cy="1433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Obdélník 5"/>
          <p:cNvSpPr>
            <a:spLocks noChangeArrowheads="1"/>
          </p:cNvSpPr>
          <p:nvPr/>
        </p:nvSpPr>
        <p:spPr bwMode="auto">
          <a:xfrm>
            <a:off x="179512" y="5740167"/>
            <a:ext cx="914400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1200" dirty="0"/>
              <a:t>Tento výukový materiál vznikl v rámci Operačního programu Vzdělávání pro konkurenceschopnost.</a:t>
            </a:r>
          </a:p>
        </p:txBody>
      </p:sp>
    </p:spTree>
    <p:extLst>
      <p:ext uri="{BB962C8B-B14F-4D97-AF65-F5344CB8AC3E}">
        <p14:creationId xmlns:p14="http://schemas.microsoft.com/office/powerpoint/2010/main" val="2300726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2057164"/>
            <a:ext cx="82089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ROSTLINY A HOUBY</a:t>
            </a:r>
          </a:p>
          <a:p>
            <a:pPr algn="ctr"/>
            <a:r>
              <a:rPr lang="cs-CZ" sz="5400" b="1" dirty="0" smtClean="0"/>
              <a:t>Co je to?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25832" y="4581128"/>
            <a:ext cx="68515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Nápovědu zobrazíte kliknutím na obrázek.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043608" y="4005064"/>
            <a:ext cx="7416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Pokus se určit, co je na fotografiích (název a část organismu)</a:t>
            </a:r>
          </a:p>
        </p:txBody>
      </p:sp>
      <p:pic>
        <p:nvPicPr>
          <p:cNvPr id="4099" name="Picture 3" descr="C:\Documents and Settings\pavlík\Local Settings\Temporary Internet Files\Content.IE5\BICJ2JJH\MC9003111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053" y="380752"/>
            <a:ext cx="968311" cy="1658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pavlík\Local Settings\Temporary Internet Files\Content.IE5\0AC5BZUY\MC9001994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796943"/>
            <a:ext cx="1656184" cy="1167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566330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foto-dumy-botanika\DSC0158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77" t="26036" r="10918" b="1242"/>
          <a:stretch/>
        </p:blipFill>
        <p:spPr bwMode="auto">
          <a:xfrm>
            <a:off x="1783305" y="796175"/>
            <a:ext cx="5616624" cy="4648242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1619672" y="763935"/>
            <a:ext cx="8290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1)</a:t>
            </a:r>
            <a:endParaRPr lang="cs-CZ" sz="4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06508" y="6192217"/>
            <a:ext cx="88832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generativní orgán liliovité jednoděložné rostlina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2965774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1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1475656" y="421897"/>
            <a:ext cx="8290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2</a:t>
            </a:r>
            <a:r>
              <a:rPr lang="cs-CZ" sz="4000" b="1" dirty="0" smtClean="0"/>
              <a:t>)</a:t>
            </a:r>
            <a:endParaRPr lang="cs-CZ" sz="4000" b="1" dirty="0"/>
          </a:p>
        </p:txBody>
      </p:sp>
      <p:pic>
        <p:nvPicPr>
          <p:cNvPr id="3074" name="Picture 2" descr="E:\foto-dumy-botanika\DSC05648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373" t="10732" r="36260" b="63753"/>
          <a:stretch/>
        </p:blipFill>
        <p:spPr bwMode="auto">
          <a:xfrm>
            <a:off x="1475656" y="692697"/>
            <a:ext cx="6686196" cy="5043972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3131840" y="6192217"/>
            <a:ext cx="29819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j</a:t>
            </a:r>
            <a:r>
              <a:rPr lang="cs-CZ" sz="2800" dirty="0" smtClean="0"/>
              <a:t>edovatá houba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7220912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75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  <p:bldLst>
      <p:bldP spid="19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1475656" y="421897"/>
            <a:ext cx="8290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3)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195736" y="6021288"/>
            <a:ext cx="46331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b</a:t>
            </a:r>
            <a:r>
              <a:rPr lang="cs-CZ" sz="2800" dirty="0" smtClean="0"/>
              <a:t>obule tykvovité rostliny</a:t>
            </a:r>
            <a:endParaRPr lang="cs-CZ" sz="2800" dirty="0"/>
          </a:p>
        </p:txBody>
      </p:sp>
      <p:pic>
        <p:nvPicPr>
          <p:cNvPr id="5122" name="Picture 2" descr="E:\foto-dumy-botanika\2012-07-31\008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258" t="45398" r="35823" b="34294"/>
          <a:stretch/>
        </p:blipFill>
        <p:spPr bwMode="auto">
          <a:xfrm>
            <a:off x="1742473" y="548680"/>
            <a:ext cx="5760640" cy="4896466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791640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</p:childTnLst>
        </p:cTn>
      </p:par>
    </p:tnLst>
    <p:bldLst>
      <p:bldP spid="19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:\foto-dumy-botanika\DSC0562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098" t="37864" r="37800" b="40119"/>
          <a:stretch/>
        </p:blipFill>
        <p:spPr bwMode="auto">
          <a:xfrm>
            <a:off x="1763688" y="908720"/>
            <a:ext cx="5328592" cy="4435745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75656" y="421897"/>
            <a:ext cx="8290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4)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6021288"/>
            <a:ext cx="45902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lody růžovitého stromu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90427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75656" y="421897"/>
            <a:ext cx="8290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5</a:t>
            </a:r>
            <a:r>
              <a:rPr lang="cs-CZ" sz="4000" b="1" dirty="0" smtClean="0"/>
              <a:t>)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6021288"/>
            <a:ext cx="46551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k</a:t>
            </a:r>
            <a:r>
              <a:rPr lang="cs-CZ" sz="2800" dirty="0" smtClean="0"/>
              <a:t>větenství léčivé rostliny</a:t>
            </a:r>
            <a:endParaRPr lang="cs-CZ" sz="2800" dirty="0"/>
          </a:p>
        </p:txBody>
      </p:sp>
      <p:pic>
        <p:nvPicPr>
          <p:cNvPr id="7" name="Picture 4" descr="E:\foto-dumy-botanika\DSC0270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40" t="31100" r="50887" b="57349"/>
          <a:stretch/>
        </p:blipFill>
        <p:spPr bwMode="auto">
          <a:xfrm>
            <a:off x="2076272" y="1340768"/>
            <a:ext cx="4829224" cy="3744416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223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foto-dumy-botanika\2012-07-31\033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416" t="12377" r="10409" b="61449"/>
          <a:stretch/>
        </p:blipFill>
        <p:spPr bwMode="auto">
          <a:xfrm>
            <a:off x="1907704" y="980728"/>
            <a:ext cx="6106275" cy="4254410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87624" y="416504"/>
            <a:ext cx="8290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6)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6021288"/>
            <a:ext cx="50306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část generativního orgánu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10091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 descr="E:\foto-dumy-botanika\DSC05607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13" t="33206" r="34456" b="33397"/>
          <a:stretch/>
        </p:blipFill>
        <p:spPr bwMode="auto">
          <a:xfrm>
            <a:off x="2014866" y="1052736"/>
            <a:ext cx="5090745" cy="4176464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943879" y="785299"/>
            <a:ext cx="8290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7</a:t>
            </a:r>
            <a:r>
              <a:rPr lang="cs-CZ" sz="4000" b="1" dirty="0" smtClean="0"/>
              <a:t>)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55776" y="5933596"/>
            <a:ext cx="38986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čepel vytrvalé byliny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0647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E:\foto-dumy-botanika\2012-07-31\01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33" t="23042" r="41665" b="61975"/>
          <a:stretch/>
        </p:blipFill>
        <p:spPr bwMode="auto">
          <a:xfrm>
            <a:off x="1979712" y="1321055"/>
            <a:ext cx="5112568" cy="4074120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43879" y="785299"/>
            <a:ext cx="8290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8)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5877272"/>
            <a:ext cx="4360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b</a:t>
            </a:r>
            <a:r>
              <a:rPr lang="cs-CZ" sz="2800" dirty="0" smtClean="0"/>
              <a:t>obule lilkovité rostliny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53960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E:\foto-dumy-botanika\DSC01938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082" t="39072" r="29346" b="51677"/>
          <a:stretch/>
        </p:blipFill>
        <p:spPr bwMode="auto">
          <a:xfrm>
            <a:off x="2051720" y="1052736"/>
            <a:ext cx="5210995" cy="4128220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5877272"/>
            <a:ext cx="79094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část generativního orgánu vytrvalé byliny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43879" y="785299"/>
            <a:ext cx="8290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9</a:t>
            </a:r>
            <a:r>
              <a:rPr lang="cs-CZ" sz="4000" b="1" dirty="0" smtClean="0"/>
              <a:t>)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613194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foto-dumy-botanika\2012-07-31\00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06" t="56955" r="35504" b="16549"/>
          <a:stretch/>
        </p:blipFill>
        <p:spPr bwMode="auto">
          <a:xfrm>
            <a:off x="1701051" y="1139242"/>
            <a:ext cx="5694891" cy="4896544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43879" y="785299"/>
            <a:ext cx="11945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10)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6021288"/>
            <a:ext cx="37049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b</a:t>
            </a:r>
            <a:r>
              <a:rPr lang="cs-CZ" sz="2800" dirty="0" smtClean="0"/>
              <a:t>rukvovitá zelenina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36133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foto-dumy-botanika\DSC0158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189"/>
          <a:stretch/>
        </p:blipFill>
        <p:spPr bwMode="auto">
          <a:xfrm>
            <a:off x="304135" y="958081"/>
            <a:ext cx="2484276" cy="2213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7308" y="188640"/>
            <a:ext cx="246285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tulipán </a:t>
            </a:r>
          </a:p>
          <a:p>
            <a:r>
              <a:rPr lang="cs-CZ" sz="2000" dirty="0" smtClean="0"/>
              <a:t>– pestík a tyčinky</a:t>
            </a:r>
            <a:endParaRPr lang="cs-CZ" sz="2000" dirty="0"/>
          </a:p>
        </p:txBody>
      </p:sp>
      <p:pic>
        <p:nvPicPr>
          <p:cNvPr id="13" name="Picture 2" descr="E:\foto-dumy-botanika\DSC05648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46" r="21573" b="9100"/>
          <a:stretch/>
        </p:blipFill>
        <p:spPr bwMode="auto">
          <a:xfrm>
            <a:off x="467544" y="4077072"/>
            <a:ext cx="1960541" cy="261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04135" y="3204188"/>
            <a:ext cx="452399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2) muchomůrka červená </a:t>
            </a:r>
          </a:p>
          <a:p>
            <a:r>
              <a:rPr lang="cs-CZ" sz="2000" dirty="0" smtClean="0"/>
              <a:t>– klobouk</a:t>
            </a:r>
            <a:endParaRPr lang="cs-CZ" sz="2000" dirty="0"/>
          </a:p>
        </p:txBody>
      </p:sp>
      <p:pic>
        <p:nvPicPr>
          <p:cNvPr id="15" name="Picture 2" descr="E:\foto-dumy-botanika\2012-07-31\008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81" t="32582" r="12560" b="8746"/>
          <a:stretch/>
        </p:blipFill>
        <p:spPr bwMode="auto">
          <a:xfrm>
            <a:off x="3056219" y="958082"/>
            <a:ext cx="3327198" cy="2213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016015" y="188639"/>
            <a:ext cx="312777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3) </a:t>
            </a:r>
            <a:r>
              <a:rPr lang="cs-CZ" sz="2400" b="1" dirty="0"/>
              <a:t>v</a:t>
            </a:r>
            <a:r>
              <a:rPr lang="cs-CZ" sz="2400" b="1" dirty="0" smtClean="0"/>
              <a:t>odní meloun </a:t>
            </a:r>
          </a:p>
          <a:p>
            <a:r>
              <a:rPr lang="cs-CZ" sz="2000" dirty="0" smtClean="0"/>
              <a:t>– plod (bobule)</a:t>
            </a:r>
            <a:endParaRPr lang="cs-CZ" sz="2000" dirty="0"/>
          </a:p>
        </p:txBody>
      </p:sp>
      <p:pic>
        <p:nvPicPr>
          <p:cNvPr id="2051" name="Picture 3" descr="E:\foto-dumy-botanika\DSC05626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34" t="9498" r="1508" b="24289"/>
          <a:stretch/>
        </p:blipFill>
        <p:spPr bwMode="auto">
          <a:xfrm>
            <a:off x="3098322" y="3716046"/>
            <a:ext cx="3327198" cy="2328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3303830" y="6044540"/>
            <a:ext cx="291618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4</a:t>
            </a:r>
            <a:r>
              <a:rPr lang="cs-CZ" sz="2400" b="1" dirty="0" smtClean="0"/>
              <a:t>) </a:t>
            </a:r>
            <a:r>
              <a:rPr lang="cs-CZ" sz="2400" b="1" dirty="0"/>
              <a:t>j</a:t>
            </a:r>
            <a:r>
              <a:rPr lang="cs-CZ" sz="2400" b="1" dirty="0" smtClean="0"/>
              <a:t>eřáb obecný</a:t>
            </a:r>
          </a:p>
          <a:p>
            <a:r>
              <a:rPr lang="cs-CZ" sz="2000" dirty="0" smtClean="0"/>
              <a:t>– plody (malvice)</a:t>
            </a:r>
            <a:endParaRPr lang="cs-CZ" sz="2000" dirty="0"/>
          </a:p>
        </p:txBody>
      </p:sp>
      <p:pic>
        <p:nvPicPr>
          <p:cNvPr id="2052" name="Picture 4" descr="E:\foto-dumy-botanika\DSC02700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7" r="25215"/>
          <a:stretch/>
        </p:blipFill>
        <p:spPr bwMode="auto">
          <a:xfrm>
            <a:off x="6601915" y="2245437"/>
            <a:ext cx="237747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6537679" y="925819"/>
            <a:ext cx="2440092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5</a:t>
            </a:r>
            <a:r>
              <a:rPr lang="cs-CZ" sz="2400" b="1" dirty="0" smtClean="0"/>
              <a:t>) hluchavka</a:t>
            </a:r>
          </a:p>
          <a:p>
            <a:r>
              <a:rPr lang="cs-CZ" sz="2400" b="1" dirty="0" smtClean="0"/>
              <a:t>     bílá</a:t>
            </a:r>
          </a:p>
          <a:p>
            <a:r>
              <a:rPr lang="cs-CZ" sz="2000" dirty="0" smtClean="0"/>
              <a:t>      – květenství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84613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16" grpId="0"/>
      <p:bldP spid="18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E:\foto-dumy-botanika\2012-07-31\03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643" y="989048"/>
            <a:ext cx="3161456" cy="2371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E:\foto-dumy-botanika\DSC0560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851" y="4191607"/>
            <a:ext cx="3384376" cy="2538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188640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6) </a:t>
            </a:r>
            <a:r>
              <a:rPr lang="cs-CZ" sz="2400" b="1" dirty="0" smtClean="0"/>
              <a:t>lilie </a:t>
            </a:r>
            <a:r>
              <a:rPr lang="cs-CZ" sz="2400" b="1" dirty="0"/>
              <a:t>tygrovaná – </a:t>
            </a:r>
            <a:r>
              <a:rPr lang="cs-CZ" sz="2400" b="1" dirty="0" smtClean="0"/>
              <a:t>  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</a:t>
            </a:r>
            <a:r>
              <a:rPr lang="cs-CZ" sz="2400" dirty="0" smtClean="0"/>
              <a:t>korunní lístek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271" y="3390091"/>
            <a:ext cx="39802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7) </a:t>
            </a:r>
            <a:r>
              <a:rPr lang="cs-CZ" sz="2400" b="1" dirty="0"/>
              <a:t>k</a:t>
            </a:r>
            <a:r>
              <a:rPr lang="cs-CZ" sz="2400" b="1" dirty="0" smtClean="0"/>
              <a:t>ontryhel obecný </a:t>
            </a:r>
            <a:r>
              <a:rPr lang="cs-CZ" sz="2400" b="1" dirty="0"/>
              <a:t>– </a:t>
            </a:r>
            <a:r>
              <a:rPr lang="cs-CZ" sz="2400" b="1" dirty="0" smtClean="0"/>
              <a:t>  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</a:t>
            </a:r>
            <a:r>
              <a:rPr lang="cs-CZ" sz="2400" dirty="0" smtClean="0"/>
              <a:t>listová čepel</a:t>
            </a:r>
            <a:endParaRPr lang="cs-CZ" sz="2000" dirty="0"/>
          </a:p>
        </p:txBody>
      </p:sp>
      <p:pic>
        <p:nvPicPr>
          <p:cNvPr id="2050" name="Picture 2" descr="E:\foto-dumy-botanika\2012-07-31\010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88" t="9952" r="10209" b="17569"/>
          <a:stretch/>
        </p:blipFill>
        <p:spPr bwMode="auto">
          <a:xfrm>
            <a:off x="3851920" y="1062055"/>
            <a:ext cx="2683380" cy="2144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807227" y="188640"/>
            <a:ext cx="39802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8</a:t>
            </a:r>
            <a:r>
              <a:rPr lang="cs-CZ" sz="2400" b="1" dirty="0" smtClean="0"/>
              <a:t>) lilek rajče–   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</a:t>
            </a:r>
            <a:r>
              <a:rPr lang="cs-CZ" sz="2400" dirty="0" smtClean="0"/>
              <a:t>plod (bobule)</a:t>
            </a:r>
            <a:endParaRPr lang="cs-CZ" sz="2000" dirty="0"/>
          </a:p>
        </p:txBody>
      </p:sp>
      <p:pic>
        <p:nvPicPr>
          <p:cNvPr id="10" name="Picture 2" descr="E:\foto-dumy-botanika\DSC01938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975"/>
          <a:stretch/>
        </p:blipFill>
        <p:spPr bwMode="auto">
          <a:xfrm>
            <a:off x="4283968" y="4050357"/>
            <a:ext cx="2445554" cy="2707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168455" y="3263872"/>
            <a:ext cx="39802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9) sněženka–   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</a:t>
            </a:r>
            <a:r>
              <a:rPr lang="cs-CZ" sz="2400" dirty="0" smtClean="0"/>
              <a:t>plod (květ)</a:t>
            </a:r>
            <a:endParaRPr lang="cs-CZ" sz="2000" dirty="0"/>
          </a:p>
        </p:txBody>
      </p:sp>
      <p:pic>
        <p:nvPicPr>
          <p:cNvPr id="12" name="Picture 2" descr="E:\foto-dumy-botanika\2012-07-31\001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40" t="22382" r="12002"/>
          <a:stretch/>
        </p:blipFill>
        <p:spPr bwMode="auto">
          <a:xfrm>
            <a:off x="6856505" y="2276872"/>
            <a:ext cx="216868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655935" y="1351733"/>
            <a:ext cx="298544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10) Brukev zelná – </a:t>
            </a:r>
            <a:r>
              <a:rPr lang="cs-CZ" sz="2400" dirty="0" smtClean="0"/>
              <a:t>list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65198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1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3509962"/>
              </p:ext>
            </p:extLst>
          </p:nvPr>
        </p:nvGraphicFramePr>
        <p:xfrm>
          <a:off x="1187624" y="260648"/>
          <a:ext cx="7575941" cy="6244994"/>
        </p:xfrm>
        <a:graphic>
          <a:graphicData uri="http://schemas.openxmlformats.org/drawingml/2006/table">
            <a:tbl>
              <a:tblPr/>
              <a:tblGrid>
                <a:gridCol w="3652726"/>
                <a:gridCol w="71682"/>
                <a:gridCol w="384200"/>
                <a:gridCol w="71682"/>
                <a:gridCol w="3395651"/>
              </a:tblGrid>
              <a:tr h="4889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VY_32_INOVACE_98_ </a:t>
                      </a: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botanikacojeto</a:t>
                      </a:r>
                      <a:endParaRPr kumimoji="0" lang="cs-CZ" sz="12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130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Co je to? 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5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je určená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k upevnění a procvičení učiva z botanik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2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Jméno: Mgr. Ondřej Pavlík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9. 6.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 český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11. 6.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0919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upevnění učiva z botaniky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5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rostliny, houby, části rostlinného těla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PP prezentace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05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práce s i-tabulí, tvorba prezentace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95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třída</a:t>
                      </a: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II. stupeň ZŠ</a:t>
                      </a: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12 -13 let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Celková velikost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29,4 MB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7465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3"/>
          <p:cNvSpPr>
            <a:spLocks noChangeArrowheads="1"/>
          </p:cNvSpPr>
          <p:nvPr/>
        </p:nvSpPr>
        <p:spPr bwMode="auto">
          <a:xfrm>
            <a:off x="489007" y="476672"/>
            <a:ext cx="2146742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 dirty="0"/>
              <a:t>Použité zdroje</a:t>
            </a:r>
            <a:r>
              <a:rPr lang="cs-CZ" b="1" dirty="0" smtClean="0"/>
              <a:t>:</a:t>
            </a:r>
          </a:p>
          <a:p>
            <a:endParaRPr lang="cs-CZ" b="1" dirty="0"/>
          </a:p>
          <a:p>
            <a:r>
              <a:rPr lang="cs-CZ" b="1" dirty="0" smtClean="0"/>
              <a:t>Foto autor</a:t>
            </a:r>
            <a:endParaRPr lang="cs-CZ" b="1" dirty="0"/>
          </a:p>
        </p:txBody>
      </p:sp>
      <p:sp>
        <p:nvSpPr>
          <p:cNvPr id="5124" name="Obdélník 5"/>
          <p:cNvSpPr>
            <a:spLocks noChangeArrowheads="1"/>
          </p:cNvSpPr>
          <p:nvPr/>
        </p:nvSpPr>
        <p:spPr bwMode="auto">
          <a:xfrm>
            <a:off x="467544" y="1556792"/>
            <a:ext cx="8496300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i="1" dirty="0"/>
              <a:t>Citace </a:t>
            </a:r>
            <a:r>
              <a:rPr lang="cs-CZ" i="1" dirty="0" err="1"/>
              <a:t>klipartových</a:t>
            </a:r>
            <a:r>
              <a:rPr lang="cs-CZ" i="1" dirty="0"/>
              <a:t> obrázků:</a:t>
            </a:r>
          </a:p>
          <a:p>
            <a:r>
              <a:rPr lang="cs-CZ" dirty="0"/>
              <a:t>[cit. </a:t>
            </a:r>
            <a:r>
              <a:rPr lang="cs-CZ" dirty="0" smtClean="0"/>
              <a:t>2012-10-08]. </a:t>
            </a:r>
            <a:r>
              <a:rPr lang="cs-CZ" dirty="0"/>
              <a:t>Dostupný pod licencí Microsoft Office 2010 (viz http://explore.live.com/microsoft-servi ... </a:t>
            </a:r>
            <a:r>
              <a:rPr lang="cs-CZ" dirty="0" err="1"/>
              <a:t>cz&amp;CTT</a:t>
            </a:r>
            <a:r>
              <a:rPr lang="cs-CZ" dirty="0"/>
              <a:t>=114) na WWW: &lt;http://office.microsoft.com/</a:t>
            </a:r>
            <a:r>
              <a:rPr lang="cs-CZ" dirty="0" err="1"/>
              <a:t>cs-cz</a:t>
            </a:r>
            <a:r>
              <a:rPr lang="cs-CZ" dirty="0"/>
              <a:t>/</a:t>
            </a:r>
            <a:r>
              <a:rPr lang="cs-CZ" dirty="0" err="1"/>
              <a:t>images</a:t>
            </a:r>
            <a:r>
              <a:rPr lang="cs-CZ" dirty="0"/>
              <a:t>/&gt;.[/</a:t>
            </a:r>
            <a:r>
              <a:rPr lang="cs-CZ" dirty="0" err="1"/>
              <a:t>quote</a:t>
            </a:r>
            <a:r>
              <a:rPr lang="cs-CZ" dirty="0"/>
              <a:t>]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Materiály jsou určeny pro bezplatné používání pro potřeby</a:t>
            </a:r>
          </a:p>
          <a:p>
            <a:r>
              <a:rPr lang="cs-CZ" dirty="0"/>
              <a:t>výuky na všech typech škol. Jakékoliv další využití podléhá</a:t>
            </a:r>
          </a:p>
          <a:p>
            <a:r>
              <a:rPr lang="cs-CZ" dirty="0"/>
              <a:t>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2286018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526</TotalTime>
  <Words>355</Words>
  <Application>Microsoft Office PowerPoint</Application>
  <PresentationFormat>Předvádění na obrazovce (4:3)</PresentationFormat>
  <Paragraphs>95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Spring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Pavlík Ondřej</dc:creator>
  <cp:lastModifiedBy>pavlik</cp:lastModifiedBy>
  <cp:revision>32</cp:revision>
  <dcterms:created xsi:type="dcterms:W3CDTF">2013-01-11T08:33:31Z</dcterms:created>
  <dcterms:modified xsi:type="dcterms:W3CDTF">2013-06-17T18:59:11Z</dcterms:modified>
</cp:coreProperties>
</file>