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69" r:id="rId2"/>
    <p:sldId id="270" r:id="rId3"/>
    <p:sldId id="271" r:id="rId4"/>
    <p:sldId id="256" r:id="rId5"/>
    <p:sldId id="257" r:id="rId6"/>
    <p:sldId id="258" r:id="rId7"/>
    <p:sldId id="262" r:id="rId8"/>
    <p:sldId id="260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855D19-3C64-46B5-8667-4CDD1BD3AFA2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4B8B4B-65C8-4EB1-A430-242E72A36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8044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CE13-4A99-4568-A181-446D1F13022A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BA4283D-A5B5-4C30-8100-ACA5A7BDD681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765CE13-4A99-4568-A181-446D1F13022A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BA4283D-A5B5-4C30-8100-ACA5A7BDD681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CE13-4A99-4568-A181-446D1F13022A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4283D-A5B5-4C30-8100-ACA5A7BDD68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CE13-4A99-4568-A181-446D1F13022A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4283D-A5B5-4C30-8100-ACA5A7BDD68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4283D-A5B5-4C30-8100-ACA5A7BDD68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CE13-4A99-4568-A181-446D1F13022A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CE13-4A99-4568-A181-446D1F13022A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4283D-A5B5-4C30-8100-ACA5A7BDD68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CE13-4A99-4568-A181-446D1F13022A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4283D-A5B5-4C30-8100-ACA5A7BDD6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765CE13-4A99-4568-A181-446D1F13022A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BA4283D-A5B5-4C30-8100-ACA5A7BDD68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CE13-4A99-4568-A181-446D1F13022A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BA4283D-A5B5-4C30-8100-ACA5A7BDD68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CE13-4A99-4568-A181-446D1F13022A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4283D-A5B5-4C30-8100-ACA5A7BDD6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5CE13-4A99-4568-A181-446D1F13022A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4283D-A5B5-4C30-8100-ACA5A7BDD6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765CE13-4A99-4568-A181-446D1F13022A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BA4283D-A5B5-4C30-8100-ACA5A7BDD681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push dir="u"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</a:rPr>
              <a:t>Název DUM:  </a:t>
            </a:r>
            <a:r>
              <a:rPr lang="cs-CZ" dirty="0" smtClean="0">
                <a:solidFill>
                  <a:prstClr val="black"/>
                </a:solidFill>
              </a:rPr>
              <a:t>VY_32_INOVACE_VI_3_06: Gotika - prezentace</a:t>
            </a:r>
            <a:endParaRPr lang="cs-CZ" dirty="0" smtClean="0">
              <a:solidFill>
                <a:prstClr val="black"/>
              </a:solidFill>
            </a:endParaRPr>
          </a:p>
          <a:p>
            <a:endParaRPr lang="cs-CZ" b="1" dirty="0" smtClean="0">
              <a:solidFill>
                <a:prstClr val="black"/>
              </a:solidFill>
            </a:endParaRPr>
          </a:p>
          <a:p>
            <a:r>
              <a:rPr lang="cs-CZ" b="1" dirty="0" smtClean="0">
                <a:solidFill>
                  <a:prstClr val="black"/>
                </a:solidFill>
              </a:rPr>
              <a:t>Šablona číslo:  </a:t>
            </a:r>
            <a:r>
              <a:rPr lang="cs-CZ" dirty="0" smtClean="0">
                <a:solidFill>
                  <a:prstClr val="black"/>
                </a:solidFill>
              </a:rPr>
              <a:t>VI</a:t>
            </a:r>
            <a:r>
              <a:rPr lang="cs-CZ" b="1" dirty="0" smtClean="0">
                <a:solidFill>
                  <a:prstClr val="black"/>
                </a:solidFill>
              </a:rPr>
              <a:t>           Sada číslo: </a:t>
            </a:r>
            <a:r>
              <a:rPr lang="cs-CZ" dirty="0" smtClean="0">
                <a:solidFill>
                  <a:prstClr val="black"/>
                </a:solidFill>
              </a:rPr>
              <a:t>3</a:t>
            </a:r>
            <a:r>
              <a:rPr lang="cs-CZ" b="1" dirty="0" smtClean="0">
                <a:solidFill>
                  <a:prstClr val="black"/>
                </a:solidFill>
              </a:rPr>
              <a:t>            Pořadové číslo DUM: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 smtClean="0">
                <a:solidFill>
                  <a:prstClr val="black"/>
                </a:solidFill>
              </a:rPr>
              <a:t>06</a:t>
            </a:r>
            <a:r>
              <a:rPr lang="cs-CZ" b="1" dirty="0" smtClean="0">
                <a:solidFill>
                  <a:prstClr val="black"/>
                </a:solidFill>
              </a:rPr>
              <a:t>  </a:t>
            </a:r>
            <a:endParaRPr lang="cs-CZ" dirty="0" smtClean="0">
              <a:solidFill>
                <a:prstClr val="black"/>
              </a:solidFill>
            </a:endParaRPr>
          </a:p>
          <a:p>
            <a:endParaRPr lang="cs-CZ" b="1" dirty="0" smtClean="0">
              <a:solidFill>
                <a:prstClr val="black"/>
              </a:solidFill>
            </a:endParaRPr>
          </a:p>
          <a:p>
            <a:r>
              <a:rPr lang="cs-CZ" b="1" dirty="0" smtClean="0">
                <a:solidFill>
                  <a:prstClr val="black"/>
                </a:solidFill>
              </a:rPr>
              <a:t>Autor: </a:t>
            </a:r>
            <a:r>
              <a:rPr lang="cs-CZ" dirty="0" smtClean="0">
                <a:solidFill>
                  <a:prstClr val="black"/>
                </a:solidFill>
              </a:rPr>
              <a:t>Mgr. Radmila Smolíková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7757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seznámení s </a:t>
            </a:r>
            <a:r>
              <a:rPr lang="cs-CZ" sz="1600" dirty="0" smtClean="0"/>
              <a:t>obdobím gotiky.</a:t>
            </a:r>
            <a:endParaRPr lang="cs-CZ" sz="1600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Očekávaný výstup: </a:t>
            </a:r>
            <a:r>
              <a:rPr lang="cs-CZ" sz="1600" dirty="0" smtClean="0"/>
              <a:t>žáci se seznámí  s </a:t>
            </a:r>
            <a:r>
              <a:rPr lang="cs-CZ" sz="1600" dirty="0" smtClean="0"/>
              <a:t> kulturou gotiky (architektura a její prvky, univerzity, písemnictví, vynález knihtisku)</a:t>
            </a:r>
            <a:endParaRPr lang="cs-CZ" sz="1600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Druh učebního materiálu: </a:t>
            </a:r>
            <a:r>
              <a:rPr lang="cs-CZ" sz="1600" dirty="0" smtClean="0"/>
              <a:t>prezentace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Typická věková skupina:</a:t>
            </a:r>
            <a:r>
              <a:rPr lang="cs-CZ" sz="1600" dirty="0" smtClean="0"/>
              <a:t> 12– 13let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Klíčová slova: </a:t>
            </a:r>
            <a:r>
              <a:rPr lang="cs-CZ" sz="1600" dirty="0" smtClean="0"/>
              <a:t>gotika, knihtisk, univerzita,</a:t>
            </a:r>
            <a:endParaRPr lang="cs-CZ" sz="1600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Pomůcky a materiál:</a:t>
            </a:r>
            <a:r>
              <a:rPr lang="cs-CZ" sz="1600" dirty="0" smtClean="0"/>
              <a:t> interaktivní tabule, sešit, psací potřeby</a:t>
            </a:r>
            <a:br>
              <a:rPr lang="cs-CZ" sz="1600" dirty="0" smtClean="0"/>
            </a:br>
            <a:r>
              <a:rPr lang="cs-CZ" sz="1600" b="1" dirty="0" smtClean="0"/>
              <a:t>Potřebný čas pro výuku DUM:</a:t>
            </a:r>
            <a:r>
              <a:rPr lang="cs-CZ" sz="1600" dirty="0" smtClean="0"/>
              <a:t> 35 – 40 minut</a:t>
            </a:r>
            <a:endParaRPr lang="cs-CZ" sz="1600" b="1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materiálem:</a:t>
            </a:r>
          </a:p>
          <a:p>
            <a:r>
              <a:rPr lang="cs-CZ" sz="1600" dirty="0" smtClean="0"/>
              <a:t>Učitel žákům prezentuje látku na interaktivní tabuli a žáci potom ústně rekapitulují získané vědomosti. </a:t>
            </a:r>
            <a:r>
              <a:rPr lang="cs-CZ" sz="1600" dirty="0" smtClean="0"/>
              <a:t>V následující besedě  si připomenou některé památky gotické architektury. </a:t>
            </a:r>
            <a:r>
              <a:rPr lang="cs-CZ" sz="1600" b="1" dirty="0" smtClean="0"/>
              <a:t> </a:t>
            </a:r>
            <a:r>
              <a:rPr lang="cs-CZ" sz="1600" dirty="0" smtClean="0"/>
              <a:t>Žáci si učiní krátký zápis do sešitu.</a:t>
            </a:r>
            <a:r>
              <a:rPr lang="cs-CZ" sz="1600" b="1" dirty="0" smtClean="0"/>
              <a:t> </a:t>
            </a:r>
            <a:endParaRPr lang="cs-CZ" sz="1600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616115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Mandelová, H., Kunstová, E., Pařízková, I.  Dějiny středověku a počátků novověku. 2. vydání. Liberec: Dialog, 2010</a:t>
            </a:r>
            <a:r>
              <a:rPr lang="cs-CZ" sz="2000" dirty="0" smtClean="0"/>
              <a:t>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149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7200" dirty="0" smtClean="0"/>
              <a:t>Gotika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8981510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Školy vzniklé u biskupství a klášterů – zde studovali budoucí kněží, řeholníci a další zájemci o studia na univerzitě.</a:t>
            </a:r>
          </a:p>
          <a:p>
            <a:r>
              <a:rPr lang="cs-CZ" dirty="0" smtClean="0"/>
              <a:t>Školy městské – zde studovali budoucí obchodníci a městští úředníci, řemeslníci, zájemci o studia na univerzitě.</a:t>
            </a:r>
          </a:p>
          <a:p>
            <a:r>
              <a:rPr lang="cs-CZ" dirty="0" smtClean="0"/>
              <a:t>Univerzity – nejvyšší možné vzdělání.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Vzdělanost v období gotiky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06304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čele byl volený REKTOR.</a:t>
            </a:r>
          </a:p>
          <a:p>
            <a:r>
              <a:rPr lang="cs-CZ" dirty="0" smtClean="0"/>
              <a:t>Úplná univerzita se skládala ze čtyř FAKULT (artistická, teologická, právnická, lékařská).</a:t>
            </a:r>
          </a:p>
          <a:p>
            <a:r>
              <a:rPr lang="cs-CZ" dirty="0" smtClean="0"/>
              <a:t>V čele každé fakulty byl volený DĚKAN.</a:t>
            </a:r>
          </a:p>
          <a:p>
            <a:r>
              <a:rPr lang="cs-CZ" dirty="0" smtClean="0"/>
              <a:t>Na fakultách vyučovali MISTŘI, DOKTOŘI.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V kterém roce byla založena Univerzita Karlova? </a:t>
            </a:r>
          </a:p>
          <a:p>
            <a:pPr marL="0" indent="0">
              <a:buNone/>
            </a:pPr>
            <a:r>
              <a:rPr lang="cs-CZ" dirty="0" smtClean="0"/>
              <a:t>Znáš nějakého Mistra, který zde vyučoval?</a:t>
            </a:r>
          </a:p>
          <a:p>
            <a:pPr marL="0" indent="0">
              <a:buNone/>
            </a:pPr>
            <a:r>
              <a:rPr lang="cs-CZ" dirty="0" smtClean="0"/>
              <a:t>Co se vyučovalo na jednotlivých fakultách?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UNIVERZITA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89651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Univerzita Karlova byla založena v roce 1348.</a:t>
            </a:r>
          </a:p>
          <a:p>
            <a:r>
              <a:rPr lang="cs-CZ" dirty="0" smtClean="0"/>
              <a:t>Na Univerzitě Karlově vyučoval například Mistr Jan Hus.</a:t>
            </a:r>
          </a:p>
          <a:p>
            <a:r>
              <a:rPr lang="cs-CZ" dirty="0" smtClean="0"/>
              <a:t>Fakulta artistická připravovala zájemce ke studiu na ostatních třech fakultách. Fakulta teologická se věnovala církevnímu učení. Fakulta lékařská se věnovala vzdělávání v medicíně. Fakulta právnická  vzdělávala budoucí právníky a soudce.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Zkontroluj si znalosti: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79554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Světská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aučné knihy – cestopisy</a:t>
            </a:r>
          </a:p>
          <a:p>
            <a:r>
              <a:rPr lang="cs-CZ" dirty="0"/>
              <a:t>h</a:t>
            </a:r>
            <a:r>
              <a:rPr lang="cs-CZ" dirty="0" smtClean="0"/>
              <a:t>rdinské příběhy, milostné básně, rytířské písně, studentské písně, lidové hry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Bible, bohoslužebné knihy, kázání, zpěvníky, legendy, pojednání o náboženských otázkách</a:t>
            </a:r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Gotické písemnictví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dirty="0" smtClean="0"/>
              <a:t>Náboženská literatura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17745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Jako vynálezce knihtisku bývá uváděn Jan </a:t>
            </a:r>
            <a:r>
              <a:rPr lang="cs-CZ" dirty="0" err="1" smtClean="0"/>
              <a:t>Gutenberg</a:t>
            </a:r>
            <a:r>
              <a:rPr lang="cs-CZ" dirty="0" smtClean="0"/>
              <a:t>. V roce 1450 vytiskl několik kratších textů a v roce 1452 první Bibli.</a:t>
            </a:r>
          </a:p>
          <a:p>
            <a:r>
              <a:rPr lang="cs-CZ" dirty="0" smtClean="0"/>
              <a:t>Do konce 15. století bylo v Evropě 930 tiskáren.</a:t>
            </a:r>
          </a:p>
          <a:p>
            <a:r>
              <a:rPr lang="cs-CZ" dirty="0" smtClean="0"/>
              <a:t>V českých zemích se tisk šířil velmi rychle. V Plzni byla první kniha vytištěna v roce 1467. </a:t>
            </a:r>
            <a:r>
              <a:rPr lang="cs-CZ" dirty="0"/>
              <a:t> </a:t>
            </a:r>
            <a:r>
              <a:rPr lang="cs-CZ" dirty="0" smtClean="0"/>
              <a:t>V Praze kolem roku 1500 pracovaly již tři tiskárny.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Napadá tě, na kterou oblast mohl mít vynález knihtisku pozitivní vliv?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Vynález knihtisku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70907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Vynález knihtisku a jeho rozšíření mělo za následek zlevnění tisku a ceny knih. Knihy se tak staly přístupnější širšímu okruhu čtenářů a to vše vedlo k růstu vzdělanosti světských vrstev.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se ti podařilo odpovědět?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48827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Architektura světská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Pro panovníka – k bydlení, reprezentaci, správě, obraně.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 šlechtu – hrady, paláce a tvrze.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 měšťany – domy, paláce, radnice, hradby, mosty, solnice, …..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Katedrály, kostely, kaple.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Obydlí duchovních – paláce papeže.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Kláštery, koleje, špitály.</a:t>
            </a:r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Gotická architektura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dirty="0" smtClean="0"/>
              <a:t>Architektura církevní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43487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Vyhledej v </a:t>
            </a:r>
            <a:r>
              <a:rPr lang="cs-CZ" dirty="0" smtClean="0"/>
              <a:t>učebnici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itráž</a:t>
            </a:r>
          </a:p>
          <a:p>
            <a:r>
              <a:rPr lang="cs-CZ" dirty="0"/>
              <a:t>r</a:t>
            </a:r>
            <a:r>
              <a:rPr lang="cs-CZ" dirty="0" smtClean="0"/>
              <a:t>ozeta</a:t>
            </a:r>
          </a:p>
          <a:p>
            <a:r>
              <a:rPr lang="cs-CZ" dirty="0"/>
              <a:t>r</a:t>
            </a:r>
            <a:r>
              <a:rPr lang="cs-CZ" dirty="0" smtClean="0"/>
              <a:t>elikviář</a:t>
            </a:r>
          </a:p>
          <a:p>
            <a:r>
              <a:rPr lang="cs-CZ" dirty="0"/>
              <a:t>p</a:t>
            </a:r>
            <a:r>
              <a:rPr lang="cs-CZ" dirty="0" smtClean="0"/>
              <a:t>olychromie</a:t>
            </a:r>
          </a:p>
          <a:p>
            <a:r>
              <a:rPr lang="cs-CZ" dirty="0"/>
              <a:t>p</a:t>
            </a:r>
            <a:r>
              <a:rPr lang="cs-CZ" dirty="0" smtClean="0"/>
              <a:t>ieta</a:t>
            </a:r>
          </a:p>
          <a:p>
            <a:r>
              <a:rPr lang="cs-CZ" dirty="0"/>
              <a:t>c</a:t>
            </a:r>
            <a:r>
              <a:rPr lang="cs-CZ" dirty="0" smtClean="0"/>
              <a:t>hrlič</a:t>
            </a:r>
          </a:p>
          <a:p>
            <a:r>
              <a:rPr lang="cs-CZ" dirty="0"/>
              <a:t>a</a:t>
            </a:r>
            <a:r>
              <a:rPr lang="cs-CZ" dirty="0" smtClean="0"/>
              <a:t>rkády</a:t>
            </a:r>
          </a:p>
          <a:p>
            <a:r>
              <a:rPr lang="cs-CZ" dirty="0"/>
              <a:t>o</a:t>
            </a:r>
            <a:r>
              <a:rPr lang="cs-CZ" dirty="0" smtClean="0"/>
              <a:t>pěrný systém</a:t>
            </a:r>
          </a:p>
          <a:p>
            <a:r>
              <a:rPr lang="cs-CZ" dirty="0" smtClean="0"/>
              <a:t>fiála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84044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Vitráž – obrazec v okně nebo na desce složený z barevných sklíček.</a:t>
            </a:r>
          </a:p>
          <a:p>
            <a:r>
              <a:rPr lang="cs-CZ" sz="2000" dirty="0" smtClean="0"/>
              <a:t>Rozeta – kruhové okno zdobené kružbami.</a:t>
            </a:r>
          </a:p>
          <a:p>
            <a:r>
              <a:rPr lang="cs-CZ" sz="2000" dirty="0" smtClean="0"/>
              <a:t>Relikviář – schránka na relikvii.</a:t>
            </a:r>
          </a:p>
          <a:p>
            <a:r>
              <a:rPr lang="cs-CZ" sz="2000" dirty="0" smtClean="0"/>
              <a:t>Polychromie – mnohobarevnost.</a:t>
            </a:r>
          </a:p>
          <a:p>
            <a:r>
              <a:rPr lang="cs-CZ" sz="2000" dirty="0" smtClean="0"/>
              <a:t>Pieta – zobrazení Panny Marie s tělem Krista sňatého z kříže.</a:t>
            </a:r>
          </a:p>
          <a:p>
            <a:r>
              <a:rPr lang="cs-CZ" sz="2000" dirty="0" smtClean="0"/>
              <a:t>Chrlič – zařízení k odvádění dešťové vody ze střechy.</a:t>
            </a:r>
          </a:p>
          <a:p>
            <a:r>
              <a:rPr lang="cs-CZ" sz="2000" dirty="0" smtClean="0"/>
              <a:t>Arkády – oblouky na sloupech nebo pilířích.</a:t>
            </a:r>
          </a:p>
          <a:p>
            <a:r>
              <a:rPr lang="cs-CZ" sz="2000" dirty="0" smtClean="0"/>
              <a:t>Opěrný systém – pilíře u vnější zdi kostela, které zachycují tlaky klenby.</a:t>
            </a:r>
          </a:p>
          <a:p>
            <a:r>
              <a:rPr lang="cs-CZ" sz="2000" dirty="0" smtClean="0"/>
              <a:t>Fiála – zdobený vrchol opěrného pilíře.</a:t>
            </a:r>
          </a:p>
          <a:p>
            <a:endParaRPr lang="cs-CZ" sz="2000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Vyhledal/vyhledala  jsi správně?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60604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84</TotalTime>
  <Words>570</Words>
  <Application>Microsoft Office PowerPoint</Application>
  <PresentationFormat>Předvádění na obrazovce (4:3)</PresentationFormat>
  <Paragraphs>89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Papír</vt:lpstr>
      <vt:lpstr>Prezentace aplikace PowerPoint</vt:lpstr>
      <vt:lpstr>Prezentace aplikace PowerPoint</vt:lpstr>
      <vt:lpstr>zdroje</vt:lpstr>
      <vt:lpstr>Gotika</vt:lpstr>
      <vt:lpstr>Vzdělanost v období gotiky</vt:lpstr>
      <vt:lpstr>UNIVERZITA</vt:lpstr>
      <vt:lpstr>Zkontroluj si znalosti:</vt:lpstr>
      <vt:lpstr>Gotické písemnictví</vt:lpstr>
      <vt:lpstr>Vynález knihtisku</vt:lpstr>
      <vt:lpstr>Jak se ti podařilo odpovědět?</vt:lpstr>
      <vt:lpstr>Gotická architektura</vt:lpstr>
      <vt:lpstr>Vyhledej v učebnici:</vt:lpstr>
      <vt:lpstr>Vyhledal/vyhledala  jsi správně?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Gotika</dc:title>
  <dc:creator>smolikovar</dc:creator>
  <cp:lastModifiedBy>smolikovar</cp:lastModifiedBy>
  <cp:revision>12</cp:revision>
  <dcterms:created xsi:type="dcterms:W3CDTF">2012-12-27T06:21:56Z</dcterms:created>
  <dcterms:modified xsi:type="dcterms:W3CDTF">2013-06-16T15:21:11Z</dcterms:modified>
</cp:coreProperties>
</file>