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3"/>
  </p:notesMasterIdLst>
  <p:sldIdLst>
    <p:sldId id="268" r:id="rId2"/>
    <p:sldId id="267" r:id="rId3"/>
    <p:sldId id="264" r:id="rId4"/>
    <p:sldId id="256" r:id="rId5"/>
    <p:sldId id="257" r:id="rId6"/>
    <p:sldId id="258" r:id="rId7"/>
    <p:sldId id="259" r:id="rId8"/>
    <p:sldId id="263" r:id="rId9"/>
    <p:sldId id="262" r:id="rId10"/>
    <p:sldId id="260" r:id="rId11"/>
    <p:sldId id="269"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Výchozí oddíl" id="{C503A0CA-7F1D-4D5F-A5AB-2FC2345FBC84}">
          <p14:sldIdLst>
            <p14:sldId id="268"/>
            <p14:sldId id="267"/>
            <p14:sldId id="264"/>
            <p14:sldId id="256"/>
            <p14:sldId id="257"/>
            <p14:sldId id="258"/>
            <p14:sldId id="259"/>
            <p14:sldId id="263"/>
          </p14:sldIdLst>
        </p14:section>
        <p14:section name="Oddíl bez názvu" id="{C8746791-B355-40AD-AD41-D83A8AC0DF23}">
          <p14:sldIdLst>
            <p14:sldId id="262"/>
            <p14:sldId id="260"/>
            <p14:sldId id="269"/>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6B36BB-DBB5-403B-86DF-B7D210D547F6}" type="datetimeFigureOut">
              <a:rPr lang="cs-CZ" smtClean="0"/>
              <a:t>19.6.2013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FC25E1-51B0-49E1-9680-14E4951CD072}" type="slidenum">
              <a:rPr lang="cs-CZ" smtClean="0"/>
              <a:t>‹#›</a:t>
            </a:fld>
            <a:endParaRPr lang="cs-CZ"/>
          </a:p>
        </p:txBody>
      </p:sp>
    </p:spTree>
    <p:extLst>
      <p:ext uri="{BB962C8B-B14F-4D97-AF65-F5344CB8AC3E}">
        <p14:creationId xmlns:p14="http://schemas.microsoft.com/office/powerpoint/2010/main" val="2090014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AFC6EBE8-6D38-4A62-BB11-0762BD97FCB9}" type="slidenum">
              <a:rPr lang="cs-CZ" smtClean="0">
                <a:solidFill>
                  <a:prstClr val="black"/>
                </a:solidFill>
              </a:rPr>
              <a:pPr/>
              <a:t>1</a:t>
            </a:fld>
            <a:endParaRPr lang="cs-CZ">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AFC6EBE8-6D38-4A62-BB11-0762BD97FCB9}" type="slidenum">
              <a:rPr lang="cs-CZ" smtClean="0"/>
              <a:pPr/>
              <a:t>2</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Kliknutím lze upravit styl.</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16" name="Zástupný symbol pro datum 15"/>
          <p:cNvSpPr>
            <a:spLocks noGrp="1"/>
          </p:cNvSpPr>
          <p:nvPr>
            <p:ph type="dt" sz="half" idx="10"/>
          </p:nvPr>
        </p:nvSpPr>
        <p:spPr/>
        <p:txBody>
          <a:bodyPr/>
          <a:lstStyle/>
          <a:p>
            <a:fld id="{C4329865-7F9F-4A3C-9B27-154672675E3E}" type="datetimeFigureOut">
              <a:rPr lang="cs-CZ" smtClean="0"/>
              <a:t>19.6.2013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09618044-A7BE-4AD1-BEBF-51FB7EBA5D4D}" type="slidenum">
              <a:rPr lang="cs-CZ" smtClean="0"/>
              <a:t>‹#›</a:t>
            </a:fld>
            <a:endParaRPr lang="cs-CZ"/>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Kliknutím lze upravit styl.</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C4329865-7F9F-4A3C-9B27-154672675E3E}" type="datetimeFigureOut">
              <a:rPr lang="cs-CZ" smtClean="0"/>
              <a:t>19.6.2013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09618044-A7BE-4AD1-BEBF-51FB7EBA5D4D}" type="slidenum">
              <a:rPr lang="cs-CZ" smtClean="0"/>
              <a:t>‹#›</a:t>
            </a:fld>
            <a:endParaRPr lang="cs-CZ"/>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9" name="Zástupný symbol pro datum 18"/>
          <p:cNvSpPr>
            <a:spLocks noGrp="1"/>
          </p:cNvSpPr>
          <p:nvPr>
            <p:ph type="dt" sz="half" idx="10"/>
          </p:nvPr>
        </p:nvSpPr>
        <p:spPr/>
        <p:txBody>
          <a:bodyPr/>
          <a:lstStyle/>
          <a:p>
            <a:fld id="{C4329865-7F9F-4A3C-9B27-154672675E3E}" type="datetimeFigureOut">
              <a:rPr lang="cs-CZ" smtClean="0"/>
              <a:t>19.6.2013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09618044-A7BE-4AD1-BEBF-51FB7EBA5D4D}" type="slidenum">
              <a:rPr lang="cs-CZ" smtClean="0"/>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C4329865-7F9F-4A3C-9B27-154672675E3E}" type="datetimeFigureOut">
              <a:rPr lang="cs-CZ" smtClean="0"/>
              <a:t>19.6.2013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09618044-A7BE-4AD1-BEBF-51FB7EBA5D4D}" type="slidenum">
              <a:rPr lang="cs-CZ" smtClean="0"/>
              <a:t>‹#›</a:t>
            </a:fld>
            <a:endParaRPr lang="cs-CZ"/>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C4329865-7F9F-4A3C-9B27-154672675E3E}" type="datetimeFigureOut">
              <a:rPr lang="cs-CZ" smtClean="0"/>
              <a:t>19.6.2013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09618044-A7BE-4AD1-BEBF-51FB7EBA5D4D}" type="slidenum">
              <a:rPr lang="cs-CZ" smtClean="0"/>
              <a:t>‹#›</a:t>
            </a:fld>
            <a:endParaRPr lang="cs-CZ"/>
          </a:p>
        </p:txBody>
      </p:sp>
      <p:sp>
        <p:nvSpPr>
          <p:cNvPr id="11" name="Přímá spojnice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C4329865-7F9F-4A3C-9B27-154672675E3E}" type="datetimeFigureOut">
              <a:rPr lang="cs-CZ" smtClean="0"/>
              <a:t>19.6.2013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9618044-A7BE-4AD1-BEBF-51FB7EBA5D4D}" type="slidenum">
              <a:rPr lang="cs-CZ" smtClean="0"/>
              <a:t>‹#›</a:t>
            </a:fld>
            <a:endParaRPr lang="cs-CZ"/>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C4329865-7F9F-4A3C-9B27-154672675E3E}" type="datetimeFigureOut">
              <a:rPr lang="cs-CZ" smtClean="0"/>
              <a:t>19.6.2013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9618044-A7BE-4AD1-BEBF-51FB7EBA5D4D}" type="slidenum">
              <a:rPr lang="cs-CZ" smtClean="0"/>
              <a:t>‹#›</a:t>
            </a:fld>
            <a:endParaRPr lang="cs-CZ"/>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nice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C4329865-7F9F-4A3C-9B27-154672675E3E}" type="datetimeFigureOut">
              <a:rPr lang="cs-CZ" smtClean="0"/>
              <a:t>19.6.2013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9618044-A7BE-4AD1-BEBF-51FB7EBA5D4D}" type="slidenum">
              <a:rPr lang="cs-CZ" smtClean="0"/>
              <a:t>‹#›</a:t>
            </a:fld>
            <a:endParaRPr lang="cs-CZ"/>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Kliknutím na ikonu přidáte obrázek.</a:t>
            </a:r>
            <a:endParaRPr kumimoji="0" lang="en-US" dirty="0"/>
          </a:p>
        </p:txBody>
      </p:sp>
      <p:sp>
        <p:nvSpPr>
          <p:cNvPr id="7" name="Zástupný symbol pro datum 6"/>
          <p:cNvSpPr>
            <a:spLocks noGrp="1"/>
          </p:cNvSpPr>
          <p:nvPr>
            <p:ph type="dt" sz="half" idx="10"/>
          </p:nvPr>
        </p:nvSpPr>
        <p:spPr/>
        <p:txBody>
          <a:bodyPr/>
          <a:lstStyle/>
          <a:p>
            <a:fld id="{C4329865-7F9F-4A3C-9B27-154672675E3E}" type="datetimeFigureOut">
              <a:rPr lang="cs-CZ" smtClean="0"/>
              <a:t>19.6.2013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09618044-A7BE-4AD1-BEBF-51FB7EBA5D4D}" type="slidenum">
              <a:rPr lang="cs-CZ" smtClean="0"/>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4329865-7F9F-4A3C-9B27-154672675E3E}" type="datetimeFigureOut">
              <a:rPr lang="cs-CZ" smtClean="0"/>
              <a:t>19.6.2013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9618044-A7BE-4AD1-BEBF-51FB7EBA5D4D}" type="slidenum">
              <a:rPr lang="cs-CZ" smtClean="0"/>
              <a:t>‹#›</a:t>
            </a:fld>
            <a:endParaRPr lang="cs-CZ"/>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4329865-7F9F-4A3C-9B27-154672675E3E}" type="datetimeFigureOut">
              <a:rPr lang="cs-CZ" smtClean="0"/>
              <a:t>19.6.2013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9618044-A7BE-4AD1-BEBF-51FB7EBA5D4D}" type="slidenum">
              <a:rPr lang="cs-CZ" smtClean="0"/>
              <a:t>‹#›</a:t>
            </a:fld>
            <a:endParaRPr lang="cs-CZ"/>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C4329865-7F9F-4A3C-9B27-154672675E3E}" type="datetimeFigureOut">
              <a:rPr lang="cs-CZ" smtClean="0"/>
              <a:t>19.6.2013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09618044-A7BE-4AD1-BEBF-51FB7EBA5D4D}" type="slidenum">
              <a:rPr lang="cs-CZ" smtClean="0"/>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Kliknutím lze upravit styl.</a:t>
            </a:r>
            <a:endParaRPr kumimoji="0" lang="en-US"/>
          </a:p>
        </p:txBody>
      </p:sp>
      <p:sp>
        <p:nvSpPr>
          <p:cNvPr id="9" name="Přímá spojnice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nice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nvGraphicFramePr>
        <p:xfrm>
          <a:off x="1547664" y="2132856"/>
          <a:ext cx="6264696" cy="1728191"/>
        </p:xfrm>
        <a:graphic>
          <a:graphicData uri="http://schemas.openxmlformats.org/drawingml/2006/table">
            <a:tbl>
              <a:tblPr/>
              <a:tblGrid>
                <a:gridCol w="2006236"/>
                <a:gridCol w="4258460"/>
              </a:tblGrid>
              <a:tr h="605301">
                <a:tc>
                  <a:txBody>
                    <a:bodyPr/>
                    <a:lstStyle/>
                    <a:p>
                      <a:pPr algn="l">
                        <a:lnSpc>
                          <a:spcPct val="115000"/>
                        </a:lnSpc>
                        <a:spcAft>
                          <a:spcPts val="1000"/>
                        </a:spcAft>
                      </a:pPr>
                      <a:r>
                        <a:rPr lang="cs-CZ" sz="2000" b="1" dirty="0">
                          <a:solidFill>
                            <a:srgbClr val="000000"/>
                          </a:solidFill>
                          <a:latin typeface="Calibri"/>
                          <a:ea typeface="Calibri"/>
                          <a:cs typeface="Times New Roman"/>
                        </a:rPr>
                        <a:t>Název školy</a:t>
                      </a:r>
                      <a:endParaRPr lang="cs-CZ" sz="2000" b="1"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ZÁKLADNÍ ŠKOLA, JIČÍN, HUSOVA 170</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2173">
                <a:tc>
                  <a:txBody>
                    <a:bodyPr/>
                    <a:lstStyle/>
                    <a:p>
                      <a:pPr algn="l">
                        <a:lnSpc>
                          <a:spcPct val="115000"/>
                        </a:lnSpc>
                        <a:spcAft>
                          <a:spcPts val="1000"/>
                        </a:spcAft>
                      </a:pPr>
                      <a:r>
                        <a:rPr lang="cs-CZ" sz="2000" b="1" dirty="0">
                          <a:solidFill>
                            <a:srgbClr val="000000"/>
                          </a:solidFill>
                          <a:latin typeface="Calibri"/>
                          <a:ea typeface="Calibri"/>
                          <a:cs typeface="Times New Roman"/>
                        </a:rPr>
                        <a:t>Číslo projektu</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CZ.1.07/1.4.00/21.2862</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90717">
                <a:tc>
                  <a:txBody>
                    <a:bodyPr/>
                    <a:lstStyle/>
                    <a:p>
                      <a:pPr algn="l">
                        <a:lnSpc>
                          <a:spcPct val="115000"/>
                        </a:lnSpc>
                        <a:spcAft>
                          <a:spcPts val="1000"/>
                        </a:spcAft>
                      </a:pPr>
                      <a:r>
                        <a:rPr lang="cs-CZ" sz="2000" b="1" dirty="0">
                          <a:solidFill>
                            <a:srgbClr val="000000"/>
                          </a:solidFill>
                          <a:latin typeface="Calibri"/>
                          <a:ea typeface="Calibri"/>
                          <a:cs typeface="Times New Roman"/>
                        </a:rPr>
                        <a:t>Číslo a název klíčové aktivity</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3.2 Inovace a zkvalitnění výuky prostřednictvím ICT</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6" name="Picture 2"/>
          <p:cNvPicPr>
            <a:picLocks noChangeAspect="1" noChangeArrowheads="1"/>
          </p:cNvPicPr>
          <p:nvPr/>
        </p:nvPicPr>
        <p:blipFill>
          <a:blip r:embed="rId3" cstate="print"/>
          <a:srcRect/>
          <a:stretch>
            <a:fillRect/>
          </a:stretch>
        </p:blipFill>
        <p:spPr bwMode="auto">
          <a:xfrm>
            <a:off x="2627784" y="548680"/>
            <a:ext cx="3767138" cy="1328738"/>
          </a:xfrm>
          <a:prstGeom prst="rect">
            <a:avLst/>
          </a:prstGeom>
          <a:solidFill>
            <a:srgbClr val="FFFFFF"/>
          </a:solidFill>
          <a:ln w="9525">
            <a:noFill/>
            <a:miter lim="800000"/>
            <a:headEnd/>
            <a:tailEnd/>
          </a:ln>
        </p:spPr>
      </p:pic>
      <p:sp>
        <p:nvSpPr>
          <p:cNvPr id="4" name="TextovéPole 3"/>
          <p:cNvSpPr txBox="1"/>
          <p:nvPr/>
        </p:nvSpPr>
        <p:spPr>
          <a:xfrm>
            <a:off x="1187624" y="4509120"/>
            <a:ext cx="7128792" cy="1477328"/>
          </a:xfrm>
          <a:prstGeom prst="rect">
            <a:avLst/>
          </a:prstGeom>
          <a:noFill/>
        </p:spPr>
        <p:txBody>
          <a:bodyPr wrap="square" rtlCol="0">
            <a:spAutoFit/>
          </a:bodyPr>
          <a:lstStyle/>
          <a:p>
            <a:r>
              <a:rPr lang="cs-CZ" b="1" dirty="0" smtClean="0">
                <a:solidFill>
                  <a:prstClr val="black"/>
                </a:solidFill>
              </a:rPr>
              <a:t>Název DUM:  </a:t>
            </a:r>
            <a:r>
              <a:rPr lang="cs-CZ" dirty="0" smtClean="0">
                <a:solidFill>
                  <a:prstClr val="black"/>
                </a:solidFill>
              </a:rPr>
              <a:t>VY_32_INOVACE_VI_3_07: Prezentace-válka stoletá</a:t>
            </a:r>
          </a:p>
          <a:p>
            <a:endParaRPr lang="cs-CZ" b="1" dirty="0" smtClean="0">
              <a:solidFill>
                <a:prstClr val="black"/>
              </a:solidFill>
            </a:endParaRPr>
          </a:p>
          <a:p>
            <a:r>
              <a:rPr lang="cs-CZ" b="1" dirty="0" smtClean="0">
                <a:solidFill>
                  <a:prstClr val="black"/>
                </a:solidFill>
              </a:rPr>
              <a:t>Šablona číslo:  </a:t>
            </a:r>
            <a:r>
              <a:rPr lang="cs-CZ" dirty="0" smtClean="0">
                <a:solidFill>
                  <a:prstClr val="black"/>
                </a:solidFill>
              </a:rPr>
              <a:t>VI</a:t>
            </a:r>
            <a:r>
              <a:rPr lang="cs-CZ" b="1" dirty="0" smtClean="0">
                <a:solidFill>
                  <a:prstClr val="black"/>
                </a:solidFill>
              </a:rPr>
              <a:t>           Sada číslo: </a:t>
            </a:r>
            <a:r>
              <a:rPr lang="cs-CZ" dirty="0" smtClean="0">
                <a:solidFill>
                  <a:prstClr val="black"/>
                </a:solidFill>
              </a:rPr>
              <a:t>3</a:t>
            </a:r>
            <a:r>
              <a:rPr lang="cs-CZ" b="1" dirty="0" smtClean="0">
                <a:solidFill>
                  <a:prstClr val="black"/>
                </a:solidFill>
              </a:rPr>
              <a:t>            Pořadové číslo DUM:</a:t>
            </a:r>
            <a:r>
              <a:rPr lang="cs-CZ" dirty="0" smtClean="0">
                <a:solidFill>
                  <a:prstClr val="black"/>
                </a:solidFill>
              </a:rPr>
              <a:t> 07</a:t>
            </a:r>
            <a:r>
              <a:rPr lang="cs-CZ" b="1" dirty="0" smtClean="0">
                <a:solidFill>
                  <a:prstClr val="black"/>
                </a:solidFill>
              </a:rPr>
              <a:t>   </a:t>
            </a:r>
            <a:endParaRPr lang="cs-CZ" dirty="0" smtClean="0">
              <a:solidFill>
                <a:prstClr val="black"/>
              </a:solidFill>
            </a:endParaRPr>
          </a:p>
          <a:p>
            <a:endParaRPr lang="cs-CZ" b="1" dirty="0" smtClean="0">
              <a:solidFill>
                <a:prstClr val="black"/>
              </a:solidFill>
            </a:endParaRPr>
          </a:p>
          <a:p>
            <a:r>
              <a:rPr lang="cs-CZ" b="1" dirty="0" smtClean="0">
                <a:solidFill>
                  <a:prstClr val="black"/>
                </a:solidFill>
              </a:rPr>
              <a:t>Autor: </a:t>
            </a:r>
            <a:r>
              <a:rPr lang="cs-CZ" dirty="0" smtClean="0">
                <a:solidFill>
                  <a:prstClr val="black"/>
                </a:solidFill>
              </a:rPr>
              <a:t>Mgr. Radmila Smolíková</a:t>
            </a:r>
            <a:endParaRPr lang="cs-CZ" dirty="0">
              <a:solidFill>
                <a:prstClr val="black"/>
              </a:solidFill>
            </a:endParaRPr>
          </a:p>
        </p:txBody>
      </p:sp>
    </p:spTree>
    <p:extLst>
      <p:ext uri="{BB962C8B-B14F-4D97-AF65-F5344CB8AC3E}">
        <p14:creationId xmlns:p14="http://schemas.microsoft.com/office/powerpoint/2010/main" val="1796384389"/>
      </p:ext>
    </p:extLst>
  </p:cSld>
  <p:clrMapOvr>
    <a:masterClrMapping/>
  </p:clrMapOvr>
  <p:transition spd="slow">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827584" y="764704"/>
            <a:ext cx="7272808" cy="6709529"/>
          </a:xfrm>
          <a:prstGeom prst="rect">
            <a:avLst/>
          </a:prstGeom>
        </p:spPr>
        <p:txBody>
          <a:bodyPr wrap="square">
            <a:spAutoFit/>
          </a:bodyPr>
          <a:lstStyle/>
          <a:p>
            <a:r>
              <a:rPr lang="cs-CZ" b="1" dirty="0" smtClean="0"/>
              <a:t>Anotace: </a:t>
            </a:r>
            <a:r>
              <a:rPr lang="cs-CZ" dirty="0" smtClean="0"/>
              <a:t>seznámení s problematikou boje Anglie a Francie o nadvládu na evropském kontinentu v období středověku</a:t>
            </a:r>
          </a:p>
          <a:p>
            <a:r>
              <a:rPr lang="cs-CZ" dirty="0" smtClean="0"/>
              <a:t/>
            </a:r>
            <a:br>
              <a:rPr lang="cs-CZ" dirty="0" smtClean="0"/>
            </a:br>
            <a:r>
              <a:rPr lang="cs-CZ" b="1" dirty="0" smtClean="0"/>
              <a:t>Očekávaný výstup</a:t>
            </a:r>
            <a:r>
              <a:rPr lang="cs-CZ" sz="1600" b="1" dirty="0" smtClean="0"/>
              <a:t>: </a:t>
            </a:r>
            <a:r>
              <a:rPr lang="cs-CZ" sz="1600" dirty="0" smtClean="0"/>
              <a:t>žáci se seznámí  s mocenskými ambicemi středověkých mocností, pochopí utrpení, které války přinášely a přinášejí lidem napříč dějinami</a:t>
            </a:r>
          </a:p>
          <a:p>
            <a:r>
              <a:rPr lang="cs-CZ" dirty="0" smtClean="0"/>
              <a:t/>
            </a:r>
            <a:br>
              <a:rPr lang="cs-CZ" dirty="0" smtClean="0"/>
            </a:br>
            <a:r>
              <a:rPr lang="cs-CZ" b="1" dirty="0" smtClean="0"/>
              <a:t>Druh učebního materiálu: </a:t>
            </a:r>
            <a:r>
              <a:rPr lang="cs-CZ" dirty="0" smtClean="0"/>
              <a:t>prezentace</a:t>
            </a:r>
          </a:p>
          <a:p>
            <a:r>
              <a:rPr lang="cs-CZ" dirty="0" smtClean="0"/>
              <a:t/>
            </a:r>
            <a:br>
              <a:rPr lang="cs-CZ" dirty="0" smtClean="0"/>
            </a:br>
            <a:r>
              <a:rPr lang="cs-CZ" b="1" dirty="0" smtClean="0"/>
              <a:t>Typická věková skupina:</a:t>
            </a:r>
            <a:r>
              <a:rPr lang="cs-CZ" dirty="0" smtClean="0"/>
              <a:t> 12– 13let</a:t>
            </a:r>
          </a:p>
          <a:p>
            <a:r>
              <a:rPr lang="cs-CZ" dirty="0" smtClean="0"/>
              <a:t/>
            </a:r>
            <a:br>
              <a:rPr lang="cs-CZ" dirty="0" smtClean="0"/>
            </a:br>
            <a:r>
              <a:rPr lang="cs-CZ" b="1" dirty="0" smtClean="0"/>
              <a:t>Klíčová slova: </a:t>
            </a:r>
            <a:r>
              <a:rPr lang="cs-CZ" dirty="0" smtClean="0"/>
              <a:t>Anglie, Francie, Jana z Arku, válka, mor, </a:t>
            </a:r>
          </a:p>
          <a:p>
            <a:r>
              <a:rPr lang="cs-CZ" dirty="0" smtClean="0"/>
              <a:t/>
            </a:r>
            <a:br>
              <a:rPr lang="cs-CZ" dirty="0" smtClean="0"/>
            </a:br>
            <a:r>
              <a:rPr lang="cs-CZ" b="1" dirty="0" smtClean="0"/>
              <a:t>Pomůcky a materiál:</a:t>
            </a:r>
            <a:r>
              <a:rPr lang="cs-CZ" dirty="0" smtClean="0"/>
              <a:t> interaktivní tabule, sešit, psací potřeby</a:t>
            </a:r>
            <a:br>
              <a:rPr lang="cs-CZ" dirty="0" smtClean="0"/>
            </a:br>
            <a:r>
              <a:rPr lang="cs-CZ" b="1" dirty="0" smtClean="0"/>
              <a:t>Potřebný čas pro výuku DUM:</a:t>
            </a:r>
            <a:r>
              <a:rPr lang="cs-CZ" dirty="0" smtClean="0"/>
              <a:t> 35 – 40 minut</a:t>
            </a:r>
            <a:endParaRPr lang="cs-CZ" b="1" dirty="0" smtClean="0"/>
          </a:p>
          <a:p>
            <a:r>
              <a:rPr lang="cs-CZ" dirty="0" smtClean="0"/>
              <a:t/>
            </a:r>
            <a:br>
              <a:rPr lang="cs-CZ" dirty="0" smtClean="0"/>
            </a:br>
            <a:r>
              <a:rPr lang="cs-CZ" b="1" dirty="0" smtClean="0"/>
              <a:t>Metodické zhodnocení a popis práce s digitálním učebním materiálem:</a:t>
            </a:r>
          </a:p>
          <a:p>
            <a:r>
              <a:rPr lang="cs-CZ" dirty="0" smtClean="0"/>
              <a:t>Učitel žákům prezentuje látku na interaktivní tabuli a žáci potom ústně rekapitulují získané vědomosti. V následující besedě shrnou nesmyslnost válek a utrpení, které války přinášejí obyčejným lidem. </a:t>
            </a:r>
            <a:r>
              <a:rPr lang="cs-CZ" b="1" dirty="0"/>
              <a:t> </a:t>
            </a:r>
            <a:r>
              <a:rPr lang="cs-CZ" dirty="0" smtClean="0"/>
              <a:t>Žáci si učiní krátký zápis do sešitu.</a:t>
            </a:r>
            <a:r>
              <a:rPr lang="cs-CZ" b="1" dirty="0" smtClean="0"/>
              <a:t> </a:t>
            </a:r>
            <a:endParaRPr lang="cs-CZ" dirty="0" smtClean="0"/>
          </a:p>
          <a:p>
            <a:endParaRPr lang="cs-CZ" b="1" dirty="0" smtClean="0"/>
          </a:p>
          <a:p>
            <a:endParaRPr lang="cs-CZ" b="1" dirty="0" smtClean="0"/>
          </a:p>
          <a:p>
            <a:endParaRPr lang="cs-CZ" b="1" dirty="0" smtClean="0"/>
          </a:p>
          <a:p>
            <a:r>
              <a:rPr lang="cs-CZ" b="1" dirty="0" smtClean="0"/>
              <a:t> </a:t>
            </a:r>
            <a:endParaRPr lang="cs-CZ" dirty="0"/>
          </a:p>
        </p:txBody>
      </p:sp>
    </p:spTree>
    <p:extLst>
      <p:ext uri="{BB962C8B-B14F-4D97-AF65-F5344CB8AC3E}">
        <p14:creationId xmlns:p14="http://schemas.microsoft.com/office/powerpoint/2010/main" val="3565392330"/>
      </p:ext>
    </p:extLst>
  </p:cSld>
  <p:clrMapOvr>
    <a:masterClrMapping/>
  </p:clrMapOvr>
  <p:transition spd="slow">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zdroje</a:t>
            </a:r>
            <a:endParaRPr lang="cs-CZ"/>
          </a:p>
        </p:txBody>
      </p:sp>
      <p:sp>
        <p:nvSpPr>
          <p:cNvPr id="3" name="Zástupný symbol pro obsah 2"/>
          <p:cNvSpPr>
            <a:spLocks noGrp="1"/>
          </p:cNvSpPr>
          <p:nvPr>
            <p:ph idx="1"/>
          </p:nvPr>
        </p:nvSpPr>
        <p:spPr/>
        <p:txBody>
          <a:bodyPr>
            <a:normAutofit/>
          </a:bodyPr>
          <a:lstStyle/>
          <a:p>
            <a:r>
              <a:rPr lang="cs-CZ" sz="2000" dirty="0"/>
              <a:t>Mandelová, H., Kunstová, E., Pařízková, I.  Dějiny středověku a počátků novověku. 2. vydání. Liberec: Dialog, 2010</a:t>
            </a:r>
            <a:r>
              <a:rPr lang="cs-CZ" sz="2000" dirty="0" smtClean="0"/>
              <a:t>.</a:t>
            </a:r>
            <a:endParaRPr lang="cs-CZ" sz="2000" dirty="0"/>
          </a:p>
        </p:txBody>
      </p:sp>
    </p:spTree>
    <p:extLst>
      <p:ext uri="{BB962C8B-B14F-4D97-AF65-F5344CB8AC3E}">
        <p14:creationId xmlns:p14="http://schemas.microsoft.com/office/powerpoint/2010/main" val="34426076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Stoletá válka</a:t>
            </a:r>
            <a:endParaRPr lang="cs-CZ" dirty="0"/>
          </a:p>
        </p:txBody>
      </p:sp>
      <p:sp>
        <p:nvSpPr>
          <p:cNvPr id="3" name="Podnadpis 2"/>
          <p:cNvSpPr>
            <a:spLocks noGrp="1"/>
          </p:cNvSpPr>
          <p:nvPr>
            <p:ph type="subTitle" idx="1"/>
          </p:nvPr>
        </p:nvSpPr>
        <p:spPr/>
        <p:txBody>
          <a:bodyPr/>
          <a:lstStyle/>
          <a:p>
            <a:endParaRPr lang="cs-CZ" dirty="0" smtClean="0"/>
          </a:p>
        </p:txBody>
      </p:sp>
    </p:spTree>
    <p:extLst>
      <p:ext uri="{BB962C8B-B14F-4D97-AF65-F5344CB8AC3E}">
        <p14:creationId xmlns:p14="http://schemas.microsoft.com/office/powerpoint/2010/main" val="41714885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4000" dirty="0" smtClean="0"/>
              <a:t>Významná místa dějin </a:t>
            </a:r>
            <a:r>
              <a:rPr lang="cs-CZ" sz="4000" dirty="0"/>
              <a:t>A</a:t>
            </a:r>
            <a:r>
              <a:rPr lang="cs-CZ" sz="4000" dirty="0" smtClean="0"/>
              <a:t>nglie a </a:t>
            </a:r>
            <a:r>
              <a:rPr lang="cs-CZ" sz="4000" dirty="0"/>
              <a:t>F</a:t>
            </a:r>
            <a:r>
              <a:rPr lang="cs-CZ" sz="4000" dirty="0" smtClean="0"/>
              <a:t>rancie ve 14.- 15. století</a:t>
            </a:r>
            <a:endParaRPr lang="cs-CZ" sz="4000" dirty="0"/>
          </a:p>
        </p:txBody>
      </p:sp>
      <p:sp>
        <p:nvSpPr>
          <p:cNvPr id="3" name="Zástupný symbol pro obsah 2"/>
          <p:cNvSpPr>
            <a:spLocks noGrp="1"/>
          </p:cNvSpPr>
          <p:nvPr>
            <p:ph idx="1"/>
          </p:nvPr>
        </p:nvSpPr>
        <p:spPr/>
        <p:txBody>
          <a:bodyPr>
            <a:normAutofit lnSpcReduction="10000"/>
          </a:bodyPr>
          <a:lstStyle/>
          <a:p>
            <a:r>
              <a:rPr lang="cs-CZ" dirty="0" smtClean="0"/>
              <a:t>Angličtí králové ovládali již ve 12. století kromě území na Britských ostrovech  i rozsáhlá panství na západu a jihu Francie.</a:t>
            </a:r>
          </a:p>
          <a:p>
            <a:r>
              <a:rPr lang="cs-CZ" dirty="0" smtClean="0"/>
              <a:t>Ovládnout celou Anglii se pokusil ve 14. století anglický král Eduard III. (byl vnukem francouzského krále Filipa IV.)</a:t>
            </a:r>
          </a:p>
          <a:p>
            <a:r>
              <a:rPr lang="cs-CZ" dirty="0" smtClean="0"/>
              <a:t>Angličtí králové nepřestávali vznášet nároky na francouzská území a rozpoutali válku, která se pro svou délku nazývá stoletá (1334 – 1453).</a:t>
            </a:r>
          </a:p>
        </p:txBody>
      </p:sp>
    </p:spTree>
    <p:extLst>
      <p:ext uri="{BB962C8B-B14F-4D97-AF65-F5344CB8AC3E}">
        <p14:creationId xmlns:p14="http://schemas.microsoft.com/office/powerpoint/2010/main" val="22695233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fontScale="90000"/>
          </a:bodyPr>
          <a:lstStyle/>
          <a:p>
            <a:pPr algn="ctr"/>
            <a:r>
              <a:rPr lang="cs-CZ" sz="4000" dirty="0" smtClean="0"/>
              <a:t>Anglie a </a:t>
            </a:r>
            <a:r>
              <a:rPr lang="cs-CZ" sz="4000" dirty="0"/>
              <a:t>F</a:t>
            </a:r>
            <a:r>
              <a:rPr lang="cs-CZ" sz="4000" dirty="0" smtClean="0"/>
              <a:t>rancie ve 13. – 15. století</a:t>
            </a:r>
            <a:endParaRPr lang="cs-CZ" sz="4000" dirty="0"/>
          </a:p>
        </p:txBody>
      </p:sp>
      <p:sp>
        <p:nvSpPr>
          <p:cNvPr id="2" name="Zástupný symbol pro obsah 1"/>
          <p:cNvSpPr>
            <a:spLocks noGrp="1"/>
          </p:cNvSpPr>
          <p:nvPr>
            <p:ph sz="half" idx="1"/>
          </p:nvPr>
        </p:nvSpPr>
        <p:spPr/>
        <p:txBody>
          <a:bodyPr>
            <a:normAutofit fontScale="77500" lnSpcReduction="20000"/>
          </a:bodyPr>
          <a:lstStyle/>
          <a:p>
            <a:r>
              <a:rPr lang="cs-CZ" b="1" u="sng" dirty="0" smtClean="0"/>
              <a:t>Anglie</a:t>
            </a:r>
          </a:p>
          <a:p>
            <a:pPr marL="0" indent="0">
              <a:buNone/>
            </a:pPr>
            <a:r>
              <a:rPr lang="cs-CZ" dirty="0" smtClean="0"/>
              <a:t>r. 1200 – Jindřich II. </a:t>
            </a:r>
            <a:r>
              <a:rPr lang="cs-CZ" dirty="0" err="1" smtClean="0"/>
              <a:t>Plantagenet</a:t>
            </a:r>
            <a:r>
              <a:rPr lang="cs-CZ" dirty="0" smtClean="0"/>
              <a:t> </a:t>
            </a:r>
          </a:p>
          <a:p>
            <a:pPr marL="0" indent="0">
              <a:buNone/>
            </a:pPr>
            <a:r>
              <a:rPr lang="cs-CZ" dirty="0" smtClean="0"/>
              <a:t>r. 1215 – Velká listina svobod (slabost vlády Jana Bezzemka, územní ztráty)</a:t>
            </a:r>
          </a:p>
          <a:p>
            <a:pPr marL="0" indent="0">
              <a:buNone/>
            </a:pPr>
            <a:r>
              <a:rPr lang="cs-CZ" dirty="0" smtClean="0"/>
              <a:t>r. 1265 – počátek parlamentu</a:t>
            </a:r>
          </a:p>
          <a:p>
            <a:pPr marL="0" indent="0">
              <a:buNone/>
            </a:pPr>
            <a:r>
              <a:rPr lang="cs-CZ" dirty="0" smtClean="0"/>
              <a:t>r. 1302 – nové nároky na francouzské území</a:t>
            </a:r>
          </a:p>
          <a:p>
            <a:pPr marL="0" indent="0">
              <a:buNone/>
            </a:pPr>
            <a:r>
              <a:rPr lang="cs-CZ" dirty="0" smtClean="0"/>
              <a:t>r. 1348 – „černá smrt“</a:t>
            </a:r>
          </a:p>
          <a:p>
            <a:pPr marL="0" indent="0">
              <a:buNone/>
            </a:pPr>
            <a:r>
              <a:rPr lang="cs-CZ" dirty="0" smtClean="0"/>
              <a:t>r. 1400 – nové snahy porazit Francii, posílení  země</a:t>
            </a:r>
          </a:p>
          <a:p>
            <a:pPr marL="0" indent="0">
              <a:buNone/>
            </a:pPr>
            <a:r>
              <a:rPr lang="cs-CZ" b="1" dirty="0" smtClean="0"/>
              <a:t>r. 1453 – konec války stoleté (porážka)</a:t>
            </a:r>
          </a:p>
          <a:p>
            <a:pPr marL="0" indent="0">
              <a:buNone/>
            </a:pPr>
            <a:r>
              <a:rPr lang="cs-CZ" dirty="0" smtClean="0"/>
              <a:t>r. 1485 – Jindřich Tudor (konec vlády dynastie </a:t>
            </a:r>
            <a:r>
              <a:rPr lang="cs-CZ" dirty="0" err="1" smtClean="0"/>
              <a:t>Plantagenetů</a:t>
            </a:r>
            <a:r>
              <a:rPr lang="cs-CZ" dirty="0" smtClean="0"/>
              <a:t>)</a:t>
            </a:r>
            <a:endParaRPr lang="cs-CZ" dirty="0"/>
          </a:p>
        </p:txBody>
      </p:sp>
      <p:sp>
        <p:nvSpPr>
          <p:cNvPr id="3" name="Zástupný symbol pro obsah 2"/>
          <p:cNvSpPr>
            <a:spLocks noGrp="1"/>
          </p:cNvSpPr>
          <p:nvPr>
            <p:ph sz="half" idx="2"/>
          </p:nvPr>
        </p:nvSpPr>
        <p:spPr/>
        <p:txBody>
          <a:bodyPr>
            <a:normAutofit fontScale="77500" lnSpcReduction="20000"/>
          </a:bodyPr>
          <a:lstStyle/>
          <a:p>
            <a:r>
              <a:rPr lang="cs-CZ" b="1" dirty="0" smtClean="0"/>
              <a:t>Francie</a:t>
            </a:r>
          </a:p>
          <a:p>
            <a:pPr marL="0" indent="0">
              <a:buNone/>
            </a:pPr>
            <a:r>
              <a:rPr lang="cs-CZ" dirty="0" smtClean="0"/>
              <a:t>r. 1221 – Ludvík IX. Svatý</a:t>
            </a:r>
          </a:p>
          <a:p>
            <a:pPr marL="0" indent="0">
              <a:buNone/>
            </a:pPr>
            <a:endParaRPr lang="cs-CZ" dirty="0"/>
          </a:p>
          <a:p>
            <a:pPr marL="0" indent="0">
              <a:buNone/>
            </a:pPr>
            <a:r>
              <a:rPr lang="cs-CZ" dirty="0" smtClean="0"/>
              <a:t>r. 1285 – Filip IV. Sličný (Francie nejmocnějším státem Evropy)</a:t>
            </a:r>
          </a:p>
          <a:p>
            <a:pPr marL="0" indent="0">
              <a:buNone/>
            </a:pPr>
            <a:endParaRPr lang="cs-CZ" dirty="0" smtClean="0"/>
          </a:p>
          <a:p>
            <a:pPr marL="0" indent="0">
              <a:buNone/>
            </a:pPr>
            <a:r>
              <a:rPr lang="cs-CZ" dirty="0" smtClean="0"/>
              <a:t>r. 1348 – „černá smrt“</a:t>
            </a:r>
          </a:p>
          <a:p>
            <a:pPr marL="0" indent="0">
              <a:buNone/>
            </a:pPr>
            <a:r>
              <a:rPr lang="cs-CZ" dirty="0" smtClean="0"/>
              <a:t>r. 1400 – Jan II. Dobrý</a:t>
            </a:r>
          </a:p>
          <a:p>
            <a:pPr marL="0" indent="0">
              <a:buNone/>
            </a:pPr>
            <a:endParaRPr lang="cs-CZ" dirty="0"/>
          </a:p>
          <a:p>
            <a:pPr marL="0" indent="0">
              <a:buNone/>
            </a:pPr>
            <a:r>
              <a:rPr lang="cs-CZ" b="1" dirty="0" smtClean="0"/>
              <a:t>r. 1453 – konec války stoleté (vítězství)</a:t>
            </a:r>
          </a:p>
          <a:p>
            <a:pPr marL="0" indent="0">
              <a:buNone/>
            </a:pPr>
            <a:r>
              <a:rPr lang="cs-CZ" dirty="0" smtClean="0"/>
              <a:t>r. 1461 – Ludvík XI., rozvoj výroby a obchodu</a:t>
            </a:r>
            <a:endParaRPr lang="cs-CZ" dirty="0"/>
          </a:p>
        </p:txBody>
      </p:sp>
    </p:spTree>
    <p:extLst>
      <p:ext uri="{BB962C8B-B14F-4D97-AF65-F5344CB8AC3E}">
        <p14:creationId xmlns:p14="http://schemas.microsoft.com/office/powerpoint/2010/main" val="38936718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fontScale="90000"/>
          </a:bodyPr>
          <a:lstStyle/>
          <a:p>
            <a:pPr algn="ctr"/>
            <a:r>
              <a:rPr lang="cs-CZ" sz="4000" dirty="0" smtClean="0"/>
              <a:t>Čím strádalo obyvatelstvo v době stoleté války</a:t>
            </a:r>
            <a:endParaRPr lang="cs-CZ" sz="4000" dirty="0"/>
          </a:p>
        </p:txBody>
      </p:sp>
      <p:sp>
        <p:nvSpPr>
          <p:cNvPr id="2" name="Zástupný symbol pro obsah 1"/>
          <p:cNvSpPr>
            <a:spLocks noGrp="1"/>
          </p:cNvSpPr>
          <p:nvPr>
            <p:ph sz="half" idx="1"/>
          </p:nvPr>
        </p:nvSpPr>
        <p:spPr/>
        <p:txBody>
          <a:bodyPr>
            <a:normAutofit fontScale="85000" lnSpcReduction="20000"/>
          </a:bodyPr>
          <a:lstStyle/>
          <a:p>
            <a:pPr marL="0" indent="0">
              <a:buNone/>
            </a:pPr>
            <a:r>
              <a:rPr lang="cs-CZ" b="1" dirty="0" smtClean="0"/>
              <a:t>Anglie </a:t>
            </a:r>
          </a:p>
          <a:p>
            <a:pPr>
              <a:buFont typeface="Wingdings" pitchFamily="2" charset="2"/>
              <a:buChar char="ü"/>
            </a:pPr>
            <a:r>
              <a:rPr lang="cs-CZ" dirty="0" smtClean="0"/>
              <a:t>zákony omezující pohyb</a:t>
            </a:r>
          </a:p>
          <a:p>
            <a:pPr>
              <a:buFont typeface="Wingdings" pitchFamily="2" charset="2"/>
              <a:buChar char="ü"/>
            </a:pPr>
            <a:r>
              <a:rPr lang="cs-CZ" dirty="0" smtClean="0"/>
              <a:t>honičky za uprchlými nevolníky, vysoké tresty</a:t>
            </a:r>
          </a:p>
          <a:p>
            <a:pPr>
              <a:buFont typeface="Wingdings" pitchFamily="2" charset="2"/>
              <a:buChar char="ü"/>
            </a:pPr>
            <a:r>
              <a:rPr lang="cs-CZ" dirty="0" smtClean="0"/>
              <a:t>velká míra povinností</a:t>
            </a:r>
          </a:p>
          <a:p>
            <a:pPr>
              <a:buFont typeface="Wingdings" pitchFamily="2" charset="2"/>
              <a:buChar char="ü"/>
            </a:pPr>
            <a:r>
              <a:rPr lang="cs-CZ" dirty="0" smtClean="0"/>
              <a:t>snaha šlechty znovu zavést robotu místo peněžních dávek</a:t>
            </a:r>
          </a:p>
          <a:p>
            <a:pPr>
              <a:buFont typeface="Wingdings" pitchFamily="2" charset="2"/>
              <a:buChar char="ü"/>
            </a:pPr>
            <a:r>
              <a:rPr lang="cs-CZ" u="sng" dirty="0" smtClean="0"/>
              <a:t>daně pro panovníka</a:t>
            </a:r>
          </a:p>
          <a:p>
            <a:pPr>
              <a:buFont typeface="Wingdings" pitchFamily="2" charset="2"/>
              <a:buChar char="ü"/>
            </a:pPr>
            <a:r>
              <a:rPr lang="cs-CZ" u="sng" dirty="0" smtClean="0"/>
              <a:t>neúrody, nedostatek potravin</a:t>
            </a:r>
          </a:p>
          <a:p>
            <a:pPr>
              <a:buFont typeface="Wingdings" pitchFamily="2" charset="2"/>
              <a:buChar char="ü"/>
            </a:pPr>
            <a:r>
              <a:rPr lang="cs-CZ" u="sng" dirty="0" smtClean="0"/>
              <a:t>loupení vojáků</a:t>
            </a:r>
          </a:p>
          <a:p>
            <a:pPr>
              <a:buFont typeface="Wingdings" pitchFamily="2" charset="2"/>
              <a:buChar char="ü"/>
            </a:pPr>
            <a:r>
              <a:rPr lang="cs-CZ" u="sng" dirty="0" smtClean="0"/>
              <a:t>„černá smrt“</a:t>
            </a:r>
            <a:endParaRPr lang="cs-CZ" u="sng" dirty="0"/>
          </a:p>
        </p:txBody>
      </p:sp>
      <p:sp>
        <p:nvSpPr>
          <p:cNvPr id="3" name="Zástupný symbol pro obsah 2"/>
          <p:cNvSpPr>
            <a:spLocks noGrp="1"/>
          </p:cNvSpPr>
          <p:nvPr>
            <p:ph sz="half" idx="2"/>
          </p:nvPr>
        </p:nvSpPr>
        <p:spPr/>
        <p:txBody>
          <a:bodyPr>
            <a:normAutofit fontScale="85000" lnSpcReduction="20000"/>
          </a:bodyPr>
          <a:lstStyle/>
          <a:p>
            <a:pPr marL="0" indent="0">
              <a:buNone/>
            </a:pPr>
            <a:r>
              <a:rPr lang="cs-CZ" b="1" dirty="0" smtClean="0"/>
              <a:t>Francie</a:t>
            </a:r>
            <a:endParaRPr lang="cs-CZ" b="1" dirty="0"/>
          </a:p>
          <a:p>
            <a:pPr>
              <a:buFont typeface="Wingdings" pitchFamily="2" charset="2"/>
              <a:buChar char="ü"/>
            </a:pPr>
            <a:r>
              <a:rPr lang="cs-CZ" dirty="0" smtClean="0"/>
              <a:t>pokuty za podporu anglického vojska</a:t>
            </a:r>
          </a:p>
          <a:p>
            <a:pPr>
              <a:buFont typeface="Wingdings" pitchFamily="2" charset="2"/>
              <a:buChar char="ü"/>
            </a:pPr>
            <a:r>
              <a:rPr lang="cs-CZ" dirty="0" smtClean="0"/>
              <a:t>plenění anglickými vojsky</a:t>
            </a:r>
          </a:p>
          <a:p>
            <a:pPr>
              <a:buFont typeface="Wingdings" pitchFamily="2" charset="2"/>
              <a:buChar char="ü"/>
            </a:pPr>
            <a:r>
              <a:rPr lang="cs-CZ" dirty="0" smtClean="0"/>
              <a:t>plenění francouzskými vojsky</a:t>
            </a:r>
          </a:p>
          <a:p>
            <a:pPr>
              <a:buFont typeface="Wingdings" pitchFamily="2" charset="2"/>
              <a:buChar char="ü"/>
            </a:pPr>
            <a:r>
              <a:rPr lang="cs-CZ" dirty="0" smtClean="0"/>
              <a:t>dávky šlechtě (koně, zbroj, …..)</a:t>
            </a:r>
          </a:p>
          <a:p>
            <a:pPr>
              <a:buFont typeface="Wingdings" pitchFamily="2" charset="2"/>
              <a:buChar char="ü"/>
            </a:pPr>
            <a:r>
              <a:rPr lang="cs-CZ" dirty="0" smtClean="0"/>
              <a:t>příkaz stavět hradby kolem Paříže</a:t>
            </a:r>
          </a:p>
          <a:p>
            <a:pPr>
              <a:buFont typeface="Wingdings" pitchFamily="2" charset="2"/>
              <a:buChar char="ü"/>
            </a:pPr>
            <a:r>
              <a:rPr lang="cs-CZ" u="sng" dirty="0" smtClean="0"/>
              <a:t>daně pro panovníka</a:t>
            </a:r>
          </a:p>
          <a:p>
            <a:pPr>
              <a:buFont typeface="Wingdings" pitchFamily="2" charset="2"/>
              <a:buChar char="ü"/>
            </a:pPr>
            <a:r>
              <a:rPr lang="cs-CZ" u="sng" dirty="0" smtClean="0"/>
              <a:t>neúrody, nedostatek potravin</a:t>
            </a:r>
          </a:p>
          <a:p>
            <a:pPr>
              <a:buFont typeface="Wingdings" pitchFamily="2" charset="2"/>
              <a:buChar char="ü"/>
            </a:pPr>
            <a:r>
              <a:rPr lang="cs-CZ" u="sng" dirty="0" smtClean="0"/>
              <a:t>loupení vojáků</a:t>
            </a:r>
          </a:p>
          <a:p>
            <a:pPr>
              <a:buFont typeface="Wingdings" pitchFamily="2" charset="2"/>
              <a:buChar char="ü"/>
            </a:pPr>
            <a:r>
              <a:rPr lang="cs-CZ" u="sng" dirty="0" smtClean="0"/>
              <a:t>„černá smrt“</a:t>
            </a:r>
          </a:p>
          <a:p>
            <a:pPr>
              <a:buFont typeface="Wingdings" pitchFamily="2" charset="2"/>
              <a:buChar char="Ø"/>
            </a:pPr>
            <a:endParaRPr lang="cs-CZ" dirty="0"/>
          </a:p>
        </p:txBody>
      </p:sp>
    </p:spTree>
    <p:extLst>
      <p:ext uri="{BB962C8B-B14F-4D97-AF65-F5344CB8AC3E}">
        <p14:creationId xmlns:p14="http://schemas.microsoft.com/office/powerpoint/2010/main" val="41741782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„černá smrt“</a:t>
            </a:r>
            <a:endParaRPr lang="cs-CZ" dirty="0"/>
          </a:p>
        </p:txBody>
      </p:sp>
      <p:sp>
        <p:nvSpPr>
          <p:cNvPr id="3" name="Zástupný symbol pro obsah 2"/>
          <p:cNvSpPr>
            <a:spLocks noGrp="1"/>
          </p:cNvSpPr>
          <p:nvPr>
            <p:ph idx="1"/>
          </p:nvPr>
        </p:nvSpPr>
        <p:spPr/>
        <p:txBody>
          <a:bodyPr>
            <a:normAutofit fontScale="70000" lnSpcReduction="20000"/>
          </a:bodyPr>
          <a:lstStyle/>
          <a:p>
            <a:r>
              <a:rPr lang="cs-CZ" dirty="0" smtClean="0"/>
              <a:t>„Černá smrt“ se říkalo nejobávanější a nejzhoubnější nemoci středověku – moru.</a:t>
            </a:r>
          </a:p>
          <a:p>
            <a:r>
              <a:rPr lang="cs-CZ" dirty="0" smtClean="0"/>
              <a:t>Po několikasetleté přestávce se v Evropě ve 14.století objevil hlízový mor – nejprve v jihoevropských přístavech (Krym, Cařihrad), později v Janově. Odtud se šířil jako epidemie do celé Evropy.</a:t>
            </a:r>
          </a:p>
          <a:p>
            <a:r>
              <a:rPr lang="cs-CZ" dirty="0" smtClean="0"/>
              <a:t>Nemocní trpěli vysokými horečkami a velkými bolestmi. Umírali do 4 dnů. </a:t>
            </a:r>
          </a:p>
          <a:p>
            <a:r>
              <a:rPr lang="cs-CZ" dirty="0" smtClean="0"/>
              <a:t>Odhaduje se, že v Evropě poklesl počet obyvatel asi o 1/3. Někde vymřely celé vesnice.</a:t>
            </a:r>
          </a:p>
          <a:p>
            <a:r>
              <a:rPr lang="cs-CZ" dirty="0" smtClean="0"/>
              <a:t>Důvodem rychlého šíření morové epidemie byla velmi nízká hygiena ve středověku – žádné kanalizace, splašky přímo na ulici, přemnožení hlodavců  (právě zablešení hlodavci mor přenášejí).</a:t>
            </a:r>
          </a:p>
          <a:p>
            <a:r>
              <a:rPr lang="cs-CZ" dirty="0" smtClean="0"/>
              <a:t>Protože lidé neznali příčiny nemoci a neuměli ji léčit, považovali ji za trest boží. Jako poděkování za konec epidemie lidé stavěli „morové sloupy“.</a:t>
            </a:r>
            <a:endParaRPr lang="cs-CZ" dirty="0"/>
          </a:p>
        </p:txBody>
      </p:sp>
    </p:spTree>
    <p:extLst>
      <p:ext uri="{BB962C8B-B14F-4D97-AF65-F5344CB8AC3E}">
        <p14:creationId xmlns:p14="http://schemas.microsoft.com/office/powerpoint/2010/main" val="22439523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Jana z Arku </a:t>
            </a:r>
            <a:r>
              <a:rPr lang="cs-CZ" sz="2000" dirty="0" smtClean="0"/>
              <a:t>(6. ledna 1412 – 30. května 1431)</a:t>
            </a:r>
            <a:endParaRPr lang="cs-CZ" dirty="0"/>
          </a:p>
        </p:txBody>
      </p:sp>
      <p:sp>
        <p:nvSpPr>
          <p:cNvPr id="3" name="Zástupný symbol pro obsah 2"/>
          <p:cNvSpPr>
            <a:spLocks noGrp="1"/>
          </p:cNvSpPr>
          <p:nvPr>
            <p:ph idx="1"/>
          </p:nvPr>
        </p:nvSpPr>
        <p:spPr/>
        <p:txBody>
          <a:bodyPr>
            <a:normAutofit fontScale="77500" lnSpcReduction="20000"/>
          </a:bodyPr>
          <a:lstStyle/>
          <a:p>
            <a:r>
              <a:rPr lang="cs-CZ" dirty="0" smtClean="0"/>
              <a:t>Známá také jako Johanka z Arku nebo Panna orleánská.</a:t>
            </a:r>
          </a:p>
          <a:p>
            <a:r>
              <a:rPr lang="cs-CZ" dirty="0" smtClean="0"/>
              <a:t>Mladičká selská dívka  z Francie se stala jednou z nejslavnějších postav evropských dějin.</a:t>
            </a:r>
          </a:p>
          <a:p>
            <a:r>
              <a:rPr lang="cs-CZ" dirty="0" smtClean="0"/>
              <a:t>Cítila se povolána osvobodit Francii od </a:t>
            </a:r>
            <a:r>
              <a:rPr lang="cs-CZ" smtClean="0"/>
              <a:t>anglické nadvlády.</a:t>
            </a:r>
            <a:endParaRPr lang="cs-CZ" dirty="0" smtClean="0"/>
          </a:p>
          <a:p>
            <a:r>
              <a:rPr lang="cs-CZ" dirty="0" smtClean="0"/>
              <a:t>Přiměla jednoho z velitelů posádek, aby jí vydal oblečení, zbroj a koně a vydala se za následníkem francouzského trůnu Karlem VII.</a:t>
            </a:r>
          </a:p>
          <a:p>
            <a:r>
              <a:rPr lang="cs-CZ" dirty="0" smtClean="0"/>
              <a:t>Bojovala v čele francouzského vojska, osvobodila Angličany obležené město Orleans.</a:t>
            </a:r>
          </a:p>
          <a:p>
            <a:r>
              <a:rPr lang="cs-CZ" dirty="0" smtClean="0"/>
              <a:t>Roku 1430 byla v boji Angličany zajata, souzena jako čarodějnice a později upálena. Francouzi se o její záchranu nepokusili.</a:t>
            </a:r>
            <a:endParaRPr lang="cs-CZ" dirty="0"/>
          </a:p>
        </p:txBody>
      </p:sp>
    </p:spTree>
    <p:extLst>
      <p:ext uri="{BB962C8B-B14F-4D97-AF65-F5344CB8AC3E}">
        <p14:creationId xmlns:p14="http://schemas.microsoft.com/office/powerpoint/2010/main" val="39860305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Bitva u </a:t>
            </a:r>
            <a:r>
              <a:rPr lang="cs-CZ" dirty="0"/>
              <a:t>K</a:t>
            </a:r>
            <a:r>
              <a:rPr lang="cs-CZ" dirty="0" smtClean="0"/>
              <a:t>resčaku</a:t>
            </a:r>
            <a:endParaRPr lang="cs-CZ" dirty="0"/>
          </a:p>
        </p:txBody>
      </p:sp>
      <p:sp>
        <p:nvSpPr>
          <p:cNvPr id="3" name="Zástupný symbol pro obsah 2"/>
          <p:cNvSpPr>
            <a:spLocks noGrp="1"/>
          </p:cNvSpPr>
          <p:nvPr>
            <p:ph idx="1"/>
          </p:nvPr>
        </p:nvSpPr>
        <p:spPr/>
        <p:txBody>
          <a:bodyPr>
            <a:noAutofit/>
          </a:bodyPr>
          <a:lstStyle/>
          <a:p>
            <a:r>
              <a:rPr lang="cs-CZ" sz="1800" dirty="0" smtClean="0"/>
              <a:t>Roku 1346 proběhla první velká bitva stoleté války – bitva u Kresčaku. </a:t>
            </a:r>
            <a:endParaRPr lang="cs-CZ" sz="1800" dirty="0" smtClean="0"/>
          </a:p>
          <a:p>
            <a:r>
              <a:rPr lang="cs-CZ" sz="1800" dirty="0" smtClean="0"/>
              <a:t>Bitvy u Kresčaku se na francouzské straně zúčastnili i dva čeští králové – Jan Lucemburský a budoucí král Karel IV.</a:t>
            </a:r>
          </a:p>
          <a:p>
            <a:r>
              <a:rPr lang="cs-CZ" sz="1800" dirty="0"/>
              <a:t>Král Jan, rytíř, bojovník a diplomat, byl v té době již úplně slepý a život pro něj ztratil cenu. Nechal proto svého koně upoutat mezi koně svých dvou rytířů, kteří ho zavedli do nejprudší bitevní vřavy. Jeho smrt bývá proto považována za jakousi nepřímou, ba přímo vznešenou formu sebevraždy. Jeho poslední slova však zřejmě nezněla </a:t>
            </a:r>
            <a:r>
              <a:rPr lang="cs-CZ" sz="1800" i="1" dirty="0"/>
              <a:t>„Toho bohdá nebude, aby český král z boje utíkal.“</a:t>
            </a:r>
            <a:r>
              <a:rPr lang="cs-CZ" sz="1800" dirty="0"/>
              <a:t> Jan se nikdy nenaučil pořádně česky</a:t>
            </a:r>
            <a:r>
              <a:rPr lang="cs-CZ" sz="1800" dirty="0" smtClean="0"/>
              <a:t>.</a:t>
            </a:r>
          </a:p>
          <a:p>
            <a:r>
              <a:rPr lang="cs-CZ" sz="1800" dirty="0"/>
              <a:t>Svého následníka </a:t>
            </a:r>
            <a:r>
              <a:rPr lang="cs-CZ" sz="1800" dirty="0" smtClean="0"/>
              <a:t>Karla </a:t>
            </a:r>
            <a:r>
              <a:rPr lang="cs-CZ" sz="1800" dirty="0"/>
              <a:t>nechal násilím odvézt z boje, když zjistil, že bitva je prohraná, neboť si nepřál, aby zahynuli oba čeští králové.</a:t>
            </a:r>
          </a:p>
          <a:p>
            <a:endParaRPr lang="cs-CZ" sz="1800" dirty="0"/>
          </a:p>
          <a:p>
            <a:endParaRPr lang="cs-CZ" sz="1800" dirty="0"/>
          </a:p>
          <a:p>
            <a:endParaRPr lang="cs-CZ" sz="1800" dirty="0"/>
          </a:p>
          <a:p>
            <a:endParaRPr lang="cs-CZ" sz="1800" dirty="0" smtClean="0"/>
          </a:p>
          <a:p>
            <a:endParaRPr lang="cs-CZ" sz="1800" dirty="0"/>
          </a:p>
        </p:txBody>
      </p:sp>
    </p:spTree>
    <p:extLst>
      <p:ext uri="{BB962C8B-B14F-4D97-AF65-F5344CB8AC3E}">
        <p14:creationId xmlns:p14="http://schemas.microsoft.com/office/powerpoint/2010/main" val="37373373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 </a:t>
            </a:r>
            <a:r>
              <a:rPr lang="cs-CZ" smtClean="0"/>
              <a:t>výsledek války?</a:t>
            </a:r>
            <a:endParaRPr lang="cs-CZ" dirty="0"/>
          </a:p>
        </p:txBody>
      </p:sp>
      <p:sp>
        <p:nvSpPr>
          <p:cNvPr id="3" name="Zástupný symbol pro obsah 2"/>
          <p:cNvSpPr>
            <a:spLocks noGrp="1"/>
          </p:cNvSpPr>
          <p:nvPr>
            <p:ph idx="1"/>
          </p:nvPr>
        </p:nvSpPr>
        <p:spPr/>
        <p:txBody>
          <a:bodyPr>
            <a:normAutofit/>
          </a:bodyPr>
          <a:lstStyle/>
          <a:p>
            <a:r>
              <a:rPr lang="cs-CZ" sz="2400" dirty="0" smtClean="0"/>
              <a:t>Vítězem války stoleté se stala Francie. Válka přispěla ke sjednocení Francie a jejímu následnému rozvoji.</a:t>
            </a:r>
          </a:p>
          <a:p>
            <a:r>
              <a:rPr lang="cs-CZ" sz="2400" dirty="0" smtClean="0"/>
              <a:t>V oslabené Anglii vedla porážka k vnitřním bojům – soupeřily mezi sebou rody </a:t>
            </a:r>
            <a:r>
              <a:rPr lang="cs-CZ" sz="2400" dirty="0" err="1" smtClean="0"/>
              <a:t>Lancasterů</a:t>
            </a:r>
            <a:r>
              <a:rPr lang="cs-CZ" sz="2400" dirty="0" smtClean="0"/>
              <a:t> a Yorků. V této „válce růží“ zahynula většina představitelů těchto rodů, a k vládě se dostala dynastie Tudorovců.</a:t>
            </a:r>
          </a:p>
          <a:p>
            <a:r>
              <a:rPr lang="cs-CZ" sz="2400" dirty="0" smtClean="0"/>
              <a:t>Válka přinesla mnohaleté strádání obyvatelům Anglie i Francie.</a:t>
            </a:r>
          </a:p>
          <a:p>
            <a:r>
              <a:rPr lang="cs-CZ" sz="2400" dirty="0" smtClean="0"/>
              <a:t>Na následnou morovou epidemii zemřelo v Evropě několik milionů obyvatel.</a:t>
            </a:r>
          </a:p>
          <a:p>
            <a:endParaRPr lang="cs-CZ" sz="2400" dirty="0" smtClean="0"/>
          </a:p>
          <a:p>
            <a:endParaRPr lang="cs-CZ" sz="2400" dirty="0" smtClean="0"/>
          </a:p>
          <a:p>
            <a:endParaRPr lang="cs-CZ" sz="2400" dirty="0"/>
          </a:p>
        </p:txBody>
      </p:sp>
    </p:spTree>
    <p:extLst>
      <p:ext uri="{BB962C8B-B14F-4D97-AF65-F5344CB8AC3E}">
        <p14:creationId xmlns:p14="http://schemas.microsoft.com/office/powerpoint/2010/main" val="33342435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166</TotalTime>
  <Words>879</Words>
  <Application>Microsoft Office PowerPoint</Application>
  <PresentationFormat>Předvádění na obrazovce (4:3)</PresentationFormat>
  <Paragraphs>100</Paragraphs>
  <Slides>11</Slides>
  <Notes>2</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Cesta</vt:lpstr>
      <vt:lpstr>Prezentace aplikace PowerPoint</vt:lpstr>
      <vt:lpstr>Prezentace aplikace PowerPoint</vt:lpstr>
      <vt:lpstr>zdroje</vt:lpstr>
      <vt:lpstr>Stoletá válka</vt:lpstr>
      <vt:lpstr>Významná místa dějin Anglie a Francie ve 14.- 15. století</vt:lpstr>
      <vt:lpstr>Anglie a Francie ve 13. – 15. století</vt:lpstr>
      <vt:lpstr>Čím strádalo obyvatelstvo v době stoleté války</vt:lpstr>
      <vt:lpstr>„černá smrt“</vt:lpstr>
      <vt:lpstr>Jana z Arku (6. ledna 1412 – 30. května 1431)</vt:lpstr>
      <vt:lpstr>Bitva u Kresčaku</vt:lpstr>
      <vt:lpstr>A výsledek války?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Stoletá válka</dc:title>
  <dc:creator>smolikovar</dc:creator>
  <cp:lastModifiedBy>smolikovar</cp:lastModifiedBy>
  <cp:revision>19</cp:revision>
  <dcterms:created xsi:type="dcterms:W3CDTF">2013-06-01T13:45:51Z</dcterms:created>
  <dcterms:modified xsi:type="dcterms:W3CDTF">2013-06-19T16:49:18Z</dcterms:modified>
</cp:coreProperties>
</file>