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68" r:id="rId2"/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71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5C6127-94A1-485A-B56C-88E812F9858D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D0DF9-DB4F-43AC-82E5-BEBDBD52D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981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FADE84-3CD3-4D0A-BFB4-D8628216A6F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8A4828-822D-4961-AA2F-2CB94C5817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Název DUM:  </a:t>
            </a:r>
            <a:r>
              <a:rPr lang="cs-CZ" dirty="0" smtClean="0">
                <a:solidFill>
                  <a:prstClr val="black"/>
                </a:solidFill>
              </a:rPr>
              <a:t>VY_32_INOVACE_VI_3_10: Život Evropanů ve 13.-15. stol.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Šablona číslo:  </a:t>
            </a:r>
            <a:r>
              <a:rPr lang="cs-CZ" dirty="0" smtClean="0">
                <a:solidFill>
                  <a:prstClr val="black"/>
                </a:solidFill>
              </a:rPr>
              <a:t>VI</a:t>
            </a:r>
            <a:r>
              <a:rPr lang="cs-CZ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dirty="0" smtClean="0">
                <a:solidFill>
                  <a:prstClr val="black"/>
                </a:solidFill>
              </a:rPr>
              <a:t>3</a:t>
            </a:r>
            <a:r>
              <a:rPr lang="cs-CZ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dirty="0" smtClean="0">
                <a:solidFill>
                  <a:prstClr val="black"/>
                </a:solidFill>
              </a:rPr>
              <a:t> 10</a:t>
            </a:r>
            <a:r>
              <a:rPr lang="cs-CZ" b="1" dirty="0" smtClean="0">
                <a:solidFill>
                  <a:prstClr val="black"/>
                </a:solidFill>
              </a:rPr>
              <a:t>   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Autor: </a:t>
            </a:r>
            <a:r>
              <a:rPr lang="cs-CZ" dirty="0" smtClean="0">
                <a:solidFill>
                  <a:prstClr val="black"/>
                </a:solidFill>
              </a:rPr>
              <a:t>Mgr. Radmila Smolíková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983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s podmínkami a způsobem života středověkých obyvatel Evropy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sz="1600" dirty="0" smtClean="0"/>
              <a:t>žáci se seznámí  s obrovským vlivem církve na život středověkého člověka a </a:t>
            </a:r>
            <a:r>
              <a:rPr lang="cs-CZ" sz="1600" smtClean="0"/>
              <a:t>krizí církve, </a:t>
            </a:r>
            <a:r>
              <a:rPr lang="cs-CZ" sz="1600" dirty="0" smtClean="0"/>
              <a:t>poznají život Evropana 13.-15. století, kategorizují druhy významných měst.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</a:t>
            </a:r>
            <a:r>
              <a:rPr lang="cs-CZ" dirty="0" smtClean="0"/>
              <a:t> 12– 13let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druhy měst, sociální rozdělení, krize církve, kritici církve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tabule, sešit, psací potřeby</a:t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prezentuje látku na interaktivní tabuli a žáci potom ústně rekapitulují získané vědomosti. Na závěr si vyzkoušejí odpovědět na několik kontrolních otázek, které jsou součástí prezentace.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366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Mandelová, H., Kunstová, E., Pařízková, I.  Dějiny středověku a počátků novověku. 2. vydání. Liberec: Dialog, 2010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60767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Život Evropanů ve 13.-15.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13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Evropským  zemím vládli </a:t>
            </a:r>
            <a:r>
              <a:rPr lang="cs-CZ" sz="2000" b="1" dirty="0" smtClean="0"/>
              <a:t>panovníci</a:t>
            </a:r>
            <a:r>
              <a:rPr lang="cs-CZ" sz="2000" dirty="0" smtClean="0"/>
              <a:t>, kteří měli různé tituly – kníže, vévoda, král, císař, ……</a:t>
            </a:r>
          </a:p>
          <a:p>
            <a:r>
              <a:rPr lang="cs-CZ" sz="2000" dirty="0" smtClean="0"/>
              <a:t>Nejvyššími církevními představiteli byli </a:t>
            </a:r>
            <a:r>
              <a:rPr lang="cs-CZ" sz="2000" b="1" dirty="0" smtClean="0"/>
              <a:t>papež</a:t>
            </a:r>
            <a:r>
              <a:rPr lang="cs-CZ" sz="2000" dirty="0" smtClean="0"/>
              <a:t> a</a:t>
            </a:r>
            <a:r>
              <a:rPr lang="cs-CZ" sz="2000" b="1" dirty="0" smtClean="0"/>
              <a:t> arcibiskupové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Malou část obyvatelstva tvořili </a:t>
            </a:r>
            <a:r>
              <a:rPr lang="cs-CZ" sz="2000" b="1" dirty="0" smtClean="0"/>
              <a:t>lidé</a:t>
            </a:r>
            <a:r>
              <a:rPr lang="cs-CZ" sz="2000" dirty="0" smtClean="0"/>
              <a:t> </a:t>
            </a:r>
            <a:r>
              <a:rPr lang="cs-CZ" sz="2000" b="1" dirty="0" smtClean="0"/>
              <a:t>urození</a:t>
            </a:r>
            <a:r>
              <a:rPr lang="cs-CZ" sz="2000" dirty="0"/>
              <a:t> </a:t>
            </a:r>
            <a:r>
              <a:rPr lang="cs-CZ" sz="2000" dirty="0" smtClean="0"/>
              <a:t>(obklopovali panovníka nebo žili na svých hradech nebo tvrzích),</a:t>
            </a:r>
            <a:r>
              <a:rPr lang="cs-CZ" sz="2000" b="1" dirty="0" smtClean="0"/>
              <a:t> kněží </a:t>
            </a:r>
            <a:r>
              <a:rPr lang="cs-CZ" sz="2000" dirty="0" smtClean="0"/>
              <a:t>a </a:t>
            </a:r>
            <a:r>
              <a:rPr lang="cs-CZ" sz="2000" b="1" dirty="0" smtClean="0"/>
              <a:t>řeholníci</a:t>
            </a:r>
            <a:r>
              <a:rPr lang="cs-CZ" sz="2000" dirty="0" smtClean="0"/>
              <a:t>. </a:t>
            </a:r>
          </a:p>
          <a:p>
            <a:r>
              <a:rPr lang="cs-CZ" sz="2000" b="1" dirty="0" smtClean="0"/>
              <a:t>Svobodní obyvatelé </a:t>
            </a:r>
            <a:r>
              <a:rPr lang="cs-CZ" sz="2000" dirty="0" smtClean="0"/>
              <a:t>(byli poddaní jen panovníkovi) žili ve městech a na venkově.</a:t>
            </a:r>
          </a:p>
          <a:p>
            <a:r>
              <a:rPr lang="cs-CZ" sz="2000" dirty="0" smtClean="0"/>
              <a:t>Většinu Evropanu tvořili</a:t>
            </a:r>
            <a:r>
              <a:rPr lang="cs-CZ" sz="2000" b="1" dirty="0" smtClean="0"/>
              <a:t> poddaní </a:t>
            </a:r>
            <a:r>
              <a:rPr lang="cs-CZ" sz="2000" dirty="0" smtClean="0"/>
              <a:t>rolníci na venkově a městská chudina.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7585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Všední dny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Život na vesnici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1" dirty="0" smtClean="0"/>
              <a:t>Život ve městě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Měnil se jen pomalu.</a:t>
            </a:r>
          </a:p>
          <a:p>
            <a:r>
              <a:rPr lang="cs-CZ" dirty="0" smtClean="0"/>
              <a:t>Rolníci prodali přebytek úrody a mohli si tak zakoupit některé předměty, </a:t>
            </a:r>
            <a:r>
              <a:rPr lang="cs-CZ" smtClean="0"/>
              <a:t>které si </a:t>
            </a:r>
            <a:r>
              <a:rPr lang="cs-CZ" dirty="0" smtClean="0"/>
              <a:t>nedokázali vyrobit.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Proměňoval se více.</a:t>
            </a:r>
          </a:p>
          <a:p>
            <a:r>
              <a:rPr lang="cs-CZ" dirty="0" smtClean="0"/>
              <a:t>Zvyšoval se počet měst a rostly rozdíly mezi nimi (v bohatství, zaměření i významu).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5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evropských měst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Města s převahou řemeslné výroby:</a:t>
            </a:r>
            <a:r>
              <a:rPr lang="cs-CZ" dirty="0" smtClean="0"/>
              <a:t> </a:t>
            </a:r>
            <a:r>
              <a:rPr lang="cs-CZ" dirty="0" err="1" smtClean="0"/>
              <a:t>Gent</a:t>
            </a:r>
            <a:r>
              <a:rPr lang="cs-CZ" dirty="0" smtClean="0"/>
              <a:t>, Antverpy, Florencie, Milán.</a:t>
            </a:r>
          </a:p>
          <a:p>
            <a:endParaRPr lang="cs-CZ" dirty="0"/>
          </a:p>
          <a:p>
            <a:r>
              <a:rPr lang="cs-CZ" b="1" dirty="0" smtClean="0"/>
              <a:t>Města s velkým podílem obchodu (především dálkového): </a:t>
            </a:r>
            <a:r>
              <a:rPr lang="cs-CZ" dirty="0" smtClean="0"/>
              <a:t>Benátky, Janov, Dubrovník, Londýn, Bruggy, Novgorod.</a:t>
            </a:r>
          </a:p>
          <a:p>
            <a:endParaRPr lang="cs-CZ" b="1" dirty="0"/>
          </a:p>
          <a:p>
            <a:r>
              <a:rPr lang="cs-CZ" b="1" dirty="0" smtClean="0"/>
              <a:t>Sídla hlav států a církví:</a:t>
            </a:r>
            <a:r>
              <a:rPr lang="cs-CZ" dirty="0" smtClean="0"/>
              <a:t> Londýn, Paříž, Řím, Avignon, Praha, Cařihrad, Moskva.</a:t>
            </a:r>
            <a:r>
              <a:rPr lang="cs-CZ" b="1" dirty="0" smtClean="0"/>
              <a:t>  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3708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domácnosti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Vybavení domácnosti bylo prosté – stůl, lavice, truhly na oblečení, police na nádobí, postele.</a:t>
            </a:r>
          </a:p>
          <a:p>
            <a:r>
              <a:rPr lang="cs-CZ" dirty="0" smtClean="0"/>
              <a:t>Řemeslníci pracovali ve svých domech – bydleli v patře, dílny byly v přízemí.</a:t>
            </a:r>
          </a:p>
          <a:p>
            <a:r>
              <a:rPr lang="cs-CZ" dirty="0"/>
              <a:t> </a:t>
            </a:r>
            <a:r>
              <a:rPr lang="cs-CZ" dirty="0" smtClean="0"/>
              <a:t>V domech bohatších lidí (kupci, ….) byly sklady zboží na půdách.</a:t>
            </a:r>
          </a:p>
          <a:p>
            <a:r>
              <a:rPr lang="cs-CZ" dirty="0" smtClean="0"/>
              <a:t>Mimořádnými dny byly neděle, svátky světců nebo nejrůznější slavnosti (např. při návštěvě</a:t>
            </a:r>
            <a:r>
              <a:rPr lang="cs-CZ" dirty="0"/>
              <a:t> </a:t>
            </a:r>
            <a:r>
              <a:rPr lang="cs-CZ" dirty="0" smtClean="0"/>
              <a:t>cizího poselstva, panovníka, návratu vojska z války, ….).</a:t>
            </a:r>
          </a:p>
        </p:txBody>
      </p:sp>
    </p:spTree>
    <p:extLst>
      <p:ext uri="{BB962C8B-B14F-4D97-AF65-F5344CB8AC3E}">
        <p14:creationId xmlns:p14="http://schemas.microsoft.com/office/powerpoint/2010/main" val="391556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duchovenstva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 životu všech obyvatel patřila účast na </a:t>
            </a:r>
            <a:r>
              <a:rPr lang="cs-CZ" b="1" dirty="0" smtClean="0"/>
              <a:t>bohoslužbách</a:t>
            </a:r>
            <a:r>
              <a:rPr lang="cs-CZ" dirty="0" smtClean="0"/>
              <a:t>, </a:t>
            </a:r>
            <a:r>
              <a:rPr lang="cs-CZ" b="1" dirty="0" smtClean="0"/>
              <a:t>kázání</a:t>
            </a:r>
            <a:r>
              <a:rPr lang="cs-CZ" dirty="0" smtClean="0"/>
              <a:t>, </a:t>
            </a:r>
            <a:r>
              <a:rPr lang="cs-CZ" b="1" dirty="0" smtClean="0"/>
              <a:t>zpovědi</a:t>
            </a:r>
            <a:r>
              <a:rPr lang="cs-CZ" dirty="0" smtClean="0"/>
              <a:t> a </a:t>
            </a:r>
            <a:r>
              <a:rPr lang="cs-CZ" b="1" dirty="0" smtClean="0"/>
              <a:t>přijímání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Výjimečné postavení měly </a:t>
            </a:r>
            <a:r>
              <a:rPr lang="cs-CZ" b="1" dirty="0" smtClean="0"/>
              <a:t>oslavy Vánoc </a:t>
            </a:r>
            <a:r>
              <a:rPr lang="cs-CZ" dirty="0" smtClean="0"/>
              <a:t>a </a:t>
            </a:r>
            <a:r>
              <a:rPr lang="cs-CZ" b="1" dirty="0" smtClean="0"/>
              <a:t>Velikonoc</a:t>
            </a:r>
            <a:r>
              <a:rPr lang="cs-CZ" dirty="0" smtClean="0"/>
              <a:t>, oslavy svátků nejrůznějších patronů (země, města, profese, …….).</a:t>
            </a:r>
          </a:p>
          <a:p>
            <a:r>
              <a:rPr lang="cs-CZ" dirty="0" smtClean="0"/>
              <a:t>Slavnostní příležitostí byly </a:t>
            </a:r>
            <a:r>
              <a:rPr lang="cs-CZ" b="1" dirty="0" smtClean="0"/>
              <a:t>křty novorozeňat</a:t>
            </a:r>
            <a:r>
              <a:rPr lang="cs-CZ" dirty="0" smtClean="0"/>
              <a:t>, </a:t>
            </a:r>
            <a:r>
              <a:rPr lang="cs-CZ" b="1" dirty="0" smtClean="0"/>
              <a:t>svatby</a:t>
            </a:r>
            <a:r>
              <a:rPr lang="cs-CZ" dirty="0" smtClean="0"/>
              <a:t> a </a:t>
            </a:r>
            <a:r>
              <a:rPr lang="cs-CZ" b="1" dirty="0" smtClean="0"/>
              <a:t>pohřby</a:t>
            </a:r>
            <a:r>
              <a:rPr lang="cs-CZ" dirty="0" smtClean="0"/>
              <a:t>.</a:t>
            </a:r>
          </a:p>
          <a:p>
            <a:r>
              <a:rPr lang="cs-CZ" dirty="0" smtClean="0"/>
              <a:t>Tyto služby poskytovali kněží. </a:t>
            </a:r>
            <a:r>
              <a:rPr lang="cs-CZ" b="1" dirty="0" smtClean="0"/>
              <a:t>Církev měla bdít nad spravedlností a pečovat o spásu věřících.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70824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Krize církve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 12.-14. století vzrostl v Evropě počet obyvatel a hromadily  se problémy – války a přírodní katastrofy, šířily se nemoci (mor), hladomor.</a:t>
            </a:r>
          </a:p>
          <a:p>
            <a:r>
              <a:rPr lang="cs-CZ" dirty="0" smtClean="0"/>
              <a:t>Od církve lidé očekávali pomoc a útěchu, té se však ne vždy dočkali. </a:t>
            </a:r>
            <a:endParaRPr lang="cs-CZ" dirty="0"/>
          </a:p>
          <a:p>
            <a:r>
              <a:rPr lang="cs-CZ" dirty="0" smtClean="0"/>
              <a:t>Církev se věnovala především hromadění majetku a posilování papežovy moci.</a:t>
            </a:r>
          </a:p>
          <a:p>
            <a:r>
              <a:rPr lang="cs-CZ" dirty="0" smtClean="0"/>
              <a:t>V některých zemích začali lidé kritizovat takový život církve a žádali nápravu – návrat k pokoře a skromnosti.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4144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Kritici církve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Jan Viklef </a:t>
            </a:r>
            <a:r>
              <a:rPr lang="cs-CZ" sz="2400" dirty="0" smtClean="0"/>
              <a:t>(asi 1320-1384). Jeden z nejvýznamnějších učenců své doby, profesor na oxfordské univerzitě. Dospěl k názoru, že církev by se měla zbavit majetku a vrátit k původní chudobě. Spolupracoval na překladu Bible do angličtiny, aby si ji lidé mohli přečíst sami.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Jan Milíč z Kroměříže </a:t>
            </a:r>
            <a:r>
              <a:rPr lang="cs-CZ" sz="2400" dirty="0" smtClean="0"/>
              <a:t>(? – 1374). Jako velmi vzdělaný člověk doprovázel panovníka na cestách. Pak se vzdal svého majetku i úřadů a žil příkladně v chudobě a pomáhal potřebným.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06828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se zamyslet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Které různé skupiny obyvatel žily v Evropě?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druhy významných středověkých měst znáš?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Jaká byla největší životní ohrožení obyvatel Evropy ve středověku?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se měl starat o náboženské potřeby lidí? </a:t>
            </a: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Jaká byla situace církve?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Které kritiky církve znáš?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72796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sis poradil/poradila?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Panovník, vyšší šlechta, nižší šlechta, kněží, svobodní obyvatelé měst a venkova, nesvobodní.</a:t>
            </a:r>
          </a:p>
          <a:p>
            <a:r>
              <a:rPr lang="cs-CZ" dirty="0" smtClean="0"/>
              <a:t>Města s řemeslnou výrobou (Milán, Florencie), města s obchodem (Benátky, Janov), sídla hlav států a církví  (Paříž, Londýn).</a:t>
            </a:r>
          </a:p>
          <a:p>
            <a:r>
              <a:rPr lang="cs-CZ" dirty="0" smtClean="0"/>
              <a:t>Přírodní pohromy, nemoci (mor), hladomor.</a:t>
            </a:r>
          </a:p>
          <a:p>
            <a:r>
              <a:rPr lang="cs-CZ" dirty="0" smtClean="0"/>
              <a:t>Církev (kněží).</a:t>
            </a:r>
          </a:p>
          <a:p>
            <a:r>
              <a:rPr lang="cs-CZ" dirty="0" smtClean="0"/>
              <a:t>Církev se nevěnovala duchovnímu životu ale věnovala se rozmnožování majetku a </a:t>
            </a:r>
            <a:r>
              <a:rPr lang="cs-CZ" smtClean="0"/>
              <a:t>posilování vlivu </a:t>
            </a:r>
            <a:r>
              <a:rPr lang="cs-CZ" dirty="0" smtClean="0"/>
              <a:t>papeže.</a:t>
            </a:r>
          </a:p>
          <a:p>
            <a:r>
              <a:rPr lang="cs-CZ" dirty="0" smtClean="0"/>
              <a:t>John Viklef, Jan Milíč z Kroměříže, Jan Hus.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086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135</TotalTime>
  <Words>728</Words>
  <Application>Microsoft Office PowerPoint</Application>
  <PresentationFormat>Předvádění na obrazovce (4:3)</PresentationFormat>
  <Paragraphs>81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Prezentace aplikace PowerPoint</vt:lpstr>
      <vt:lpstr>zdroje</vt:lpstr>
      <vt:lpstr>Život Evropanů ve 13.-15. století</vt:lpstr>
      <vt:lpstr>Obyvatelstvo Evropy</vt:lpstr>
      <vt:lpstr>Všední dny</vt:lpstr>
      <vt:lpstr>Druhy evropských měst</vt:lpstr>
      <vt:lpstr>V domácnosti</vt:lpstr>
      <vt:lpstr>Činnost duchovenstva</vt:lpstr>
      <vt:lpstr>Krize církve</vt:lpstr>
      <vt:lpstr>Kritici církve</vt:lpstr>
      <vt:lpstr>Zkus se zamyslet</vt:lpstr>
      <vt:lpstr>Jak sis poradil/poradila?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Evropanů ve 13.-15. století</dc:title>
  <dc:creator>smolikovar</dc:creator>
  <cp:lastModifiedBy>smolikovar</cp:lastModifiedBy>
  <cp:revision>21</cp:revision>
  <dcterms:created xsi:type="dcterms:W3CDTF">2013-06-05T10:48:45Z</dcterms:created>
  <dcterms:modified xsi:type="dcterms:W3CDTF">2013-06-19T16:53:47Z</dcterms:modified>
</cp:coreProperties>
</file>