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3"/>
  </p:notesMasterIdLst>
  <p:sldIdLst>
    <p:sldId id="265" r:id="rId2"/>
    <p:sldId id="266" r:id="rId3"/>
    <p:sldId id="267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6C87F9-521C-4B98-8720-D1B61CF23B5B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53D5B7-B3D9-4AE9-85BA-50782B4D50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9347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10FDEE8-A18A-439B-AE31-831D3144487F}" type="datetimeFigureOut">
              <a:rPr lang="cs-CZ" smtClean="0"/>
              <a:t>16.6.2013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72DB5CF-10DE-4ECC-AED8-352E3529376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>
                <a:solidFill>
                  <a:prstClr val="black"/>
                </a:solidFill>
              </a:rPr>
              <a:t>Název DUM:  </a:t>
            </a:r>
            <a:r>
              <a:rPr lang="cs-CZ" sz="1400" dirty="0" smtClean="0">
                <a:solidFill>
                  <a:prstClr val="black"/>
                </a:solidFill>
              </a:rPr>
              <a:t>VY_32_INOVACE_VI_3_12_Lucemburkové v českém království, prezentace</a:t>
            </a:r>
            <a:endParaRPr lang="cs-CZ" sz="1400" dirty="0" smtClean="0">
              <a:solidFill>
                <a:prstClr val="black"/>
              </a:solidFill>
            </a:endParaRPr>
          </a:p>
          <a:p>
            <a:endParaRPr lang="cs-CZ" sz="1400" b="1" dirty="0" smtClean="0">
              <a:solidFill>
                <a:prstClr val="black"/>
              </a:solidFill>
            </a:endParaRPr>
          </a:p>
          <a:p>
            <a:r>
              <a:rPr lang="cs-CZ" sz="1400" b="1" dirty="0" smtClean="0">
                <a:solidFill>
                  <a:prstClr val="black"/>
                </a:solidFill>
              </a:rPr>
              <a:t>Šablona číslo:  </a:t>
            </a:r>
            <a:r>
              <a:rPr lang="cs-CZ" sz="1400" dirty="0" smtClean="0">
                <a:solidFill>
                  <a:prstClr val="black"/>
                </a:solidFill>
              </a:rPr>
              <a:t>VI</a:t>
            </a:r>
            <a:r>
              <a:rPr lang="cs-CZ" sz="1400" b="1" dirty="0" smtClean="0">
                <a:solidFill>
                  <a:prstClr val="black"/>
                </a:solidFill>
              </a:rPr>
              <a:t>           Sada číslo: </a:t>
            </a:r>
            <a:r>
              <a:rPr lang="cs-CZ" sz="1400" dirty="0" smtClean="0">
                <a:solidFill>
                  <a:prstClr val="black"/>
                </a:solidFill>
              </a:rPr>
              <a:t>3</a:t>
            </a:r>
            <a:r>
              <a:rPr lang="cs-CZ" sz="1400" b="1" dirty="0" smtClean="0">
                <a:solidFill>
                  <a:prstClr val="black"/>
                </a:solidFill>
              </a:rPr>
              <a:t>            Pořadové číslo DUM:</a:t>
            </a:r>
            <a:r>
              <a:rPr lang="cs-CZ" sz="1400" dirty="0" smtClean="0">
                <a:solidFill>
                  <a:prstClr val="black"/>
                </a:solidFill>
              </a:rPr>
              <a:t> </a:t>
            </a:r>
            <a:r>
              <a:rPr lang="cs-CZ" sz="1400" dirty="0" smtClean="0">
                <a:solidFill>
                  <a:prstClr val="black"/>
                </a:solidFill>
              </a:rPr>
              <a:t>12</a:t>
            </a:r>
            <a:r>
              <a:rPr lang="cs-CZ" sz="1400" b="1" dirty="0" smtClean="0">
                <a:solidFill>
                  <a:prstClr val="black"/>
                </a:solidFill>
              </a:rPr>
              <a:t>  </a:t>
            </a:r>
            <a:endParaRPr lang="cs-CZ" sz="1400" dirty="0" smtClean="0">
              <a:solidFill>
                <a:prstClr val="black"/>
              </a:solidFill>
            </a:endParaRPr>
          </a:p>
          <a:p>
            <a:endParaRPr lang="cs-CZ" sz="1400" b="1" dirty="0" smtClean="0">
              <a:solidFill>
                <a:prstClr val="black"/>
              </a:solidFill>
            </a:endParaRPr>
          </a:p>
          <a:p>
            <a:r>
              <a:rPr lang="cs-CZ" sz="1400" b="1" dirty="0" smtClean="0">
                <a:solidFill>
                  <a:prstClr val="black"/>
                </a:solidFill>
              </a:rPr>
              <a:t>Autor: </a:t>
            </a:r>
            <a:r>
              <a:rPr lang="cs-CZ" sz="1400" dirty="0" smtClean="0">
                <a:solidFill>
                  <a:prstClr val="black"/>
                </a:solidFill>
              </a:rPr>
              <a:t>Mgr. Radmila Smolíková</a:t>
            </a:r>
            <a:endParaRPr lang="cs-CZ" sz="1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15416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72879"/>
            <a:ext cx="7272808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b="1" dirty="0" smtClean="0"/>
              <a:t>Anotace: </a:t>
            </a:r>
            <a:r>
              <a:rPr lang="cs-CZ" sz="1600" dirty="0" smtClean="0"/>
              <a:t>doba vlády Lucemburků za českém trůně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Očekávaný výstup: </a:t>
            </a:r>
            <a:r>
              <a:rPr lang="cs-CZ" sz="1600" dirty="0" smtClean="0"/>
              <a:t>žáci se seznámí  </a:t>
            </a:r>
            <a:r>
              <a:rPr lang="cs-CZ" sz="1600" dirty="0" smtClean="0"/>
              <a:t>s vládou Jana Lucemburského, Karla IV. A Václava IV. 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Druh učebního materiálu: </a:t>
            </a:r>
            <a:r>
              <a:rPr lang="cs-CZ" sz="1600" dirty="0" smtClean="0"/>
              <a:t>prezentace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Typická věková skupina:</a:t>
            </a:r>
            <a:r>
              <a:rPr lang="cs-CZ" sz="1600" dirty="0" smtClean="0"/>
              <a:t> 12– 13let</a:t>
            </a:r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Klíčová slova: </a:t>
            </a:r>
            <a:r>
              <a:rPr lang="cs-CZ" sz="1600" dirty="0" smtClean="0"/>
              <a:t>Jan Lucemburský, Karel IV., Václav IV.</a:t>
            </a:r>
            <a:endParaRPr lang="cs-CZ" sz="1600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Pomůcky a materiál:</a:t>
            </a:r>
            <a:r>
              <a:rPr lang="cs-CZ" sz="1600" dirty="0" smtClean="0"/>
              <a:t> interaktivní tabule, sešit, psací potřeby</a:t>
            </a:r>
            <a:br>
              <a:rPr lang="cs-CZ" sz="1600" dirty="0" smtClean="0"/>
            </a:br>
            <a:r>
              <a:rPr lang="cs-CZ" sz="1600" b="1" dirty="0" smtClean="0"/>
              <a:t>Potřebný čas pro výuku DUM:</a:t>
            </a:r>
            <a:r>
              <a:rPr lang="cs-CZ" sz="1600" dirty="0" smtClean="0"/>
              <a:t> 35 – 40 minut</a:t>
            </a:r>
            <a:endParaRPr lang="cs-CZ" sz="1600" b="1" dirty="0" smtClean="0"/>
          </a:p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Metodické zhodnocení a popis práce s digitálním učebním materiálem:</a:t>
            </a:r>
          </a:p>
          <a:p>
            <a:r>
              <a:rPr lang="cs-CZ" sz="1600" dirty="0" smtClean="0"/>
              <a:t>Učitel žákům prezentuje látku na interaktivní tabuli a žáci potom ústně rekapitulují získané vědomosti. </a:t>
            </a:r>
            <a:r>
              <a:rPr lang="cs-CZ" sz="1600" dirty="0" smtClean="0"/>
              <a:t>Následně se snaží zodpovědět otázky, které jsou v závěru prezentace. Učiní krátký zápis do sešitu.</a:t>
            </a:r>
            <a:endParaRPr lang="cs-CZ" sz="1600" dirty="0" smtClean="0"/>
          </a:p>
          <a:p>
            <a:endParaRPr lang="cs-CZ" sz="1600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35924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000" dirty="0"/>
              <a:t>Mandelová, H., Kunstová, E., Pařízková, I.  Dějiny středověku a počátků novověku. 2. vydání. Liberec: Dialog, 2010.</a:t>
            </a:r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9570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Lucemburkové v českém království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0417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České království po vymření Přemyslovců </a:t>
            </a:r>
            <a:br>
              <a:rPr lang="cs-CZ" sz="3200" dirty="0" smtClean="0"/>
            </a:br>
            <a:r>
              <a:rPr lang="cs-CZ" sz="3200" dirty="0" smtClean="0"/>
              <a:t>(1306-1310)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 zavraždění Václava III. panoval v zemi chaos.</a:t>
            </a:r>
          </a:p>
          <a:p>
            <a:r>
              <a:rPr lang="cs-CZ" sz="2400" dirty="0" smtClean="0"/>
              <a:t>Nejprve  vládl v neklidné zemi Jindřich Korutanský (manžel Václavovy sestry Anny).</a:t>
            </a:r>
          </a:p>
          <a:p>
            <a:r>
              <a:rPr lang="cs-CZ" sz="2400" dirty="0" smtClean="0"/>
              <a:t>Nárok na trůn si dělali i sousední Habsburkové, kteří na něj dosadili prince Rudolfa. Ten však do roka zemřel.</a:t>
            </a:r>
          </a:p>
          <a:p>
            <a:r>
              <a:rPr lang="cs-CZ" sz="2400" dirty="0" smtClean="0"/>
              <a:t>Nakonec byl na český trůn vybrán </a:t>
            </a:r>
            <a:r>
              <a:rPr lang="cs-CZ" sz="2400" b="1" dirty="0" smtClean="0"/>
              <a:t>Jan Lucemburský</a:t>
            </a:r>
            <a:r>
              <a:rPr lang="cs-CZ" sz="2400" dirty="0" smtClean="0"/>
              <a:t>, jediný syn římského krále Jindřicha Lucemburského.  Jeho svatba s Eliškou Přemyslovnou se konala v roce 1310. V tomto roce tedy nastoupili </a:t>
            </a:r>
            <a:r>
              <a:rPr lang="cs-CZ" sz="2400" b="1" dirty="0" smtClean="0"/>
              <a:t>Lucemburkové na český trůn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1942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Jan Lucemburský </a:t>
            </a:r>
            <a:r>
              <a:rPr lang="cs-CZ" sz="3200" dirty="0" smtClean="0"/>
              <a:t>(vládl 1310 </a:t>
            </a:r>
            <a:r>
              <a:rPr lang="cs-CZ" sz="3200" dirty="0" smtClean="0"/>
              <a:t>– 1346)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České šlechtě slíbil řadu ústupků, které omezovaly jeho moc – neměl od ní vybírat daně, neměl je žádat o tažení do ciziny, neměl obsazovat úřady cizinci.</a:t>
            </a:r>
          </a:p>
          <a:p>
            <a:r>
              <a:rPr lang="cs-CZ" sz="2400" dirty="0" smtClean="0"/>
              <a:t>Zasahovat do dění v Českém království se mu příliš nedařilo, proto raději pobýval v cizině („král cizinec“). </a:t>
            </a:r>
          </a:p>
          <a:p>
            <a:r>
              <a:rPr lang="cs-CZ" sz="2400" dirty="0" smtClean="0"/>
              <a:t>V cizině získal pověst rytířského bojovníka a úspěšného diplomata.</a:t>
            </a:r>
          </a:p>
          <a:p>
            <a:r>
              <a:rPr lang="cs-CZ" sz="2400" dirty="0" smtClean="0"/>
              <a:t>Zahynul v roce 1346 v bitvě u Kresčaku (stoletá válka).</a:t>
            </a:r>
          </a:p>
        </p:txBody>
      </p:sp>
    </p:spTree>
    <p:extLst>
      <p:ext uri="{BB962C8B-B14F-4D97-AF65-F5344CB8AC3E}">
        <p14:creationId xmlns:p14="http://schemas.microsoft.com/office/powerpoint/2010/main" val="3326611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Karel IV. </a:t>
            </a:r>
            <a:r>
              <a:rPr lang="cs-CZ" sz="3200" dirty="0" smtClean="0"/>
              <a:t>(vládl 1346 </a:t>
            </a:r>
            <a:r>
              <a:rPr lang="cs-CZ" sz="3200" dirty="0" smtClean="0"/>
              <a:t>– 1378)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Syn Jana Lucemburského a Elišky Přemyslovny.</a:t>
            </a:r>
          </a:p>
          <a:p>
            <a:r>
              <a:rPr lang="cs-CZ" sz="2400" dirty="0" smtClean="0"/>
              <a:t>Dokázal si vybrat vynikající spolupracovníky – obklopovali ho vynikající právníci, umělci, architekti a úředníci. </a:t>
            </a:r>
          </a:p>
          <a:p>
            <a:r>
              <a:rPr lang="cs-CZ" sz="2400" dirty="0" smtClean="0"/>
              <a:t>Z Čech se za jeho vlády stalo významné evropské kulturní centrum.</a:t>
            </a:r>
          </a:p>
          <a:p>
            <a:r>
              <a:rPr lang="cs-CZ" sz="2400" dirty="0" smtClean="0"/>
              <a:t>Úspěšně uplatňoval „sňatkovou politiku“.</a:t>
            </a:r>
          </a:p>
          <a:p>
            <a:r>
              <a:rPr lang="cs-CZ" sz="2400" dirty="0" smtClean="0"/>
              <a:t>Bývá nazýván „otcem vlasti“.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562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Země Koruny české za vlády Karla IV.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Výstavba </a:t>
            </a:r>
            <a:r>
              <a:rPr lang="cs-CZ" sz="2400" dirty="0" smtClean="0"/>
              <a:t>– Pražský hrad, katedrála, Karlův most, Nové </a:t>
            </a:r>
            <a:r>
              <a:rPr lang="cs-CZ" sz="2400" smtClean="0"/>
              <a:t>Město pražské, </a:t>
            </a:r>
            <a:r>
              <a:rPr lang="cs-CZ" sz="2400" dirty="0" smtClean="0"/>
              <a:t>Karlštejn, </a:t>
            </a:r>
            <a:r>
              <a:rPr lang="cs-CZ" sz="2400" dirty="0" err="1" smtClean="0"/>
              <a:t>Kašperk</a:t>
            </a:r>
            <a:r>
              <a:rPr lang="cs-CZ" sz="2400" dirty="0" smtClean="0"/>
              <a:t> a další hrady.</a:t>
            </a:r>
          </a:p>
          <a:p>
            <a:r>
              <a:rPr lang="cs-CZ" sz="2400" b="1" dirty="0" smtClean="0"/>
              <a:t>Vzdělanost a umění</a:t>
            </a:r>
            <a:r>
              <a:rPr lang="cs-CZ" sz="2400" dirty="0" smtClean="0"/>
              <a:t> – univerzita (r. 1348), malířství (mistr Theodorik), sochařství, literatura.</a:t>
            </a:r>
          </a:p>
          <a:p>
            <a:r>
              <a:rPr lang="cs-CZ" sz="2400" b="1" dirty="0" smtClean="0"/>
              <a:t>Upevnění státu</a:t>
            </a:r>
            <a:r>
              <a:rPr lang="cs-CZ" sz="2400" dirty="0" smtClean="0"/>
              <a:t> – nové zákony, smlouvy, sňatky </a:t>
            </a:r>
          </a:p>
          <a:p>
            <a:pPr marL="109728" indent="0">
              <a:buNone/>
            </a:pPr>
            <a:r>
              <a:rPr lang="cs-CZ" sz="2400" dirty="0" smtClean="0"/>
              <a:t>    Karla IV. a jeho dětí, obřady a korunovační klenoty.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0649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Václav IV. </a:t>
            </a:r>
            <a:r>
              <a:rPr lang="cs-CZ" sz="3200" dirty="0" smtClean="0"/>
              <a:t>(vládl 1378 </a:t>
            </a:r>
            <a:r>
              <a:rPr lang="cs-CZ" sz="3200" dirty="0" smtClean="0"/>
              <a:t>– 1419)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2400" dirty="0" smtClean="0"/>
              <a:t>Nastoupil na trůn v době, kdy v Evropě i v Čechách docházelo k mnoha rozporům: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/>
              <a:t>p</a:t>
            </a:r>
            <a:r>
              <a:rPr lang="cs-CZ" sz="2400" dirty="0" smtClean="0"/>
              <a:t>apežské „dvojvládí“,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/>
              <a:t>s</a:t>
            </a:r>
            <a:r>
              <a:rPr lang="cs-CZ" sz="2400" dirty="0" smtClean="0"/>
              <a:t>pory Václava IV. </a:t>
            </a:r>
            <a:r>
              <a:rPr lang="cs-CZ" sz="2400" dirty="0"/>
              <a:t>s</a:t>
            </a:r>
            <a:r>
              <a:rPr lang="cs-CZ" sz="2400" dirty="0" smtClean="0"/>
              <a:t> arcibiskupem (smrt </a:t>
            </a:r>
            <a:r>
              <a:rPr lang="cs-CZ" sz="2400" dirty="0" err="1" smtClean="0"/>
              <a:t>Johánka</a:t>
            </a:r>
            <a:r>
              <a:rPr lang="cs-CZ" sz="2400" dirty="0" smtClean="0"/>
              <a:t> z </a:t>
            </a:r>
            <a:r>
              <a:rPr lang="cs-CZ" sz="2400" dirty="0" err="1" smtClean="0"/>
              <a:t>Pomuku</a:t>
            </a:r>
            <a:r>
              <a:rPr lang="cs-CZ" sz="2400" dirty="0" smtClean="0"/>
              <a:t>),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/>
              <a:t>r</a:t>
            </a:r>
            <a:r>
              <a:rPr lang="cs-CZ" sz="2400" dirty="0" smtClean="0"/>
              <a:t>ozdělení království mezi Václava IV. a jeho bratry, nesváry a války mezi nimi,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/>
              <a:t>s</a:t>
            </a:r>
            <a:r>
              <a:rPr lang="cs-CZ" sz="2400" dirty="0" smtClean="0"/>
              <a:t>pory mezi šlechtickými rody a boj o vládu, neklid, loupení na královských i šlechtických statcích, zajetí krále šlechtou,</a:t>
            </a:r>
          </a:p>
          <a:p>
            <a:pPr>
              <a:buFont typeface="Wingdings" pitchFamily="2" charset="2"/>
              <a:buChar char="ü"/>
            </a:pPr>
            <a:r>
              <a:rPr lang="cs-CZ" sz="2400" dirty="0"/>
              <a:t>n</a:t>
            </a:r>
            <a:r>
              <a:rPr lang="cs-CZ" sz="2400" dirty="0" smtClean="0"/>
              <a:t>eklid ve městech, nespokojenost lidu, chudoba.</a:t>
            </a:r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54294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Je to pravda?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Lucemburkové nastoupili na český trůn v roce 1306.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Jan Lucemburský pobýval převážně v cizině.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Karel IV. bývá nazýván „otec vlasti“.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Za vlády Karla IV. poklesla kulturní úroveň Čech.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Karel IV. </a:t>
            </a:r>
            <a:r>
              <a:rPr lang="cs-CZ" sz="2400" dirty="0"/>
              <a:t>b</a:t>
            </a:r>
            <a:r>
              <a:rPr lang="cs-CZ" sz="2400" dirty="0" smtClean="0"/>
              <a:t>yl celkem 4x ženatý.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400" dirty="0" smtClean="0"/>
              <a:t>Za vlády Václava IV. panovala v Čechách spokojenost.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8257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Odpověděl/odpověděla jsi správně?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Ne. Lucemburkové nastoupili na český trůn v roce 1310.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Ano. Bývá proto nazýván „král cizinec“.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Ano. Významně se zasloužil o rozvoj Českého království.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Ne. Za vlády Karla IV. byly Čechy jedním z kulturních center Evropy.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Ano. Jeho manželkami byly Blanka z </a:t>
            </a:r>
            <a:r>
              <a:rPr lang="cs-CZ" sz="2200" dirty="0" err="1" smtClean="0"/>
              <a:t>Valois</a:t>
            </a:r>
            <a:r>
              <a:rPr lang="cs-CZ" sz="2200" dirty="0" smtClean="0"/>
              <a:t>, Anna Falcká, Anna Svídnická, Eliška Pomořanská.</a:t>
            </a:r>
          </a:p>
          <a:p>
            <a:pPr marL="566928" indent="-457200">
              <a:buFont typeface="+mj-lt"/>
              <a:buAutoNum type="arabicPeriod"/>
            </a:pPr>
            <a:r>
              <a:rPr lang="cs-CZ" sz="2200" dirty="0" smtClean="0"/>
              <a:t>Ne. Za jeho vlády narůstala nespokojenost ve společnosti. Vše vyvrcholilo </a:t>
            </a:r>
            <a:r>
              <a:rPr lang="cs-CZ" sz="2200" smtClean="0"/>
              <a:t>husitskou revoluci.</a:t>
            </a:r>
            <a:endParaRPr lang="cs-CZ" sz="2200" dirty="0" smtClean="0"/>
          </a:p>
        </p:txBody>
      </p:sp>
    </p:spTree>
    <p:extLst>
      <p:ext uri="{BB962C8B-B14F-4D97-AF65-F5344CB8AC3E}">
        <p14:creationId xmlns:p14="http://schemas.microsoft.com/office/powerpoint/2010/main" val="2490816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98</TotalTime>
  <Words>617</Words>
  <Application>Microsoft Office PowerPoint</Application>
  <PresentationFormat>Předvádění na obrazovce (4:3)</PresentationFormat>
  <Paragraphs>70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Prezentace aplikace PowerPoint</vt:lpstr>
      <vt:lpstr>Prezentace aplikace PowerPoint</vt:lpstr>
      <vt:lpstr>zdroje</vt:lpstr>
      <vt:lpstr>Lucemburkové v českém království</vt:lpstr>
      <vt:lpstr>České království po vymření Přemyslovců  (1306-1310)</vt:lpstr>
      <vt:lpstr>Jan Lucemburský (vládl 1310 – 1346)</vt:lpstr>
      <vt:lpstr>Karel IV. (vládl 1346 – 1378)</vt:lpstr>
      <vt:lpstr>Země Koruny české za vlády Karla IV.</vt:lpstr>
      <vt:lpstr>Václav IV. (vládl 1378 – 1419)</vt:lpstr>
      <vt:lpstr>Je to pravda?</vt:lpstr>
      <vt:lpstr>Odpověděl/odpověděla jsi správně?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Lucemburkové v českém království</dc:title>
  <dc:creator>smolikovar</dc:creator>
  <cp:lastModifiedBy>smolikovar</cp:lastModifiedBy>
  <cp:revision>15</cp:revision>
  <dcterms:created xsi:type="dcterms:W3CDTF">2012-12-28T18:57:51Z</dcterms:created>
  <dcterms:modified xsi:type="dcterms:W3CDTF">2013-06-16T15:42:19Z</dcterms:modified>
</cp:coreProperties>
</file>