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67" r:id="rId2"/>
    <p:sldId id="268" r:id="rId3"/>
    <p:sldId id="269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4D14B5-8699-4BFB-9545-F8F4703CFE82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B4D272-2D80-4F3E-A411-06C0E044603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997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B4D272-2D80-4F3E-A411-06C0E044603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5182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randomBa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randomBa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Ba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randomBa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p:transition spd="slow">
    <p:randomBa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56A3BD1-537E-4F85-9292-612DC8B9DF0E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CF3C120-7244-4DB0-B91C-00FA24933C98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randomBar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Název DUM:  </a:t>
            </a:r>
            <a:r>
              <a:rPr lang="cs-CZ" dirty="0" smtClean="0">
                <a:solidFill>
                  <a:prstClr val="black"/>
                </a:solidFill>
              </a:rPr>
              <a:t>VY_32_INOVACE_VI_3_13  Jan Hus, prezentace</a:t>
            </a: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Šablona číslo:  </a:t>
            </a:r>
            <a:r>
              <a:rPr lang="cs-CZ" dirty="0" smtClean="0">
                <a:solidFill>
                  <a:prstClr val="black"/>
                </a:solidFill>
              </a:rPr>
              <a:t>VI</a:t>
            </a:r>
            <a:r>
              <a:rPr lang="cs-CZ" b="1" dirty="0" smtClean="0">
                <a:solidFill>
                  <a:prstClr val="black"/>
                </a:solidFill>
              </a:rPr>
              <a:t>           Sada číslo: </a:t>
            </a:r>
            <a:r>
              <a:rPr lang="cs-CZ" dirty="0" smtClean="0">
                <a:solidFill>
                  <a:prstClr val="black"/>
                </a:solidFill>
              </a:rPr>
              <a:t>3</a:t>
            </a:r>
            <a:r>
              <a:rPr lang="cs-CZ" b="1" dirty="0" smtClean="0">
                <a:solidFill>
                  <a:prstClr val="black"/>
                </a:solidFill>
              </a:rPr>
              <a:t>            Pořadové číslo DUM:</a:t>
            </a:r>
            <a:r>
              <a:rPr lang="cs-CZ" dirty="0" smtClean="0">
                <a:solidFill>
                  <a:prstClr val="black"/>
                </a:solidFill>
              </a:rPr>
              <a:t> 13</a:t>
            </a:r>
            <a:r>
              <a:rPr lang="cs-CZ" b="1" dirty="0" smtClean="0">
                <a:solidFill>
                  <a:prstClr val="black"/>
                </a:solidFill>
              </a:rPr>
              <a:t>   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b="1" dirty="0" smtClean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Autor: </a:t>
            </a:r>
            <a:r>
              <a:rPr lang="cs-CZ" dirty="0" smtClean="0">
                <a:solidFill>
                  <a:prstClr val="black"/>
                </a:solidFill>
              </a:rPr>
              <a:t>Mgr. Radmila Smolíková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84329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Jan Hus jako kritik církve i jako jazykový reformátor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sz="1600" dirty="0" smtClean="0"/>
              <a:t>žáci se seznámí  s osobností Jana Husa, pochopí jeho význam jako kritika církve i jazykového reformátora. Snaží se pochopit situaci v české společnosti za vlády Václava IV.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</a:t>
            </a:r>
            <a:r>
              <a:rPr lang="cs-CZ" dirty="0" smtClean="0"/>
              <a:t> 12– 13let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Jan Hus,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tabule, sešit, psací potřeby</a:t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35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prezentuje látku na interaktivní tabuli a žáci poté ústně rekapitulují </a:t>
            </a:r>
            <a:r>
              <a:rPr lang="cs-CZ" smtClean="0"/>
              <a:t>získané </a:t>
            </a:r>
            <a:r>
              <a:rPr lang="cs-CZ" smtClean="0"/>
              <a:t>vědomosti. </a:t>
            </a:r>
            <a:r>
              <a:rPr lang="cs-CZ" b="1" smtClean="0"/>
              <a:t> </a:t>
            </a:r>
            <a:r>
              <a:rPr lang="cs-CZ" dirty="0" smtClean="0"/>
              <a:t>Žáci si učiní krátký zápis do sešitu.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2820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Mandelová, H., Kunstová, E., Pařízková, I.  Dějiny středověku a počátků novověku. 2. vydání. Liberec: Dialog, 2010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26646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Mistr Jan Hus </a:t>
            </a:r>
            <a:br>
              <a:rPr lang="cs-CZ" dirty="0" smtClean="0"/>
            </a:br>
            <a:r>
              <a:rPr lang="cs-CZ" dirty="0" smtClean="0"/>
              <a:t>a počátky husitské revoluce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6273400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Již za Karla IV. působili v Čechách kazatelé, kteří kritizovali církev za to, že něco jiného káže a něco jiného ve skutečnosti činí.</a:t>
            </a:r>
          </a:p>
          <a:p>
            <a:r>
              <a:rPr lang="cs-CZ" sz="2400" dirty="0" smtClean="0"/>
              <a:t>Kritika církve za způsob života kněžích a nespokojenost obyvatelstva se zvětšovaly za vlády Václava IV.</a:t>
            </a:r>
          </a:p>
          <a:p>
            <a:r>
              <a:rPr lang="cs-CZ" sz="2400" dirty="0" smtClean="0"/>
              <a:t>Roku </a:t>
            </a:r>
            <a:r>
              <a:rPr lang="cs-CZ" sz="2400" u="sng" dirty="0" smtClean="0"/>
              <a:t>1409</a:t>
            </a:r>
            <a:r>
              <a:rPr lang="cs-CZ" sz="2400" dirty="0" smtClean="0"/>
              <a:t> vydal Václav IV. </a:t>
            </a:r>
            <a:r>
              <a:rPr lang="cs-CZ" sz="2400" u="sng" dirty="0" smtClean="0"/>
              <a:t>Dekret kutnohorský</a:t>
            </a:r>
            <a:r>
              <a:rPr lang="cs-CZ" sz="2400" u="sng" dirty="0"/>
              <a:t> </a:t>
            </a:r>
            <a:r>
              <a:rPr lang="cs-CZ" sz="2400" dirty="0" smtClean="0"/>
              <a:t>– na Univerzitě Karlově jím posílil české  zájmy. (Český národ měl 3 hlasy, německý národ 1. Dříve tomu bylo naopak.)</a:t>
            </a:r>
          </a:p>
          <a:p>
            <a:r>
              <a:rPr lang="cs-CZ" sz="2400" dirty="0" smtClean="0"/>
              <a:t>Velký význam mělo v této době kázání v českém jazyce, které lidem zpřístupňovalo kritiku církve. Mezi kazateli vynikl </a:t>
            </a:r>
            <a:r>
              <a:rPr lang="cs-CZ" sz="2400" u="sng" dirty="0" smtClean="0"/>
              <a:t>Mistr Jan Hus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Společnost v Čechách za vlády Václava IV.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6385847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klademe důraz na  kázání v českém jazyce?  </a:t>
            </a:r>
            <a:r>
              <a:rPr lang="cs-CZ" sz="1200" dirty="0" smtClean="0"/>
              <a:t>(Protože převážná většina kázání v té době probíhala v latině.)</a:t>
            </a:r>
          </a:p>
          <a:p>
            <a:r>
              <a:rPr lang="cs-CZ" dirty="0" smtClean="0"/>
              <a:t>Co je to „</a:t>
            </a:r>
            <a:r>
              <a:rPr lang="cs-CZ" dirty="0" err="1" smtClean="0"/>
              <a:t>vulpes</a:t>
            </a:r>
            <a:r>
              <a:rPr lang="cs-CZ" dirty="0" smtClean="0"/>
              <a:t> </a:t>
            </a:r>
            <a:r>
              <a:rPr lang="cs-CZ" dirty="0" err="1" smtClean="0"/>
              <a:t>vulpes</a:t>
            </a:r>
            <a:r>
              <a:rPr lang="cs-CZ" dirty="0" smtClean="0"/>
              <a:t>“, „bubo </a:t>
            </a:r>
            <a:r>
              <a:rPr lang="cs-CZ" dirty="0" err="1" smtClean="0"/>
              <a:t>bubo</a:t>
            </a:r>
            <a:r>
              <a:rPr lang="cs-CZ" dirty="0" smtClean="0"/>
              <a:t>“ nebo „</a:t>
            </a:r>
            <a:r>
              <a:rPr lang="cs-CZ" dirty="0" err="1" smtClean="0"/>
              <a:t>hernia</a:t>
            </a:r>
            <a:r>
              <a:rPr lang="cs-CZ" dirty="0" smtClean="0"/>
              <a:t> </a:t>
            </a:r>
            <a:r>
              <a:rPr lang="cs-CZ" dirty="0" err="1" smtClean="0"/>
              <a:t>umbilicalis</a:t>
            </a:r>
            <a:r>
              <a:rPr lang="cs-CZ" dirty="0" smtClean="0"/>
              <a:t>“? </a:t>
            </a:r>
            <a:r>
              <a:rPr lang="cs-CZ" sz="1200" dirty="0" smtClean="0"/>
              <a:t>(Latinsky to znamená: liška obecná, výr obecný, kýla pupeční. Vidíš, ani my bychom latinskému kázání nerozuměli.)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Zkus se zamyslet!!!!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4528676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Narodil se pravděpodobně v roce 1371.</a:t>
            </a:r>
          </a:p>
          <a:p>
            <a:r>
              <a:rPr lang="cs-CZ" sz="2000" dirty="0" smtClean="0"/>
              <a:t>Roku 1385 přišel studovat do Prahy.</a:t>
            </a:r>
          </a:p>
          <a:p>
            <a:r>
              <a:rPr lang="cs-CZ" sz="2000" dirty="0" smtClean="0"/>
              <a:t>Od roku 1396 přednáší jako Mistr na univerzitě.</a:t>
            </a:r>
          </a:p>
          <a:p>
            <a:r>
              <a:rPr lang="cs-CZ" sz="2000" dirty="0" smtClean="0"/>
              <a:t>Roku 1401 se stal děkanem artistické fakulty.</a:t>
            </a:r>
          </a:p>
          <a:p>
            <a:r>
              <a:rPr lang="cs-CZ" sz="2000" dirty="0" smtClean="0"/>
              <a:t>Roku 1409 se podílel na vydání Dekretu kutnohorského, stává se rektorem pražské univerzity.</a:t>
            </a:r>
          </a:p>
          <a:p>
            <a:r>
              <a:rPr lang="cs-CZ" sz="2000" dirty="0" smtClean="0"/>
              <a:t>14.3.1402 – počátek kázání v Betlémské kapli – kritizuje nepravosti v životě církve i lidí, kteří jednají proti </a:t>
            </a:r>
            <a:r>
              <a:rPr lang="cs-CZ" sz="2000" dirty="0" err="1" smtClean="0"/>
              <a:t>příkázáním</a:t>
            </a:r>
            <a:r>
              <a:rPr lang="cs-CZ" sz="2000" dirty="0" smtClean="0"/>
              <a:t> Božím.</a:t>
            </a:r>
          </a:p>
          <a:p>
            <a:r>
              <a:rPr lang="cs-CZ" sz="2000" dirty="0" smtClean="0"/>
              <a:t>Roku 1412 vystoupil proti prodávání </a:t>
            </a:r>
            <a:r>
              <a:rPr lang="cs-CZ" sz="2000" u="sng" dirty="0" smtClean="0"/>
              <a:t>odpustků</a:t>
            </a:r>
            <a:r>
              <a:rPr lang="cs-CZ" sz="2000" dirty="0" smtClean="0"/>
              <a:t>. Za to byl dán do </a:t>
            </a:r>
            <a:r>
              <a:rPr lang="cs-CZ" sz="2000" u="sng" dirty="0" smtClean="0"/>
              <a:t>klatby</a:t>
            </a:r>
            <a:r>
              <a:rPr lang="cs-CZ" sz="2000" dirty="0" smtClean="0"/>
              <a:t> a prohlášen za </a:t>
            </a:r>
            <a:r>
              <a:rPr lang="cs-CZ" sz="2000" u="sng" dirty="0" smtClean="0"/>
              <a:t>kacíře</a:t>
            </a:r>
            <a:r>
              <a:rPr lang="cs-CZ" sz="2000" dirty="0" smtClean="0"/>
              <a:t>. Musel odejít z Prahy n venkov. </a:t>
            </a:r>
          </a:p>
          <a:p>
            <a:r>
              <a:rPr lang="cs-CZ" sz="2000" dirty="0" smtClean="0"/>
              <a:t>Jan Hus byl pozván na koncil do Kostnice, aby svoje kázání a názory obhájil.</a:t>
            </a:r>
          </a:p>
          <a:p>
            <a:r>
              <a:rPr lang="cs-CZ" sz="2000" u="sng" dirty="0" smtClean="0"/>
              <a:t>V Kostnici byl 6.7.1415 upálen.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Mistr Jan Hus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3340632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znamená výraz „kacíř“? </a:t>
            </a:r>
            <a:r>
              <a:rPr lang="cs-CZ" sz="1200" dirty="0" smtClean="0"/>
              <a:t>(Za kacíře byl pokládán ten člověk, který zastával názory, které se odlišovaly od závazného učení katolické církve.)</a:t>
            </a:r>
          </a:p>
          <a:p>
            <a:r>
              <a:rPr lang="cs-CZ" dirty="0" smtClean="0"/>
              <a:t>Jak chápeš výraz „klatba“? </a:t>
            </a:r>
            <a:r>
              <a:rPr lang="cs-CZ" sz="1200" dirty="0" smtClean="0"/>
              <a:t>(Je to trest, který člověka vylučoval z účasti na svátostech, bohoslužbách a církevním životě.)</a:t>
            </a:r>
          </a:p>
          <a:p>
            <a:r>
              <a:rPr lang="cs-CZ" dirty="0" smtClean="0"/>
              <a:t>Co byl „odpustek“? </a:t>
            </a:r>
            <a:r>
              <a:rPr lang="cs-CZ" sz="1200" dirty="0" smtClean="0"/>
              <a:t>(Odpustek byl písemný doklad o odpuštění trestů za spáchané hříchy. Byl prodáván lidmi, které k této činnosti pověřil papež.)</a:t>
            </a:r>
          </a:p>
          <a:p>
            <a:r>
              <a:rPr lang="cs-CZ" dirty="0" smtClean="0"/>
              <a:t>Jak vysvětlíš výraz „reformátor“? </a:t>
            </a:r>
            <a:r>
              <a:rPr lang="cs-CZ" sz="1200" dirty="0" smtClean="0"/>
              <a:t>(Je to člověk usilující nebo provádějící změny v různých oblastech života.)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Zkus vysvětlit.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2315781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Stížný</a:t>
            </a:r>
            <a:r>
              <a:rPr lang="cs-CZ" dirty="0" smtClean="0"/>
              <a:t> list šlechty králi Zikmundovi.</a:t>
            </a:r>
          </a:p>
          <a:p>
            <a:r>
              <a:rPr lang="cs-CZ" dirty="0" smtClean="0"/>
              <a:t>Rozdělení Čech na dva tábory: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u="sng" dirty="0" smtClean="0"/>
              <a:t>strana katolická </a:t>
            </a:r>
            <a:r>
              <a:rPr lang="cs-CZ" dirty="0" smtClean="0"/>
              <a:t>– vyšší duchovenstvo, kláštery, velká část panstva, německý patriciát (měšťanstvo), část měst,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/>
              <a:t>strana husitská </a:t>
            </a:r>
            <a:r>
              <a:rPr lang="cs-CZ" dirty="0" smtClean="0"/>
              <a:t>– nižší duchovenstvo, menší část panstva, zemané, část měšťanů (většinou Češi), chudina, univerzitní mistři.</a:t>
            </a:r>
          </a:p>
          <a:p>
            <a:r>
              <a:rPr lang="cs-CZ" dirty="0" smtClean="0"/>
              <a:t>Bouře lidu, pouti na  hory.</a:t>
            </a:r>
          </a:p>
          <a:p>
            <a:r>
              <a:rPr lang="cs-CZ" dirty="0" smtClean="0"/>
              <a:t>Pražská defenestrace.</a:t>
            </a:r>
          </a:p>
          <a:p>
            <a:r>
              <a:rPr lang="cs-CZ" dirty="0" smtClean="0"/>
              <a:t>Husitská revoluce.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Ohlasy na smrt Jana Husa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7494243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pražská defenestrace – 30.7.1419.</a:t>
            </a:r>
          </a:p>
          <a:p>
            <a:r>
              <a:rPr lang="cs-CZ" dirty="0" smtClean="0"/>
              <a:t>Stoupenci kazatele Jana Želivského se vydali k Novoměstské radnici žádat konšely o propuštění těch, kteří byli uvězněni.</a:t>
            </a:r>
          </a:p>
          <a:p>
            <a:r>
              <a:rPr lang="cs-CZ" dirty="0" smtClean="0"/>
              <a:t>Když konšelé propuštění vězněných odmítli, vnikli lidé do radnic0e, vyhodili konšely z oken (defenestrace) a zabili je.</a:t>
            </a:r>
          </a:p>
          <a:p>
            <a:r>
              <a:rPr lang="cs-CZ" dirty="0" smtClean="0"/>
              <a:t>Tato událost je považována za počátek husitské revoluce.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Pražská defenestrace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7147418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Přemýšlej!!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Kterým jiným slovem bys dnes nahradil výraz „konšel“? </a:t>
            </a:r>
            <a:r>
              <a:rPr lang="cs-CZ" sz="1200" dirty="0" smtClean="0"/>
              <a:t>(Radní, člen městského  zastupitelstva, městský radní, ……..)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Mají „husité“ nějakou souvislost s Janem Husem? </a:t>
            </a:r>
            <a:r>
              <a:rPr lang="cs-CZ" sz="1200" dirty="0" smtClean="0"/>
              <a:t>(Ano, je to název stoupenců Jana Husa. Sami se mezi sebou nazývali bratry a sestrami.)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130503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Jan Hus pečoval o český jazyk.</a:t>
                </a:r>
              </a:p>
              <a:p>
                <a:r>
                  <a:rPr lang="cs-CZ" dirty="0" smtClean="0"/>
                  <a:t>Podílel se na jazykové reformě, například </a:t>
                </a:r>
                <a:r>
                  <a:rPr lang="cs-CZ" u="sng" dirty="0" smtClean="0"/>
                  <a:t>zjednodušením pravopisu</a:t>
                </a:r>
                <a:r>
                  <a:rPr lang="cs-CZ" dirty="0" smtClean="0"/>
                  <a:t>:</a:t>
                </a:r>
              </a:p>
              <a:p>
                <a:pPr>
                  <a:buFont typeface="Wingdings" pitchFamily="2" charset="2"/>
                  <a:buChar char="q"/>
                </a:pPr>
                <a:r>
                  <a:rPr lang="cs-CZ" dirty="0" err="1" smtClean="0"/>
                  <a:t>cz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dirty="0" smtClean="0"/>
                  <a:t>č,</a:t>
                </a:r>
              </a:p>
              <a:p>
                <a:pPr>
                  <a:buFont typeface="Wingdings" pitchFamily="2" charset="2"/>
                  <a:buChar char="q"/>
                </a:pPr>
                <a:r>
                  <a:rPr lang="cs-CZ" dirty="0" err="1" smtClean="0"/>
                  <a:t>rz</a:t>
                </a:r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dirty="0" smtClean="0"/>
                  <a:t>ř</a:t>
                </a:r>
              </a:p>
              <a:p>
                <a:pPr>
                  <a:buFont typeface="Wingdings" pitchFamily="2" charset="2"/>
                  <a:buChar char="q"/>
                </a:pPr>
                <a:r>
                  <a:rPr lang="cs-CZ" dirty="0" err="1" smtClean="0"/>
                  <a:t>ss</a:t>
                </a:r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→ </m:t>
                    </m:r>
                  </m:oMath>
                </a14:m>
                <a:r>
                  <a:rPr lang="cs-CZ" dirty="0" smtClean="0"/>
                  <a:t>š</a:t>
                </a:r>
              </a:p>
              <a:p>
                <a:pPr>
                  <a:buFont typeface="Wingdings" pitchFamily="2" charset="2"/>
                  <a:buChar char="q"/>
                </a:pPr>
                <a:r>
                  <a:rPr lang="cs-CZ" dirty="0" err="1" smtClean="0"/>
                  <a:t>aa</a:t>
                </a:r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→ </m:t>
                    </m:r>
                  </m:oMath>
                </a14:m>
                <a:r>
                  <a:rPr lang="cs-CZ" dirty="0" smtClean="0"/>
                  <a:t>á</a:t>
                </a:r>
              </a:p>
              <a:p>
                <a:pPr>
                  <a:buFont typeface="Wingdings" pitchFamily="2" charset="2"/>
                  <a:buChar char="q"/>
                </a:pPr>
                <a:r>
                  <a:rPr lang="cs-CZ" dirty="0" err="1" smtClean="0"/>
                  <a:t>ii</a:t>
                </a:r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→ </m:t>
                    </m:r>
                  </m:oMath>
                </a14:m>
                <a:r>
                  <a:rPr lang="cs-CZ" dirty="0" smtClean="0"/>
                  <a:t>í</a:t>
                </a:r>
                <a:r>
                  <a:rPr lang="cs-CZ" dirty="0"/>
                  <a:t> </a:t>
                </a:r>
                <a:r>
                  <a:rPr lang="cs-CZ" dirty="0" smtClean="0"/>
                  <a:t>         a tak dále.</a:t>
                </a:r>
                <a:endParaRPr lang="cs-CZ" dirty="0"/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741" t="-10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Jan Hus – jazykový reformátor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5995959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hrniiczek</a:t>
            </a:r>
            <a:endParaRPr lang="cs-CZ" dirty="0" smtClean="0"/>
          </a:p>
          <a:p>
            <a:r>
              <a:rPr lang="cs-CZ" dirty="0" err="1"/>
              <a:t>r</a:t>
            </a:r>
            <a:r>
              <a:rPr lang="cs-CZ" dirty="0" err="1" smtClean="0"/>
              <a:t>zerzicha</a:t>
            </a:r>
            <a:endParaRPr lang="cs-CZ" dirty="0" smtClean="0"/>
          </a:p>
          <a:p>
            <a:r>
              <a:rPr lang="cs-CZ" dirty="0" err="1"/>
              <a:t>r</a:t>
            </a:r>
            <a:r>
              <a:rPr lang="cs-CZ" dirty="0" err="1" smtClean="0"/>
              <a:t>zepa</a:t>
            </a:r>
            <a:endParaRPr lang="cs-CZ" dirty="0" smtClean="0"/>
          </a:p>
          <a:p>
            <a:r>
              <a:rPr lang="cs-CZ" dirty="0" err="1"/>
              <a:t>c</a:t>
            </a:r>
            <a:r>
              <a:rPr lang="cs-CZ" dirty="0" err="1" smtClean="0"/>
              <a:t>zoczka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sisska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saala</a:t>
            </a:r>
            <a:endParaRPr lang="cs-CZ" dirty="0" smtClean="0"/>
          </a:p>
          <a:p>
            <a:r>
              <a:rPr lang="cs-CZ" dirty="0" err="1" smtClean="0"/>
              <a:t>Borzivoj</a:t>
            </a:r>
            <a:endParaRPr lang="cs-CZ" dirty="0" smtClean="0"/>
          </a:p>
          <a:p>
            <a:r>
              <a:rPr lang="cs-CZ" dirty="0" err="1" smtClean="0"/>
              <a:t>Krzesomysl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přepsat do „dnešní“ češtiny: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6403621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hrníček</a:t>
            </a:r>
          </a:p>
          <a:p>
            <a:r>
              <a:rPr lang="cs-CZ" dirty="0" smtClean="0"/>
              <a:t>řeřicha</a:t>
            </a:r>
          </a:p>
          <a:p>
            <a:r>
              <a:rPr lang="cs-CZ" dirty="0" smtClean="0"/>
              <a:t>řepa</a:t>
            </a:r>
          </a:p>
          <a:p>
            <a:r>
              <a:rPr lang="cs-CZ" dirty="0" smtClean="0"/>
              <a:t>čočka</a:t>
            </a:r>
          </a:p>
          <a:p>
            <a:r>
              <a:rPr lang="cs-CZ" dirty="0" smtClean="0"/>
              <a:t>šiška</a:t>
            </a:r>
          </a:p>
          <a:p>
            <a:r>
              <a:rPr lang="cs-CZ" dirty="0" smtClean="0"/>
              <a:t>šála</a:t>
            </a:r>
          </a:p>
          <a:p>
            <a:r>
              <a:rPr lang="cs-CZ" dirty="0" smtClean="0"/>
              <a:t>Bořivoj</a:t>
            </a:r>
          </a:p>
          <a:p>
            <a:r>
              <a:rPr lang="cs-CZ" dirty="0" smtClean="0"/>
              <a:t>Křesomysl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Takto je to 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3178585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157</TotalTime>
  <Words>743</Words>
  <Application>Microsoft Office PowerPoint</Application>
  <PresentationFormat>Předvádění na obrazovce (4:3)</PresentationFormat>
  <Paragraphs>94</Paragraphs>
  <Slides>14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Papír</vt:lpstr>
      <vt:lpstr>Prezentace aplikace PowerPoint</vt:lpstr>
      <vt:lpstr>Prezentace aplikace PowerPoint</vt:lpstr>
      <vt:lpstr>zdroje</vt:lpstr>
      <vt:lpstr>Mistr Jan Hus  a počátky husitské revoluce</vt:lpstr>
      <vt:lpstr>Společnost v Čechách za vlády Václava IV.</vt:lpstr>
      <vt:lpstr>Zkus se zamyslet!!!!</vt:lpstr>
      <vt:lpstr>Mistr Jan Hus</vt:lpstr>
      <vt:lpstr>Zkus vysvětlit.</vt:lpstr>
      <vt:lpstr>Ohlasy na smrt Jana Husa</vt:lpstr>
      <vt:lpstr>Pražská defenestrace</vt:lpstr>
      <vt:lpstr>Přemýšlej!!</vt:lpstr>
      <vt:lpstr>Jan Hus – jazykový reformátor</vt:lpstr>
      <vt:lpstr>Zkus přepsat do „dnešní“ češtiny:</vt:lpstr>
      <vt:lpstr>Takto je to správně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Mistr Jan Hus  a počátky husitské revoluce</dc:title>
  <dc:creator>smolikovar</dc:creator>
  <cp:lastModifiedBy>smolikovar</cp:lastModifiedBy>
  <cp:revision>19</cp:revision>
  <dcterms:created xsi:type="dcterms:W3CDTF">2012-12-29T05:23:57Z</dcterms:created>
  <dcterms:modified xsi:type="dcterms:W3CDTF">2013-06-16T16:03:37Z</dcterms:modified>
</cp:coreProperties>
</file>