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63" r:id="rId2"/>
    <p:sldId id="264" r:id="rId3"/>
    <p:sldId id="265" r:id="rId4"/>
    <p:sldId id="256" r:id="rId5"/>
    <p:sldId id="257" r:id="rId6"/>
    <p:sldId id="258" r:id="rId7"/>
    <p:sldId id="259" r:id="rId8"/>
    <p:sldId id="260" r:id="rId9"/>
    <p:sldId id="261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D95B66-BA0C-44F1-BA78-D91F029A8A22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1C211D-D2CE-4F04-80B0-6F8B7C86A72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40906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12879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solidFill>
                  <a:prstClr val="black"/>
                </a:solidFill>
              </a:rPr>
              <a:t>Název DUM:  </a:t>
            </a:r>
            <a:r>
              <a:rPr lang="cs-CZ" sz="1600" dirty="0" smtClean="0">
                <a:solidFill>
                  <a:prstClr val="black"/>
                </a:solidFill>
              </a:rPr>
              <a:t>VY_32_INOVACE_VI_3_15  Osmanská říše, prezentace</a:t>
            </a:r>
          </a:p>
          <a:p>
            <a:endParaRPr lang="cs-CZ" sz="1600" b="1" dirty="0" smtClean="0">
              <a:solidFill>
                <a:prstClr val="black"/>
              </a:solidFill>
            </a:endParaRPr>
          </a:p>
          <a:p>
            <a:r>
              <a:rPr lang="cs-CZ" sz="1600" b="1" dirty="0" smtClean="0">
                <a:solidFill>
                  <a:prstClr val="black"/>
                </a:solidFill>
              </a:rPr>
              <a:t>Šablona číslo:  </a:t>
            </a:r>
            <a:r>
              <a:rPr lang="cs-CZ" sz="1600" dirty="0" smtClean="0">
                <a:solidFill>
                  <a:prstClr val="black"/>
                </a:solidFill>
              </a:rPr>
              <a:t>VI</a:t>
            </a:r>
            <a:r>
              <a:rPr lang="cs-CZ" sz="1600" b="1" dirty="0" smtClean="0">
                <a:solidFill>
                  <a:prstClr val="black"/>
                </a:solidFill>
              </a:rPr>
              <a:t>           Sada číslo: </a:t>
            </a:r>
            <a:r>
              <a:rPr lang="cs-CZ" sz="1600" dirty="0" smtClean="0">
                <a:solidFill>
                  <a:prstClr val="black"/>
                </a:solidFill>
              </a:rPr>
              <a:t>3</a:t>
            </a:r>
            <a:r>
              <a:rPr lang="cs-CZ" sz="1600" b="1" dirty="0" smtClean="0">
                <a:solidFill>
                  <a:prstClr val="black"/>
                </a:solidFill>
              </a:rPr>
              <a:t>            Pořadové číslo DUM:</a:t>
            </a:r>
            <a:r>
              <a:rPr lang="cs-CZ" sz="1600" dirty="0" smtClean="0">
                <a:solidFill>
                  <a:prstClr val="black"/>
                </a:solidFill>
              </a:rPr>
              <a:t> 15</a:t>
            </a:r>
            <a:r>
              <a:rPr lang="cs-CZ" sz="1600" b="1" dirty="0" smtClean="0">
                <a:solidFill>
                  <a:prstClr val="black"/>
                </a:solidFill>
              </a:rPr>
              <a:t>   </a:t>
            </a:r>
            <a:endParaRPr lang="cs-CZ" sz="1600" dirty="0" smtClean="0">
              <a:solidFill>
                <a:prstClr val="black"/>
              </a:solidFill>
            </a:endParaRPr>
          </a:p>
          <a:p>
            <a:endParaRPr lang="cs-CZ" sz="1600" b="1" dirty="0" smtClean="0">
              <a:solidFill>
                <a:prstClr val="black"/>
              </a:solidFill>
            </a:endParaRPr>
          </a:p>
          <a:p>
            <a:r>
              <a:rPr lang="cs-CZ" sz="1600" b="1" dirty="0" smtClean="0">
                <a:solidFill>
                  <a:prstClr val="black"/>
                </a:solidFill>
              </a:rPr>
              <a:t>Autor: </a:t>
            </a:r>
            <a:r>
              <a:rPr lang="cs-CZ" sz="1600" dirty="0" smtClean="0">
                <a:solidFill>
                  <a:prstClr val="black"/>
                </a:solidFill>
              </a:rPr>
              <a:t>Mgr. Radmila Smolíková</a:t>
            </a:r>
            <a:endParaRPr lang="cs-CZ" sz="16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9343682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764704"/>
            <a:ext cx="7272808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/>
              <a:t>Anotace: </a:t>
            </a:r>
            <a:r>
              <a:rPr lang="cs-CZ" sz="1600" dirty="0" smtClean="0"/>
              <a:t>Osmanská říše, její struktura a expanze do střední Evropy.</a:t>
            </a:r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Očekávaný výstup: </a:t>
            </a:r>
            <a:r>
              <a:rPr lang="cs-CZ" sz="1600" dirty="0" smtClean="0"/>
              <a:t>žáci se seznámí s říší, která dostala název podle chána Osmana,  s organizací říše a  její armádou.</a:t>
            </a:r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Druh učebního materiálu: </a:t>
            </a:r>
            <a:r>
              <a:rPr lang="cs-CZ" sz="1600" dirty="0" smtClean="0"/>
              <a:t>prezentace</a:t>
            </a:r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Typická věková skupina:</a:t>
            </a:r>
            <a:r>
              <a:rPr lang="cs-CZ" sz="1600" dirty="0" smtClean="0"/>
              <a:t> 12– 13let</a:t>
            </a:r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Klíčová slova: </a:t>
            </a:r>
            <a:r>
              <a:rPr lang="cs-CZ" sz="1600" dirty="0" smtClean="0"/>
              <a:t>Osmanská říše, turecká armáda</a:t>
            </a:r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Pomůcky a materiál:</a:t>
            </a:r>
            <a:r>
              <a:rPr lang="cs-CZ" sz="1600" dirty="0" smtClean="0"/>
              <a:t> interaktivní tabule, sešit, psací potřeby</a:t>
            </a:r>
            <a:br>
              <a:rPr lang="cs-CZ" sz="1600" dirty="0" smtClean="0"/>
            </a:br>
            <a:r>
              <a:rPr lang="cs-CZ" sz="1600" b="1" dirty="0" smtClean="0"/>
              <a:t>Potřebný čas pro výuku DUM:</a:t>
            </a:r>
            <a:r>
              <a:rPr lang="cs-CZ" sz="1600" dirty="0" smtClean="0"/>
              <a:t> 35 minut</a:t>
            </a:r>
            <a:endParaRPr lang="cs-CZ" sz="1600" b="1" dirty="0" smtClean="0"/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Metodické zhodnocení a popis práce s digitálním učebním materiálem:</a:t>
            </a:r>
          </a:p>
          <a:p>
            <a:r>
              <a:rPr lang="cs-CZ" sz="1600" dirty="0" smtClean="0"/>
              <a:t>Učitel žákům prezentuje látku na interaktivní tabuli a žáci poté ústně rekapitulují získané vědomosti.  Zkusí si zodpovědět otázky, které jsou v závěru prezentace. Žáci si učiní krátký zápis do sešitu.</a:t>
            </a:r>
            <a:r>
              <a:rPr lang="cs-CZ" sz="1600" b="1" dirty="0" smtClean="0"/>
              <a:t> </a:t>
            </a:r>
            <a:endParaRPr lang="cs-CZ" sz="1600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70315362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/>
              <a:t>Mandelová, H., Kunstová, E., Pařízková, I.  Dějiny středověku a počátků novověku. 2. vydání. Liberec: Dialog, 2010</a:t>
            </a:r>
            <a:r>
              <a:rPr lang="cs-CZ" sz="2000" dirty="0" smtClean="0"/>
              <a:t>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22026385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Osmanská říše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88562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Vznik Osmanské říše a její expanze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Během </a:t>
            </a:r>
            <a:r>
              <a:rPr lang="cs-CZ" b="1" dirty="0" smtClean="0"/>
              <a:t>11. století </a:t>
            </a:r>
            <a:r>
              <a:rPr lang="cs-CZ" dirty="0" smtClean="0"/>
              <a:t>přicházely do Malé Asie rozmanité skupiny tureckých nájezdníků a začaly ohrožovat </a:t>
            </a:r>
            <a:r>
              <a:rPr lang="cs-CZ" dirty="0" smtClean="0"/>
              <a:t>Byzantskou </a:t>
            </a:r>
            <a:r>
              <a:rPr lang="cs-CZ" dirty="0" smtClean="0"/>
              <a:t>říši.</a:t>
            </a:r>
          </a:p>
          <a:p>
            <a:r>
              <a:rPr lang="cs-CZ" dirty="0" smtClean="0"/>
              <a:t>Turečtí nájezdníci přijali </a:t>
            </a:r>
            <a:r>
              <a:rPr lang="cs-CZ" b="1" dirty="0" smtClean="0"/>
              <a:t>islám</a:t>
            </a:r>
            <a:r>
              <a:rPr lang="cs-CZ" dirty="0" smtClean="0"/>
              <a:t> jako svoje náboženství.</a:t>
            </a:r>
          </a:p>
          <a:p>
            <a:r>
              <a:rPr lang="cs-CZ" dirty="0" smtClean="0"/>
              <a:t>Říše dostala svůj název podle </a:t>
            </a:r>
            <a:r>
              <a:rPr lang="cs-CZ" b="1" dirty="0" smtClean="0"/>
              <a:t>sultána Osmana</a:t>
            </a:r>
            <a:r>
              <a:rPr lang="cs-CZ" dirty="0" smtClean="0"/>
              <a:t>.</a:t>
            </a:r>
          </a:p>
          <a:p>
            <a:r>
              <a:rPr lang="cs-CZ" dirty="0" smtClean="0"/>
              <a:t>Zhruba od poloviny 14. století podnikali Osmani výboje na Balkán, kde poráželi křesťanská vojska.</a:t>
            </a:r>
          </a:p>
          <a:p>
            <a:r>
              <a:rPr lang="cs-CZ" dirty="0" smtClean="0"/>
              <a:t>Na počátku 16. století ovládli část Uher (bitva u Moháče) a postupně i severní Afriku.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18370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Hlavní město Istanbul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Sultánové Osmanské říše se nastěhovali do Konstantinopole a přejmenovali ji na Istanbul.</a:t>
            </a:r>
          </a:p>
          <a:p>
            <a:r>
              <a:rPr lang="cs-CZ" dirty="0" smtClean="0"/>
              <a:t>Přijíždělo tam mnoho cestovatelů, obchodníků i diplomatů. Ti popisovali Istanbul jako město, jehož uličky jsou převážně úzké, špinavé a přeplněné lidmi. </a:t>
            </a:r>
          </a:p>
          <a:p>
            <a:r>
              <a:rPr lang="cs-CZ" dirty="0" smtClean="0"/>
              <a:t>Do přístavu připlouvaly plně naložené lodi, které přivážely nejrůznější zboží – olej, dřevo, obilí, sůl, střelný prach, …..</a:t>
            </a:r>
          </a:p>
          <a:p>
            <a:r>
              <a:rPr lang="cs-CZ" dirty="0" smtClean="0"/>
              <a:t>Ve městě se obchodovalo i s otroky  a otrokyněmi. Otrokyně byly převážně dívky z Ruska, Polska nebo Kavkazu, které byly zajaty ve válkách a které byly dodávány do harémů.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29839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Turecká armáda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1800" b="1" u="sng" dirty="0" smtClean="0"/>
              <a:t>Janičáři</a:t>
            </a:r>
            <a:r>
              <a:rPr lang="cs-CZ" sz="1800" dirty="0" smtClean="0"/>
              <a:t> – nejdokonalejší část turecké armády, čítala 10 – 12 tisíc mužů. Byli to zdatní mladíci z národů, které si Turci podrobili.</a:t>
            </a:r>
          </a:p>
          <a:p>
            <a:r>
              <a:rPr lang="cs-CZ" sz="1800" dirty="0" smtClean="0"/>
              <a:t> Žili v kasárnách. Výchova trvala až 14 let. </a:t>
            </a:r>
          </a:p>
          <a:p>
            <a:r>
              <a:rPr lang="cs-CZ" sz="1800" b="1" u="sng" dirty="0" smtClean="0"/>
              <a:t>Pěchota </a:t>
            </a:r>
            <a:r>
              <a:rPr lang="cs-CZ" sz="1800" dirty="0" smtClean="0"/>
              <a:t>– byla vyzbrojena kopím, šavlí a handžárem (měl zakřivenou čepel). Neměla téměř žádnou bojovou ochranu, pouze důstojníci měli kovové límce na ochranu krku.</a:t>
            </a:r>
            <a:endParaRPr lang="cs-CZ" sz="18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1800" b="1" u="sng" dirty="0" smtClean="0"/>
              <a:t>Jezdci</a:t>
            </a:r>
            <a:r>
              <a:rPr lang="cs-CZ" sz="1800" b="1" dirty="0" smtClean="0"/>
              <a:t> </a:t>
            </a:r>
            <a:r>
              <a:rPr lang="cs-CZ" sz="1800" dirty="0" smtClean="0"/>
              <a:t>– jako ochrannou zbroj měli drátěnou košili. Bojovali kopím,  perskou sekyrou s oboustranným ostřím a šavlí. Většina jich měla i luk. Měli vytrvalé a rychlé koně.</a:t>
            </a:r>
          </a:p>
          <a:p>
            <a:r>
              <a:rPr lang="cs-CZ" sz="1800" b="1" u="sng" dirty="0" smtClean="0"/>
              <a:t>Dělostřelectvo</a:t>
            </a:r>
            <a:r>
              <a:rPr lang="cs-CZ" sz="1800" u="sng" dirty="0" smtClean="0"/>
              <a:t> </a:t>
            </a:r>
            <a:r>
              <a:rPr lang="cs-CZ" sz="1800" dirty="0" smtClean="0"/>
              <a:t>– podporovalo pěší a jezdecké jednotky.  Bylo tvořeno výhradně stálými vojáky s pevným platem. Starali se o obsluhu děl i o výrobu nábojů.</a:t>
            </a:r>
            <a:endParaRPr lang="cs-CZ" sz="1800" b="1" dirty="0"/>
          </a:p>
        </p:txBody>
      </p:sp>
    </p:spTree>
    <p:extLst>
      <p:ext uri="{BB962C8B-B14F-4D97-AF65-F5344CB8AC3E}">
        <p14:creationId xmlns:p14="http://schemas.microsoft.com/office/powerpoint/2010/main" xmlns="" val="1229878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0" dirty="0" smtClean="0"/>
              <a:t>Turecká rodina a domácnost</a:t>
            </a:r>
            <a:endParaRPr lang="cs-CZ" b="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rodinách, ale i v domech, byl přísně oddělen život mužů a žen.</a:t>
            </a:r>
          </a:p>
          <a:p>
            <a:r>
              <a:rPr lang="cs-CZ" dirty="0" smtClean="0"/>
              <a:t>Neomezenou autoritou byl otec rodiny. V ženské části domu vládla matka, která rozhodovala o dětech, snachách i vnucích. Muž tam přicházel jenom </a:t>
            </a:r>
            <a:r>
              <a:rPr lang="cs-CZ" dirty="0" smtClean="0"/>
              <a:t>výjimečně</a:t>
            </a:r>
            <a:r>
              <a:rPr lang="cs-CZ" dirty="0" smtClean="0"/>
              <a:t>.</a:t>
            </a:r>
          </a:p>
          <a:p>
            <a:r>
              <a:rPr lang="cs-CZ" dirty="0" smtClean="0"/>
              <a:t>V bohatých rodinách mohl mít muž až 4 ženy</a:t>
            </a:r>
            <a:r>
              <a:rPr lang="cs-CZ" dirty="0" smtClean="0"/>
              <a:t>. </a:t>
            </a:r>
            <a:r>
              <a:rPr lang="cs-CZ" dirty="0" smtClean="0"/>
              <a:t>Otrokyně a další ženy žily v harému, který byl řízen správcem.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46513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0" dirty="0" smtClean="0"/>
              <a:t>Zopakuj si</a:t>
            </a:r>
            <a:endParaRPr lang="cs-CZ" b="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V kterém století přicházely do Malé Asie skupiny tureckých nájezdníků?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Podle koho nesla Osmanská říše svůj název?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Vítězili Osmané i nad křesťanskými vojsky?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Ovládli Osmané i severní Afriku?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Jak se dříve jmenovalo dnešní turecké město Istanbul?</a:t>
            </a:r>
          </a:p>
          <a:p>
            <a:pPr marL="457200" indent="-457200">
              <a:buFont typeface="+mj-lt"/>
              <a:buAutoNum type="arabicPeriod"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810069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Odpověděl/odpověděla jsi správně?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Skupiny tureckých nájezdníků přicházely do Malé Asie v průběhu 11. století.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Osmanská říše má název podle chána Osmana.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Ano. Osmané pronikali i na Balkán a vítězili nad křesťanskými vojsky.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Ano, počátkem 16. století Osmané ovládli i severní Afriku.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Istanbul se dříve jmenoval Cařihrad.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60892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41</TotalTime>
  <Words>569</Words>
  <Application>Microsoft Office PowerPoint</Application>
  <PresentationFormat>Předvádění na obrazovce (4:3)</PresentationFormat>
  <Paragraphs>61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Došky</vt:lpstr>
      <vt:lpstr>Snímek 1</vt:lpstr>
      <vt:lpstr>Snímek 2</vt:lpstr>
      <vt:lpstr>zdroje</vt:lpstr>
      <vt:lpstr>Osmanská říše</vt:lpstr>
      <vt:lpstr>Vznik Osmanské říše a její expanze</vt:lpstr>
      <vt:lpstr>Hlavní město Istanbul</vt:lpstr>
      <vt:lpstr>Turecká armáda</vt:lpstr>
      <vt:lpstr>Turecká rodina a domácnost</vt:lpstr>
      <vt:lpstr>Zopakuj si</vt:lpstr>
      <vt:lpstr>Odpověděl/odpověděla jsi správně?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Osmanská říše</dc:title>
  <dc:creator>Radmila Smolíková</dc:creator>
  <cp:lastModifiedBy>U1</cp:lastModifiedBy>
  <cp:revision>9</cp:revision>
  <dcterms:created xsi:type="dcterms:W3CDTF">2013-03-22T04:20:25Z</dcterms:created>
  <dcterms:modified xsi:type="dcterms:W3CDTF">2013-06-21T11:52:11Z</dcterms:modified>
</cp:coreProperties>
</file>