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3" r:id="rId2"/>
    <p:sldId id="274" r:id="rId3"/>
    <p:sldId id="275" r:id="rId4"/>
    <p:sldId id="256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9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3B97E-0AAA-43E9-A4D2-B7B39B698B8D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9D0D9-3871-44E9-BF47-3429D38DA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61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BE27FA0-0955-43F1-A999-D267D467D43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4070A72-6B11-413C-9193-2D5E06E3E3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452009"/>
            <a:ext cx="712879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Název DUM:  </a:t>
            </a:r>
            <a:r>
              <a:rPr lang="cs-CZ" sz="1400" dirty="0" smtClean="0">
                <a:solidFill>
                  <a:prstClr val="black"/>
                </a:solidFill>
              </a:rPr>
              <a:t>VY_32_INOVACE_VI_3_17  Jagellonci na českém trůně, </a:t>
            </a:r>
            <a:r>
              <a:rPr lang="cs-CZ" sz="1400" dirty="0" smtClean="0">
                <a:solidFill>
                  <a:prstClr val="black"/>
                </a:solidFill>
              </a:rPr>
              <a:t>prezentace</a:t>
            </a: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400" dirty="0" smtClean="0">
                <a:solidFill>
                  <a:prstClr val="black"/>
                </a:solidFill>
              </a:rPr>
              <a:t>VI</a:t>
            </a:r>
            <a:r>
              <a:rPr lang="cs-CZ" sz="14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400" dirty="0" smtClean="0">
                <a:solidFill>
                  <a:prstClr val="black"/>
                </a:solidFill>
              </a:rPr>
              <a:t>3</a:t>
            </a:r>
            <a:r>
              <a:rPr lang="cs-CZ" sz="14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smtClean="0">
                <a:solidFill>
                  <a:prstClr val="black"/>
                </a:solidFill>
              </a:rPr>
              <a:t>17</a:t>
            </a:r>
            <a:r>
              <a:rPr lang="cs-CZ" sz="1400" b="1" dirty="0" smtClean="0">
                <a:solidFill>
                  <a:prstClr val="black"/>
                </a:solidFill>
              </a:rPr>
              <a:t>  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Autor: </a:t>
            </a:r>
            <a:r>
              <a:rPr lang="cs-CZ" sz="1400" dirty="0" smtClean="0">
                <a:solidFill>
                  <a:prstClr val="black"/>
                </a:solidFill>
              </a:rPr>
              <a:t>Mgr. Radmila Smolíková</a:t>
            </a:r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47228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Jagellonci a hospodářská situace v českém státě v době jejich vlády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Vladislavem Jagellonským, Ludvíkem Jagellonským, pochopí výraz „stavovská monarchie“ 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Vladislav Jagellonský, Ludvík Jagellonský, stavovská monarchie, Vladislavské zřízení zemské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</a:t>
            </a:r>
            <a:r>
              <a:rPr lang="cs-CZ" sz="1600" dirty="0" smtClean="0"/>
              <a:t>40 </a:t>
            </a:r>
            <a:r>
              <a:rPr lang="cs-CZ" sz="1600" dirty="0" smtClean="0"/>
              <a:t>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poté ústně rekapitulují získané vědomosti. </a:t>
            </a:r>
            <a:r>
              <a:rPr lang="cs-CZ" sz="1600" dirty="0" smtClean="0"/>
              <a:t>Zkusí zodpovědět otázky, které jsou v závěru prezentace. Žáci </a:t>
            </a:r>
            <a:r>
              <a:rPr lang="cs-CZ" sz="1600" dirty="0" smtClean="0"/>
              <a:t>si učiní krátký zápis do sešitu.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77888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3849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Jagellonci na českém trůnu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96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Vladislav Jagellonský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března 1456 Krakov – 13. března 1516 Budín</a:t>
            </a:r>
          </a:p>
          <a:p>
            <a:r>
              <a:rPr lang="cs-CZ" dirty="0" smtClean="0"/>
              <a:t>Pocházel z Polska, původem z litevského velkoknížecího rodu.</a:t>
            </a:r>
          </a:p>
          <a:p>
            <a:r>
              <a:rPr lang="cs-CZ" dirty="0" smtClean="0"/>
              <a:t>Od roku 1471 do roku 1516  byl českým králem, vládl jako </a:t>
            </a:r>
            <a:r>
              <a:rPr lang="cs-CZ" dirty="0" smtClean="0"/>
              <a:t> </a:t>
            </a:r>
            <a:r>
              <a:rPr lang="cs-CZ" dirty="0" smtClean="0"/>
              <a:t>Vladislav II.</a:t>
            </a:r>
          </a:p>
          <a:p>
            <a:r>
              <a:rPr lang="cs-CZ" dirty="0" smtClean="0"/>
              <a:t>Bývá hodnocen jako jeden z nejslabších českých panovníků (jeho vláda vedla k velkému úpadku královské moci).</a:t>
            </a:r>
          </a:p>
          <a:p>
            <a:r>
              <a:rPr lang="cs-CZ" dirty="0" smtClean="0"/>
              <a:t>Vysloužil si přezdívku „král bene“, protože na žádosti odpovídal pouze „bene“ (= „dobře“).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54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Ludvík Jagellonský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července 1506 Budín – 29. srpna 1526 Moháč</a:t>
            </a:r>
          </a:p>
          <a:p>
            <a:r>
              <a:rPr lang="cs-CZ" dirty="0" smtClean="0"/>
              <a:t>Syn Vladislava Jagellonského a francouzské hraběnky Anny de </a:t>
            </a:r>
            <a:r>
              <a:rPr lang="cs-CZ" dirty="0" err="1" smtClean="0"/>
              <a:t>Foix</a:t>
            </a:r>
            <a:r>
              <a:rPr lang="cs-CZ" dirty="0" smtClean="0"/>
              <a:t>. </a:t>
            </a:r>
          </a:p>
          <a:p>
            <a:r>
              <a:rPr lang="cs-CZ" dirty="0" smtClean="0"/>
              <a:t>Doba vlády: 1516 – 1526.</a:t>
            </a:r>
          </a:p>
          <a:p>
            <a:r>
              <a:rPr lang="cs-CZ" dirty="0" smtClean="0"/>
              <a:t>Získal přezdívku „král dítě“, protože v době nástupu mu bylo pouze 10 let.</a:t>
            </a:r>
          </a:p>
          <a:p>
            <a:r>
              <a:rPr lang="cs-CZ" dirty="0" smtClean="0"/>
              <a:t>29. srpna 1526 se utopil v bažinách po prohrané bitvě u Moháče.</a:t>
            </a:r>
          </a:p>
          <a:p>
            <a:r>
              <a:rPr lang="cs-CZ" dirty="0" smtClean="0"/>
              <a:t>Po jeho smrti nastupují na český trůn Habsburkové.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97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Praha koncem 15.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Praha nebyla po dlouhém období válek v dobrém stavu.</a:t>
            </a:r>
          </a:p>
          <a:p>
            <a:r>
              <a:rPr lang="cs-CZ" dirty="0" smtClean="0"/>
              <a:t>Hrad jako sídlo českých králů byl poničený a zchátralý, teprve Vladislav Jagellonský přispěl k jeho obnově a rozkvětu.</a:t>
            </a:r>
          </a:p>
          <a:p>
            <a:r>
              <a:rPr lang="cs-CZ" dirty="0" smtClean="0"/>
              <a:t>Skvostnou ukázkou pozdní gotiky je Vladislavský sál na Pražském hradě (architekt Benedikt </a:t>
            </a:r>
            <a:r>
              <a:rPr lang="cs-CZ" dirty="0" err="1" smtClean="0"/>
              <a:t>Ried</a:t>
            </a:r>
            <a:r>
              <a:rPr lang="cs-CZ" dirty="0" smtClean="0"/>
              <a:t>).</a:t>
            </a:r>
          </a:p>
          <a:p>
            <a:r>
              <a:rPr lang="cs-CZ" dirty="0" smtClean="0"/>
              <a:t>Sloh tohoto období bývá také nazýván „jagellonská gotika“.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61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Stavovská monarchie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Stavovská monarchie je stát, v jehož čele je panovník. Ten se však o moc ve státě dělí se stavy = šlechtou, městy a duchovenstvem.</a:t>
            </a:r>
          </a:p>
          <a:p>
            <a:r>
              <a:rPr lang="cs-CZ" dirty="0" smtClean="0"/>
              <a:t>Za vlády Jagellonců v Čechách zastávali nejvyšší české zemské i státní úřady členové panského stavu – Zdeněk Lev z </a:t>
            </a:r>
            <a:r>
              <a:rPr lang="cs-CZ" dirty="0" err="1" smtClean="0"/>
              <a:t>Rožmitálu</a:t>
            </a:r>
            <a:r>
              <a:rPr lang="cs-CZ" dirty="0" smtClean="0"/>
              <a:t>, Vilém z Pernštejna, ……..</a:t>
            </a:r>
          </a:p>
          <a:p>
            <a:r>
              <a:rPr lang="cs-CZ" dirty="0" smtClean="0"/>
              <a:t>Slabé královské moci využívali páni k posílení svojí moci a rozšiřování majetku.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014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Vladislavské zřízení zemské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Vladislavské zřízení zemské bylo vydáno v roce 1500 za vlády Vladislava Jagellonského.</a:t>
            </a:r>
          </a:p>
          <a:p>
            <a:r>
              <a:rPr lang="cs-CZ" dirty="0" smtClean="0"/>
              <a:t>Potvrzuje výsadní postavení šlechty v Českém království na úkor panovníka a měšťanstva.</a:t>
            </a:r>
          </a:p>
          <a:p>
            <a:r>
              <a:rPr lang="cs-CZ" dirty="0" smtClean="0"/>
              <a:t>Bývá uváděn jako důkaz slabosti panovníka, protože významně omezil královskou moc.</a:t>
            </a:r>
          </a:p>
          <a:p>
            <a:r>
              <a:rPr lang="cs-CZ" dirty="0" smtClean="0"/>
              <a:t>Bylo zrušeno v roce 1627.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08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-342900">
              <a:buFont typeface="+mj-lt"/>
              <a:buAutoNum type="arabicParenR"/>
            </a:pPr>
            <a:r>
              <a:rPr lang="cs-CZ" dirty="0" smtClean="0"/>
              <a:t>Vladislav Jagellonský vládl v letech 1471 – 1516.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Vladislav Jagellonský měl přezdívku „král bene“.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Za vlády Vladislava Jagellonského zchátral Pražský hrad.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Vladislavské zřízení zemské posílilo královskou moc.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Ve stavovské monarchii není královská moc ničím omezena.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Pozdní gotika bývá také někdy nazývána jagellonská gotika.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1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-342900">
              <a:buFont typeface="+mj-lt"/>
              <a:buAutoNum type="arabicParenR"/>
            </a:pPr>
            <a:r>
              <a:rPr lang="cs-CZ" dirty="0" smtClean="0"/>
              <a:t>Ano.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Ano.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Ne. Vladislav Jagellonský přispěl k obnově a zvelebení Pražského hradu.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Ne. Vladislavské zemské zřízení omezilo královskou moc.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Ne. Ve stavovské monarchii je královská moc omezena stavy = šlechtou, městy a duchovenstvem.</a:t>
            </a:r>
          </a:p>
          <a:p>
            <a:pPr marL="68580" indent="-342900">
              <a:buFont typeface="+mj-lt"/>
              <a:buAutoNum type="arabicParenR"/>
            </a:pPr>
            <a:r>
              <a:rPr lang="cs-CZ" dirty="0" smtClean="0"/>
              <a:t>Ano.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117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text.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Ludvík Jagellonský vládl v letech ………………………</a:t>
            </a:r>
          </a:p>
          <a:p>
            <a:r>
              <a:rPr lang="cs-CZ" dirty="0" smtClean="0"/>
              <a:t>Ludvík Jagellonský měl přezdívku ………………………..</a:t>
            </a:r>
          </a:p>
          <a:p>
            <a:r>
              <a:rPr lang="cs-CZ" dirty="0" smtClean="0"/>
              <a:t>Ludvík Jagellonský nastoupil na trůn, když mu bylo …… let.</a:t>
            </a:r>
          </a:p>
          <a:p>
            <a:r>
              <a:rPr lang="cs-CZ" dirty="0" smtClean="0"/>
              <a:t>Ludvík Jagellonský zahynul v roce 1526 v bažině po prohrané bitvě u  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21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Podařilo 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Ludvík Jagellonský vládl v letech 1516 – 1526.</a:t>
            </a:r>
          </a:p>
          <a:p>
            <a:r>
              <a:rPr lang="cs-CZ" dirty="0" smtClean="0"/>
              <a:t>Ludvík Jagellonský měl přezdívku  „král dítě“.</a:t>
            </a:r>
          </a:p>
          <a:p>
            <a:r>
              <a:rPr lang="cs-CZ" dirty="0" smtClean="0"/>
              <a:t>Ludvík Jagellonský nastoupil na trůn, když mu bylo  10 let.</a:t>
            </a:r>
          </a:p>
          <a:p>
            <a:r>
              <a:rPr lang="cs-CZ" dirty="0" smtClean="0"/>
              <a:t>Ludvík Jagellonský zahynul v roce 1526 v bažině po prohrané bitvě u Moháče.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8086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90</TotalTime>
  <Words>610</Words>
  <Application>Microsoft Office PowerPoint</Application>
  <PresentationFormat>Předvádění na obrazovce (4:3)</PresentationFormat>
  <Paragraphs>81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zdroje</vt:lpstr>
      <vt:lpstr>Jagellonci na českém trůnu</vt:lpstr>
      <vt:lpstr>Vladislav Jagellonský</vt:lpstr>
      <vt:lpstr>Ludvík Jagellonský</vt:lpstr>
      <vt:lpstr>Praha koncem 15. století</vt:lpstr>
      <vt:lpstr>Stavovská monarchie</vt:lpstr>
      <vt:lpstr>Vladislavské zřízení zemské</vt:lpstr>
      <vt:lpstr>Je to pravda?</vt:lpstr>
      <vt:lpstr>Jak je to správně?</vt:lpstr>
      <vt:lpstr>Doplň text.</vt:lpstr>
      <vt:lpstr>Podařilo se?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Jagellonci na českém trůnu</dc:title>
  <dc:creator>smolikovar</dc:creator>
  <cp:lastModifiedBy>smolikovar</cp:lastModifiedBy>
  <cp:revision>11</cp:revision>
  <dcterms:created xsi:type="dcterms:W3CDTF">2013-03-21T15:40:52Z</dcterms:created>
  <dcterms:modified xsi:type="dcterms:W3CDTF">2013-06-16T16:47:36Z</dcterms:modified>
</cp:coreProperties>
</file>