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64" r:id="rId2"/>
    <p:sldId id="265" r:id="rId3"/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0338F3-C0E6-4E0E-9F58-CAA164F7AD8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53C310-89E2-417D-88FE-AB2CF5061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076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FB7F84F-79A6-478C-8F8C-FD758CC356FA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F1100A6-C95E-4A11-BBEA-6203AD03824E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F84F-79A6-478C-8F8C-FD758CC356FA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100A6-C95E-4A11-BBEA-6203AD03824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F84F-79A6-478C-8F8C-FD758CC356FA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100A6-C95E-4A11-BBEA-6203AD03824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F84F-79A6-478C-8F8C-FD758CC356FA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100A6-C95E-4A11-BBEA-6203AD03824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F84F-79A6-478C-8F8C-FD758CC356FA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100A6-C95E-4A11-BBEA-6203AD03824E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F84F-79A6-478C-8F8C-FD758CC356FA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100A6-C95E-4A11-BBEA-6203AD03824E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F84F-79A6-478C-8F8C-FD758CC356FA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100A6-C95E-4A11-BBEA-6203AD038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F84F-79A6-478C-8F8C-FD758CC356FA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100A6-C95E-4A11-BBEA-6203AD038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F84F-79A6-478C-8F8C-FD758CC356FA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100A6-C95E-4A11-BBEA-6203AD038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F84F-79A6-478C-8F8C-FD758CC356FA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100A6-C95E-4A11-BBEA-6203AD03824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F84F-79A6-478C-8F8C-FD758CC356FA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100A6-C95E-4A11-BBEA-6203AD03824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FB7F84F-79A6-478C-8F8C-FD758CC356FA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F1100A6-C95E-4A11-BBEA-6203AD03824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</a:rPr>
              <a:t>Název DUM:  </a:t>
            </a:r>
            <a:r>
              <a:rPr lang="cs-CZ" sz="1600" dirty="0" smtClean="0">
                <a:solidFill>
                  <a:prstClr val="black"/>
                </a:solidFill>
              </a:rPr>
              <a:t>VY_32_INOVACE_VI_3_19   Školy a vzdělání, počátky moderních přírodních </a:t>
            </a:r>
            <a:r>
              <a:rPr lang="cs-CZ" sz="1600" dirty="0" smtClean="0">
                <a:solidFill>
                  <a:prstClr val="black"/>
                </a:solidFill>
              </a:rPr>
              <a:t>věd - prezentace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Šablona číslo:  </a:t>
            </a:r>
            <a:r>
              <a:rPr lang="cs-CZ" sz="1600" dirty="0" smtClean="0">
                <a:solidFill>
                  <a:prstClr val="black"/>
                </a:solidFill>
              </a:rPr>
              <a:t>VI</a:t>
            </a:r>
            <a:r>
              <a:rPr lang="cs-CZ" sz="1600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sz="1600" dirty="0" smtClean="0">
                <a:solidFill>
                  <a:prstClr val="black"/>
                </a:solidFill>
              </a:rPr>
              <a:t>3</a:t>
            </a:r>
            <a:r>
              <a:rPr lang="cs-CZ" sz="1600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sz="1600" dirty="0" smtClean="0">
                <a:solidFill>
                  <a:prstClr val="black"/>
                </a:solidFill>
              </a:rPr>
              <a:t> 19</a:t>
            </a:r>
            <a:r>
              <a:rPr lang="cs-CZ" sz="1600" b="1" dirty="0" smtClean="0">
                <a:solidFill>
                  <a:prstClr val="black"/>
                </a:solidFill>
              </a:rPr>
              <a:t> 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Autor: </a:t>
            </a:r>
            <a:r>
              <a:rPr lang="cs-CZ" sz="1600" dirty="0" smtClean="0">
                <a:solidFill>
                  <a:prstClr val="black"/>
                </a:solidFill>
              </a:rPr>
              <a:t>Mgr. Radmila Smolíková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25814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6171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školy a vzdělávání, počátky moderních věd v 16.-17. století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vnímají období 16.-17. století jako dobu velkých pokroků v astronomii, matematice, fyzice, seznamují se s významnými vědci té doby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12– 13let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heliocentrická soustava, Mikuláš Koperník, Tycho Brahe, Galileo Galilei, Jan Kepler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tabule, sešit, psací potřeby</a:t>
            </a:r>
            <a:r>
              <a:rPr lang="cs-CZ" sz="1600" dirty="0"/>
              <a:t>, </a:t>
            </a:r>
            <a:r>
              <a:rPr lang="cs-CZ" sz="1600" dirty="0" smtClean="0"/>
              <a:t>učebnice (Mandelová</a:t>
            </a:r>
            <a:r>
              <a:rPr lang="cs-CZ" sz="1600" dirty="0"/>
              <a:t>, H., Kunstová, E., Pařízková, I.  Dějiny středověku a počátků novověku. 2. vydání. Liberec: Dialog, </a:t>
            </a:r>
            <a:r>
              <a:rPr lang="cs-CZ" sz="1600" dirty="0" smtClean="0"/>
              <a:t>2010)</a:t>
            </a:r>
            <a:endParaRPr lang="cs-CZ" sz="1600" dirty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Potřebný čas pro výuku DUM:</a:t>
            </a:r>
            <a:r>
              <a:rPr lang="cs-CZ" sz="1600" dirty="0" smtClean="0"/>
              <a:t> 35 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 a žáci poté ústně rekapitulují získané vědomosti. Žáci si učiní krátký zápis do sešitu.</a:t>
            </a:r>
            <a:r>
              <a:rPr lang="cs-CZ" sz="1600" b="1" dirty="0" smtClean="0"/>
              <a:t> </a:t>
            </a:r>
            <a:endParaRPr lang="cs-CZ" sz="1600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409649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872"/>
            <a:ext cx="7745505" cy="38778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Mandelová, H., Kunstová, E., Pařízková, I.  Dějiny středověku a počátků novověku. 2. vydání. Liberec: Dialog, 2010.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4191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dirty="0" smtClean="0"/>
              <a:t>Školy a vzdělání, počátky moderních přírodních věd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861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v 16. století navštěvovali žáci </a:t>
            </a:r>
            <a:r>
              <a:rPr lang="cs-CZ" b="1" dirty="0" smtClean="0"/>
              <a:t>městské školy</a:t>
            </a:r>
            <a:r>
              <a:rPr lang="cs-CZ" dirty="0" smtClean="0"/>
              <a:t>. Základní vzdělání potřebovali pro řemeslo, obchod, správu města, ….. </a:t>
            </a:r>
          </a:p>
          <a:p>
            <a:r>
              <a:rPr lang="cs-CZ" dirty="0" smtClean="0"/>
              <a:t>Pak mohli navštěvovat i</a:t>
            </a:r>
            <a:r>
              <a:rPr lang="cs-CZ" b="1" dirty="0" smtClean="0"/>
              <a:t> gymnázium </a:t>
            </a:r>
            <a:r>
              <a:rPr lang="cs-CZ" dirty="0" smtClean="0"/>
              <a:t>a </a:t>
            </a:r>
            <a:r>
              <a:rPr lang="cs-CZ" b="1" dirty="0" smtClean="0"/>
              <a:t>univerzitu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Nejenom děti šlechticů, ale i potomci zámožnějších měšťanů mívali soukromé učitele (bývali jimi absolventi univerzity).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Školy a vzdělanost v 16. – 17. století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47849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gymnázium</a:t>
            </a:r>
          </a:p>
          <a:p>
            <a:pPr algn="ctr"/>
            <a:r>
              <a:rPr lang="cs-CZ" dirty="0"/>
              <a:t>u</a:t>
            </a:r>
            <a:r>
              <a:rPr lang="cs-CZ" dirty="0" smtClean="0"/>
              <a:t>niverzita</a:t>
            </a:r>
          </a:p>
          <a:p>
            <a:pPr algn="ctr"/>
            <a:r>
              <a:rPr lang="cs-CZ" dirty="0" err="1" smtClean="0"/>
              <a:t>preceptor</a:t>
            </a:r>
            <a:endParaRPr lang="cs-CZ" dirty="0" smtClean="0"/>
          </a:p>
          <a:p>
            <a:pPr algn="ctr"/>
            <a:r>
              <a:rPr lang="cs-CZ" dirty="0" smtClean="0"/>
              <a:t>cenzura</a:t>
            </a:r>
          </a:p>
          <a:p>
            <a:pPr algn="ctr"/>
            <a:r>
              <a:rPr lang="cs-CZ" dirty="0" smtClean="0"/>
              <a:t>heliocentrická soustava</a:t>
            </a:r>
          </a:p>
          <a:p>
            <a:pPr algn="ctr"/>
            <a:r>
              <a:rPr lang="cs-CZ" dirty="0" smtClean="0"/>
              <a:t>jezuité</a:t>
            </a:r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Co je to? Kdo je to?</a:t>
            </a:r>
            <a:r>
              <a:rPr lang="cs-CZ" sz="2000" dirty="0" smtClean="0"/>
              <a:t> (vyhledej v učebnici)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3724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Gymnázium – v 16. století vyšší škola pro chlapce. </a:t>
            </a:r>
            <a:r>
              <a:rPr lang="cs-CZ" sz="1700" dirty="0" smtClean="0"/>
              <a:t>(Je dnešní gymnázium pouze pro chlapce?)</a:t>
            </a:r>
          </a:p>
          <a:p>
            <a:r>
              <a:rPr lang="cs-CZ" dirty="0" smtClean="0"/>
              <a:t>Univerzita – vysoká škola, v čele stojí rektor.</a:t>
            </a:r>
          </a:p>
          <a:p>
            <a:r>
              <a:rPr lang="cs-CZ" dirty="0" err="1" smtClean="0"/>
              <a:t>Preceptor</a:t>
            </a:r>
            <a:r>
              <a:rPr lang="cs-CZ" dirty="0" smtClean="0"/>
              <a:t> – domácí učitel.</a:t>
            </a:r>
          </a:p>
          <a:p>
            <a:r>
              <a:rPr lang="cs-CZ" dirty="0" smtClean="0"/>
              <a:t>Cenzura – dohled, dozor nad zveřejňovanými tiskovinami. Bývá svěřen do rukou úředníků.</a:t>
            </a:r>
          </a:p>
          <a:p>
            <a:r>
              <a:rPr lang="cs-CZ" dirty="0" smtClean="0"/>
              <a:t>Heliocentrická soustava – učení o pohybu planet kolem země.</a:t>
            </a:r>
          </a:p>
          <a:p>
            <a:r>
              <a:rPr lang="cs-CZ" dirty="0" smtClean="0"/>
              <a:t>Jezuité – náboženský řád (vznikl r. 1534). Zpočátku se věnoval činnosti na školách, později misionářské činnosti. V češtině se užívalo i označení Tovaryšstvo Ježíšovo.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Věděl/věděla jsi?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95844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Zásadní význam pro šíření poznatků a rozvoj poznání měl </a:t>
            </a:r>
            <a:r>
              <a:rPr lang="cs-CZ" b="1" u="sng" dirty="0" smtClean="0"/>
              <a:t>knihtisk</a:t>
            </a:r>
            <a:r>
              <a:rPr lang="cs-CZ" dirty="0"/>
              <a:t>:</a:t>
            </a:r>
            <a:endParaRPr lang="cs-CZ" dirty="0" smtClean="0"/>
          </a:p>
          <a:p>
            <a:r>
              <a:rPr lang="cs-CZ" dirty="0" smtClean="0"/>
              <a:t>spisy o objevech v přírodních vědách,</a:t>
            </a:r>
          </a:p>
          <a:p>
            <a:r>
              <a:rPr lang="cs-CZ" dirty="0" smtClean="0"/>
              <a:t>první tištěné mapy (v Čechách v roce 1518 – </a:t>
            </a:r>
            <a:r>
              <a:rPr lang="cs-CZ" dirty="0" err="1" smtClean="0"/>
              <a:t>Klaudyánova</a:t>
            </a:r>
            <a:r>
              <a:rPr lang="cs-CZ" dirty="0" smtClean="0"/>
              <a:t>),</a:t>
            </a:r>
          </a:p>
          <a:p>
            <a:r>
              <a:rPr lang="cs-CZ" dirty="0" smtClean="0"/>
              <a:t>učebnice,</a:t>
            </a:r>
          </a:p>
          <a:p>
            <a:r>
              <a:rPr lang="cs-CZ" dirty="0" smtClean="0"/>
              <a:t>překlady vědeckých děl,</a:t>
            </a:r>
          </a:p>
          <a:p>
            <a:r>
              <a:rPr lang="cs-CZ" dirty="0" smtClean="0"/>
              <a:t>cestopisy, popisy zemí,</a:t>
            </a:r>
          </a:p>
          <a:p>
            <a:r>
              <a:rPr lang="cs-CZ" dirty="0" smtClean="0"/>
              <a:t>zakládání knihoven (knihy byly dostupné širší veřejnosti.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Rozvoj poznání a věd v 16. století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6843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16. století se značně rozšířila možnost cestování. Cílem putování mladých šlechticů byla Itálie, Německo, Anglie, Turecko, Španělsko.</a:t>
            </a:r>
          </a:p>
          <a:p>
            <a:r>
              <a:rPr lang="cs-CZ" dirty="0" smtClean="0"/>
              <a:t>Mnozí z nich potom o svém putování psali knihy.</a:t>
            </a:r>
          </a:p>
          <a:p>
            <a:r>
              <a:rPr lang="cs-CZ" dirty="0" smtClean="0"/>
              <a:t>K nejznámějším patří několik cest Kryštofa Haranta z Polžic a Bezdružic, putování Bedřichy </a:t>
            </a:r>
            <a:r>
              <a:rPr lang="cs-CZ" dirty="0" err="1" smtClean="0"/>
              <a:t>Donína</a:t>
            </a:r>
            <a:r>
              <a:rPr lang="cs-CZ" dirty="0" smtClean="0"/>
              <a:t> do Itálie nebo cesta do Cařihradu Václava Vratislava z Mitrovic.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Cesty za poznáním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2781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univerzitě v Padově byly položena základy </a:t>
            </a:r>
            <a:r>
              <a:rPr lang="cs-CZ" b="1" dirty="0" smtClean="0"/>
              <a:t>vědecké anatomie</a:t>
            </a:r>
            <a:r>
              <a:rPr lang="cs-CZ" dirty="0" smtClean="0"/>
              <a:t>.</a:t>
            </a:r>
          </a:p>
          <a:p>
            <a:r>
              <a:rPr lang="cs-CZ" dirty="0" smtClean="0"/>
              <a:t>Španělský učenec M. Servet objevil </a:t>
            </a:r>
            <a:r>
              <a:rPr lang="cs-CZ" b="1" dirty="0" smtClean="0"/>
              <a:t>malý krevní oběh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Norimberku byl v roce 1492 navržen první </a:t>
            </a:r>
            <a:r>
              <a:rPr lang="cs-CZ" b="1" dirty="0" smtClean="0"/>
              <a:t>globus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matematice byla např. zavedena </a:t>
            </a:r>
            <a:r>
              <a:rPr lang="cs-CZ" b="1" dirty="0" smtClean="0"/>
              <a:t>desetinná tečka</a:t>
            </a:r>
            <a:r>
              <a:rPr lang="cs-CZ" dirty="0" smtClean="0"/>
              <a:t>, </a:t>
            </a:r>
            <a:r>
              <a:rPr lang="cs-CZ" b="1" dirty="0" smtClean="0"/>
              <a:t>symbol pro druhou odmocninu </a:t>
            </a:r>
            <a:r>
              <a:rPr lang="cs-CZ" dirty="0" smtClean="0"/>
              <a:t>a </a:t>
            </a:r>
            <a:r>
              <a:rPr lang="cs-CZ" b="1" dirty="0" smtClean="0"/>
              <a:t>desetinné zlomky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První česká příručka aritmetiky </a:t>
            </a:r>
            <a:r>
              <a:rPr lang="cs-CZ" dirty="0" smtClean="0"/>
              <a:t>vznikla v roce 1530.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Velké objevy přírodních věd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27933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Mikuláš Koperník </a:t>
            </a:r>
            <a:r>
              <a:rPr lang="cs-CZ" sz="1800" dirty="0" smtClean="0"/>
              <a:t>(1473-1543). Polský vědec, </a:t>
            </a:r>
            <a:r>
              <a:rPr lang="cs-CZ" sz="1800" dirty="0"/>
              <a:t>p</a:t>
            </a:r>
            <a:r>
              <a:rPr lang="cs-CZ" sz="1800" dirty="0" smtClean="0"/>
              <a:t>atřil mezi největší vědce renesanční Evropy. Své dílo „O bězích nebeských sfér“ vydal až po dlouhém váhání (obával se reakce katolické církve.</a:t>
            </a:r>
          </a:p>
          <a:p>
            <a:r>
              <a:rPr lang="cs-CZ" sz="1800" b="1" dirty="0" smtClean="0"/>
              <a:t>Tycho Brahe </a:t>
            </a:r>
            <a:r>
              <a:rPr lang="cs-CZ" sz="1800" dirty="0" smtClean="0"/>
              <a:t>(1546-1601). Dánský astronom, který působil na dvoře Rudolfa II. v Praze. Spolupracoval s Janem Keplerem. Jeho náhrobek je v Týnském chrámu v Praze.</a:t>
            </a:r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Galileo Galilei </a:t>
            </a:r>
            <a:r>
              <a:rPr lang="cs-CZ" sz="1800" dirty="0" smtClean="0"/>
              <a:t>(1564-1642). Italský fyzik a astronom. Navázal na Koperníkovo učení. Jako první pozoroval dalekohledem měsíční krátery.</a:t>
            </a:r>
          </a:p>
          <a:p>
            <a:r>
              <a:rPr lang="cs-CZ" sz="1800" b="1" dirty="0" smtClean="0"/>
              <a:t>Jan Kepler </a:t>
            </a:r>
            <a:r>
              <a:rPr lang="cs-CZ" sz="1800" dirty="0" smtClean="0"/>
              <a:t>(1571-1630). Německý astronom, který v letech 1600 až 1612 působil v Praze. V roce 1630 sestrojil dalekohled.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82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60</TotalTime>
  <Words>579</Words>
  <Application>Microsoft Office PowerPoint</Application>
  <PresentationFormat>Předvádění na obrazovce (4:3)</PresentationFormat>
  <Paragraphs>71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Tvrdý obal</vt:lpstr>
      <vt:lpstr>Prezentace aplikace PowerPoint</vt:lpstr>
      <vt:lpstr>Prezentace aplikace PowerPoint</vt:lpstr>
      <vt:lpstr>zdroje</vt:lpstr>
      <vt:lpstr>Školy a vzdělání, počátky moderních přírodních věd</vt:lpstr>
      <vt:lpstr>Školy a vzdělanost v 16. – 17. století</vt:lpstr>
      <vt:lpstr>Co je to? Kdo je to? (vyhledej v učebnici)</vt:lpstr>
      <vt:lpstr>Věděl/věděla jsi?</vt:lpstr>
      <vt:lpstr>Rozvoj poznání a věd v 16. století</vt:lpstr>
      <vt:lpstr>Cesty za poznáním</vt:lpstr>
      <vt:lpstr>Velké objevy přírodních věd</vt:lpstr>
      <vt:lpstr>Znáš je?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Školy a vzdělání, počátky moderních přírodních věd</dc:title>
  <dc:creator>smolikovar</dc:creator>
  <cp:lastModifiedBy>smolikovar</cp:lastModifiedBy>
  <cp:revision>10</cp:revision>
  <dcterms:created xsi:type="dcterms:W3CDTF">2013-06-02T04:21:09Z</dcterms:created>
  <dcterms:modified xsi:type="dcterms:W3CDTF">2013-06-19T17:02:40Z</dcterms:modified>
</cp:coreProperties>
</file>