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66" r:id="rId2"/>
    <p:sldId id="267" r:id="rId3"/>
    <p:sldId id="268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7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7E46F4-2351-4796-90E3-5418391001D1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2DF50C-B3EF-4FF1-B4B2-7E1E1A74A5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65575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DF50C-B3EF-4FF1-B4B2-7E1E1A74A58A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2365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0ED0-B917-491F-A367-757542B0B5BF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F142-4E1C-4BDE-B679-3A284D109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0ED0-B917-491F-A367-757542B0B5BF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F142-4E1C-4BDE-B679-3A284D109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0ED0-B917-491F-A367-757542B0B5BF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F142-4E1C-4BDE-B679-3A284D109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0ED0-B917-491F-A367-757542B0B5BF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F142-4E1C-4BDE-B679-3A284D109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0ED0-B917-491F-A367-757542B0B5BF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F142-4E1C-4BDE-B679-3A284D109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0ED0-B917-491F-A367-757542B0B5BF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F142-4E1C-4BDE-B679-3A284D109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0ED0-B917-491F-A367-757542B0B5BF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F142-4E1C-4BDE-B679-3A284D109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0ED0-B917-491F-A367-757542B0B5BF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F142-4E1C-4BDE-B679-3A284D109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0ED0-B917-491F-A367-757542B0B5BF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52FF142-4E1C-4BDE-B679-3A284D109BD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0ED0-B917-491F-A367-757542B0B5BF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F142-4E1C-4BDE-B679-3A284D109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0ED0-B917-491F-A367-757542B0B5BF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F142-4E1C-4BDE-B679-3A284D109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2D20ED0-B917-491F-A367-757542B0B5BF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52FF142-4E1C-4BDE-B679-3A284D109BD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prstClr val="black"/>
                </a:solidFill>
              </a:rPr>
              <a:t>Název DUM:  </a:t>
            </a:r>
            <a:r>
              <a:rPr lang="cs-CZ" sz="1600" dirty="0" smtClean="0">
                <a:solidFill>
                  <a:prstClr val="black"/>
                </a:solidFill>
              </a:rPr>
              <a:t>VY_32_INOVACE_VI_3_20   Baroko, prezentace</a:t>
            </a:r>
          </a:p>
          <a:p>
            <a:endParaRPr lang="cs-CZ" sz="1600" b="1" dirty="0" smtClean="0">
              <a:solidFill>
                <a:prstClr val="black"/>
              </a:solidFill>
            </a:endParaRPr>
          </a:p>
          <a:p>
            <a:r>
              <a:rPr lang="cs-CZ" sz="1600" b="1" dirty="0" smtClean="0">
                <a:solidFill>
                  <a:prstClr val="black"/>
                </a:solidFill>
              </a:rPr>
              <a:t>Šablona číslo:  </a:t>
            </a:r>
            <a:r>
              <a:rPr lang="cs-CZ" sz="1600" dirty="0" smtClean="0">
                <a:solidFill>
                  <a:prstClr val="black"/>
                </a:solidFill>
              </a:rPr>
              <a:t>VI</a:t>
            </a:r>
            <a:r>
              <a:rPr lang="cs-CZ" sz="1600" b="1" dirty="0" smtClean="0">
                <a:solidFill>
                  <a:prstClr val="black"/>
                </a:solidFill>
              </a:rPr>
              <a:t>           Sada číslo: </a:t>
            </a:r>
            <a:r>
              <a:rPr lang="cs-CZ" sz="1600" dirty="0" smtClean="0">
                <a:solidFill>
                  <a:prstClr val="black"/>
                </a:solidFill>
              </a:rPr>
              <a:t>3</a:t>
            </a:r>
            <a:r>
              <a:rPr lang="cs-CZ" sz="1600" b="1" dirty="0" smtClean="0">
                <a:solidFill>
                  <a:prstClr val="black"/>
                </a:solidFill>
              </a:rPr>
              <a:t>            Pořadové číslo DUM:</a:t>
            </a:r>
            <a:r>
              <a:rPr lang="cs-CZ" sz="1600" dirty="0" smtClean="0">
                <a:solidFill>
                  <a:prstClr val="black"/>
                </a:solidFill>
              </a:rPr>
              <a:t> 20</a:t>
            </a:r>
            <a:r>
              <a:rPr lang="cs-CZ" sz="1600" b="1" dirty="0" smtClean="0">
                <a:solidFill>
                  <a:prstClr val="black"/>
                </a:solidFill>
              </a:rPr>
              <a:t> </a:t>
            </a:r>
            <a:endParaRPr lang="cs-CZ" sz="1600" dirty="0" smtClean="0">
              <a:solidFill>
                <a:prstClr val="black"/>
              </a:solidFill>
            </a:endParaRPr>
          </a:p>
          <a:p>
            <a:endParaRPr lang="cs-CZ" sz="1600" b="1" dirty="0" smtClean="0">
              <a:solidFill>
                <a:prstClr val="black"/>
              </a:solidFill>
            </a:endParaRPr>
          </a:p>
          <a:p>
            <a:r>
              <a:rPr lang="cs-CZ" sz="1600" b="1" dirty="0" smtClean="0">
                <a:solidFill>
                  <a:prstClr val="black"/>
                </a:solidFill>
              </a:rPr>
              <a:t>Autor: </a:t>
            </a:r>
            <a:r>
              <a:rPr lang="cs-CZ" sz="1600" dirty="0" smtClean="0">
                <a:solidFill>
                  <a:prstClr val="black"/>
                </a:solidFill>
              </a:rPr>
              <a:t>Mgr. Radmila Smolíková</a:t>
            </a:r>
            <a:endParaRPr lang="cs-CZ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746068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 </a:t>
            </a:r>
            <a:r>
              <a:rPr lang="cs-CZ" sz="1600" dirty="0" smtClean="0"/>
              <a:t>vznik baroka, barokní kultura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Očekávaný výstup: </a:t>
            </a:r>
            <a:r>
              <a:rPr lang="cs-CZ" sz="1600" dirty="0" smtClean="0"/>
              <a:t>žáci si osvojí pojem baroko – doba a místo vzniku tohoto uměleckého slohu, barokní architektura a její prvky, hudba, malířství a sochařství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Druh učebního materiálu: </a:t>
            </a:r>
            <a:r>
              <a:rPr lang="cs-CZ" sz="1600" dirty="0" smtClean="0"/>
              <a:t>prezentace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Typická věková skupina:</a:t>
            </a:r>
            <a:r>
              <a:rPr lang="cs-CZ" sz="1600" dirty="0" smtClean="0"/>
              <a:t> 12– 13let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Klíčová slova: </a:t>
            </a:r>
            <a:r>
              <a:rPr lang="cs-CZ" sz="1600" dirty="0" smtClean="0"/>
              <a:t>baroko, barokní architektura, barokní hudba, opera, barokní malířství a sochařství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Pomůcky a materiál:</a:t>
            </a:r>
            <a:r>
              <a:rPr lang="cs-CZ" sz="1600" dirty="0" smtClean="0"/>
              <a:t> interaktivní tabule, sešit, psací potřeby</a:t>
            </a:r>
            <a:br>
              <a:rPr lang="cs-CZ" sz="1600" dirty="0" smtClean="0"/>
            </a:br>
            <a:r>
              <a:rPr lang="cs-CZ" sz="1600" b="1" dirty="0" smtClean="0"/>
              <a:t>Potřebný čas pro výuku DUM:</a:t>
            </a:r>
            <a:r>
              <a:rPr lang="cs-CZ" sz="1600" dirty="0" smtClean="0"/>
              <a:t> 35 minut</a:t>
            </a:r>
            <a:endParaRPr lang="cs-CZ" sz="1600" b="1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Metodické zhodnocení a popis práce s digitálním učebním materiálem:</a:t>
            </a:r>
          </a:p>
          <a:p>
            <a:r>
              <a:rPr lang="cs-CZ" sz="1600" dirty="0" smtClean="0"/>
              <a:t>Učitel žákům prezentuje látku na interaktivní tabuli a žáci poté ústně rekapitulují získané vědomosti. Žáci si učiní krátký zápis do sešitu.</a:t>
            </a:r>
            <a:r>
              <a:rPr lang="cs-CZ" sz="1600" b="1" dirty="0" smtClean="0"/>
              <a:t> </a:t>
            </a:r>
            <a:endParaRPr lang="cs-CZ" sz="1600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6212063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276872"/>
            <a:ext cx="7745505" cy="38778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Mandelová, H., Kunstová, E., Pařízková, I.  Dějiny středověku a počátků novověku. 2. vydání. Liberec: Dialog, 2010.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171689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B</a:t>
            </a:r>
            <a:r>
              <a:rPr lang="cs-CZ" dirty="0" smtClean="0"/>
              <a:t>aroko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926252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Baroko (barok)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Umělecký sloh, který se utvářel na přelomu </a:t>
            </a:r>
            <a:r>
              <a:rPr lang="cs-CZ" b="1" dirty="0" smtClean="0"/>
              <a:t>16. a 17. století v Itálii</a:t>
            </a:r>
            <a:r>
              <a:rPr lang="cs-CZ" dirty="0" smtClean="0"/>
              <a:t>.</a:t>
            </a:r>
          </a:p>
          <a:p>
            <a:r>
              <a:rPr lang="cs-CZ" dirty="0" smtClean="0"/>
              <a:t>Název „baroko“ je pravděpodobně odvozen od portugalského slova „</a:t>
            </a:r>
            <a:r>
              <a:rPr lang="cs-CZ" dirty="0" err="1" smtClean="0"/>
              <a:t>barocco</a:t>
            </a:r>
            <a:r>
              <a:rPr lang="cs-CZ" dirty="0" smtClean="0"/>
              <a:t>“ – nepravidelná perla.</a:t>
            </a:r>
          </a:p>
          <a:p>
            <a:r>
              <a:rPr lang="cs-CZ" dirty="0" smtClean="0"/>
              <a:t>Baroko zdůrazňovalo </a:t>
            </a:r>
            <a:r>
              <a:rPr lang="cs-CZ" b="1" dirty="0" smtClean="0"/>
              <a:t>citovou stránku </a:t>
            </a:r>
            <a:r>
              <a:rPr lang="cs-CZ" dirty="0" smtClean="0"/>
              <a:t>působení uměleckých děl 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364799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slovníček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Balustráda – zábradlí z ozdobných sloupků.</a:t>
            </a:r>
          </a:p>
          <a:p>
            <a:r>
              <a:rPr lang="cs-CZ" dirty="0" smtClean="0"/>
              <a:t>Boží muka – drobná stavba v krajině s motivem Krista na kříži.</a:t>
            </a:r>
          </a:p>
          <a:p>
            <a:r>
              <a:rPr lang="cs-CZ" dirty="0" smtClean="0"/>
              <a:t>Loreta – kaple napodobující svatou chýši v italském Loretu.</a:t>
            </a:r>
          </a:p>
          <a:p>
            <a:r>
              <a:rPr lang="cs-CZ" dirty="0" smtClean="0"/>
              <a:t>Morový sloup – dílo s bohatou sochařskou výzdobou, poděkování za ukončení morové epidemie.</a:t>
            </a:r>
          </a:p>
          <a:p>
            <a:r>
              <a:rPr lang="cs-CZ" dirty="0" err="1" smtClean="0"/>
              <a:t>Sala</a:t>
            </a:r>
            <a:r>
              <a:rPr lang="cs-CZ" dirty="0" smtClean="0"/>
              <a:t> </a:t>
            </a:r>
            <a:r>
              <a:rPr lang="cs-CZ" dirty="0" err="1" smtClean="0"/>
              <a:t>terrena</a:t>
            </a:r>
            <a:r>
              <a:rPr lang="cs-CZ" dirty="0" smtClean="0"/>
              <a:t> – stavba v podobě síně, často arkádami otevřená do zahrady.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267437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Barokní architektura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Barokní stavby bývaly bohatě zdobené – sochy a sloupy, kopule, bohatá výzdoba kolem oken.</a:t>
            </a:r>
          </a:p>
          <a:p>
            <a:r>
              <a:rPr lang="cs-CZ" dirty="0" smtClean="0"/>
              <a:t>Uvnitř staveb bývaly vázy, balustrády, štuky a zlacení, nástropní malby. </a:t>
            </a:r>
          </a:p>
          <a:p>
            <a:r>
              <a:rPr lang="cs-CZ" dirty="0" smtClean="0"/>
              <a:t>Světské stavby bývaly obklopené rozlehlými zahradami, které byly krášleny fontánami, umělými jeskyněmi, sochami, …….</a:t>
            </a:r>
          </a:p>
        </p:txBody>
      </p:sp>
    </p:spTree>
    <p:extLst>
      <p:ext uri="{BB962C8B-B14F-4D97-AF65-F5344CB8AC3E}">
        <p14:creationId xmlns:p14="http://schemas.microsoft.com/office/powerpoint/2010/main" xmlns="" val="2645996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Architektura světská a náboženská</a:t>
            </a:r>
            <a:endParaRPr lang="cs-CZ" sz="24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Architektura světská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Architektura náboženská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Obytná – paláce, domy </a:t>
            </a:r>
            <a:r>
              <a:rPr lang="cs-CZ" dirty="0" smtClean="0"/>
              <a:t>zámky</a:t>
            </a:r>
            <a:endParaRPr lang="cs-CZ" dirty="0" smtClean="0"/>
          </a:p>
          <a:p>
            <a:r>
              <a:rPr lang="cs-CZ" dirty="0" smtClean="0"/>
              <a:t>Veřejná – radnice, zahrady, opevnění, </a:t>
            </a:r>
            <a:r>
              <a:rPr lang="cs-CZ" dirty="0" smtClean="0"/>
              <a:t>mosty</a:t>
            </a:r>
            <a:endParaRPr lang="cs-CZ" dirty="0" smtClean="0"/>
          </a:p>
          <a:p>
            <a:r>
              <a:rPr lang="cs-CZ" dirty="0" smtClean="0"/>
              <a:t>Hospodářská – sýpky, </a:t>
            </a:r>
            <a:r>
              <a:rPr lang="cs-CZ" dirty="0" smtClean="0"/>
              <a:t>statky</a:t>
            </a:r>
            <a:endParaRPr lang="cs-CZ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Chrámy a </a:t>
            </a:r>
            <a:r>
              <a:rPr lang="cs-CZ" dirty="0" smtClean="0"/>
              <a:t>kaple</a:t>
            </a:r>
            <a:endParaRPr lang="cs-CZ" dirty="0" smtClean="0"/>
          </a:p>
          <a:p>
            <a:r>
              <a:rPr lang="cs-CZ" dirty="0" smtClean="0"/>
              <a:t>Drobné stavby – křížové cesty, boží </a:t>
            </a:r>
            <a:r>
              <a:rPr lang="cs-CZ" dirty="0" smtClean="0"/>
              <a:t>muka</a:t>
            </a:r>
            <a:endParaRPr lang="cs-CZ" dirty="0" smtClean="0"/>
          </a:p>
          <a:p>
            <a:r>
              <a:rPr lang="cs-CZ" dirty="0" smtClean="0"/>
              <a:t>Kláštery</a:t>
            </a:r>
            <a:endParaRPr lang="cs-CZ" dirty="0" smtClean="0"/>
          </a:p>
          <a:p>
            <a:r>
              <a:rPr lang="cs-CZ" dirty="0" smtClean="0"/>
              <a:t>Poutní místa, lorety</a:t>
            </a:r>
            <a:r>
              <a:rPr lang="cs-CZ" smtClean="0"/>
              <a:t>, </a:t>
            </a:r>
            <a:r>
              <a:rPr lang="cs-CZ" smtClean="0"/>
              <a:t>hřbitovy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214020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Divadlo a hudba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Divadlo se stalo oblíbenou zábavou šlechty. Divadelní sály vznikaly ve šlechtických sídlech, zřizovala se však i veřejná divadla.</a:t>
            </a:r>
          </a:p>
          <a:p>
            <a:r>
              <a:rPr lang="cs-CZ" dirty="0" smtClean="0"/>
              <a:t>Kromě divadelních her se hrála také </a:t>
            </a:r>
            <a:r>
              <a:rPr lang="cs-CZ" b="1" dirty="0" smtClean="0"/>
              <a:t>operní představení s baletem</a:t>
            </a:r>
            <a:r>
              <a:rPr lang="cs-CZ" dirty="0" smtClean="0"/>
              <a:t>. Mezi významná hudební skladatele patřili Claudio </a:t>
            </a:r>
            <a:r>
              <a:rPr lang="cs-CZ" dirty="0" err="1" smtClean="0"/>
              <a:t>Monteverdi</a:t>
            </a:r>
            <a:r>
              <a:rPr lang="cs-CZ" dirty="0" smtClean="0"/>
              <a:t>, Johann Sebastian Bach a Georg Friedrich </a:t>
            </a:r>
            <a:r>
              <a:rPr lang="cs-CZ" dirty="0" err="1" smtClean="0"/>
              <a:t>Händl</a:t>
            </a:r>
            <a:r>
              <a:rPr lang="cs-CZ" dirty="0" smtClean="0"/>
              <a:t>. V Čechách patřili k nejvýznamnějším </a:t>
            </a:r>
            <a:r>
              <a:rPr lang="cs-CZ" dirty="0" err="1" smtClean="0"/>
              <a:t>P.J.Vejvanovský</a:t>
            </a:r>
            <a:r>
              <a:rPr lang="cs-CZ" dirty="0" smtClean="0"/>
              <a:t> a </a:t>
            </a:r>
            <a:r>
              <a:rPr lang="cs-CZ" dirty="0" err="1" smtClean="0"/>
              <a:t>J.D.Zelenka</a:t>
            </a:r>
            <a:r>
              <a:rPr lang="cs-CZ" dirty="0" smtClean="0"/>
              <a:t>.</a:t>
            </a:r>
          </a:p>
          <a:p>
            <a:r>
              <a:rPr lang="cs-CZ" dirty="0" smtClean="0"/>
              <a:t>Baroko je obdobím rozvoje </a:t>
            </a:r>
            <a:r>
              <a:rPr lang="cs-CZ" b="1" dirty="0" smtClean="0"/>
              <a:t>varhanní hudby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160636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Barokní malířství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Převažují </a:t>
            </a:r>
            <a:r>
              <a:rPr lang="cs-CZ" sz="2000" b="1" dirty="0" smtClean="0"/>
              <a:t>náboženská témata </a:t>
            </a:r>
            <a:r>
              <a:rPr lang="cs-CZ" sz="2000" dirty="0" smtClean="0"/>
              <a:t>a </a:t>
            </a:r>
            <a:r>
              <a:rPr lang="cs-CZ" sz="2000" b="1" dirty="0" smtClean="0"/>
              <a:t>portréty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Významným tématem se stává </a:t>
            </a:r>
            <a:r>
              <a:rPr lang="cs-CZ" sz="2000" b="1" dirty="0" smtClean="0"/>
              <a:t>zátiší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Samostatným námětem se stává </a:t>
            </a:r>
            <a:r>
              <a:rPr lang="cs-CZ" sz="2000" b="1" dirty="0" smtClean="0"/>
              <a:t>krajina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J. </a:t>
            </a:r>
            <a:r>
              <a:rPr lang="cs-CZ" sz="2000" dirty="0" err="1" smtClean="0"/>
              <a:t>Arcimboldo</a:t>
            </a:r>
            <a:r>
              <a:rPr lang="cs-CZ" sz="2000" dirty="0" smtClean="0"/>
              <a:t>, B. </a:t>
            </a:r>
            <a:r>
              <a:rPr lang="cs-CZ" sz="2000" dirty="0" err="1" smtClean="0"/>
              <a:t>Spranger</a:t>
            </a:r>
            <a:r>
              <a:rPr lang="cs-CZ" sz="2000" dirty="0" smtClean="0"/>
              <a:t>, H. von </a:t>
            </a:r>
            <a:r>
              <a:rPr lang="cs-CZ" sz="2000" dirty="0" err="1" smtClean="0"/>
              <a:t>Aachen</a:t>
            </a:r>
            <a:r>
              <a:rPr lang="cs-CZ" sz="2000" dirty="0" smtClean="0"/>
              <a:t>, </a:t>
            </a:r>
            <a:r>
              <a:rPr lang="cs-CZ" sz="2000" dirty="0" err="1" smtClean="0"/>
              <a:t>Caravaggio</a:t>
            </a:r>
            <a:r>
              <a:rPr lang="cs-CZ" sz="2000" dirty="0" smtClean="0"/>
              <a:t>, </a:t>
            </a:r>
            <a:r>
              <a:rPr lang="cs-CZ" sz="2000" dirty="0" err="1" smtClean="0"/>
              <a:t>Rembranddt</a:t>
            </a:r>
            <a:r>
              <a:rPr lang="cs-CZ" sz="2000" dirty="0" smtClean="0"/>
              <a:t> van </a:t>
            </a:r>
            <a:r>
              <a:rPr lang="cs-CZ" sz="2000" dirty="0" err="1" smtClean="0"/>
              <a:t>Rijn</a:t>
            </a:r>
            <a:r>
              <a:rPr lang="cs-CZ" sz="2000" dirty="0" smtClean="0"/>
              <a:t>, D. </a:t>
            </a:r>
            <a:r>
              <a:rPr lang="cs-CZ" sz="2000" dirty="0" err="1" smtClean="0"/>
              <a:t>velasquez</a:t>
            </a:r>
            <a:r>
              <a:rPr lang="cs-CZ" sz="2000" dirty="0" smtClean="0"/>
              <a:t>, V. </a:t>
            </a:r>
            <a:r>
              <a:rPr lang="cs-CZ" sz="2000" dirty="0" err="1" smtClean="0"/>
              <a:t>Hollar</a:t>
            </a:r>
            <a:r>
              <a:rPr lang="cs-CZ" sz="2000" dirty="0" smtClean="0"/>
              <a:t>, K. </a:t>
            </a:r>
            <a:r>
              <a:rPr lang="cs-CZ" sz="2000" dirty="0" err="1" smtClean="0"/>
              <a:t>Škréta</a:t>
            </a:r>
            <a:r>
              <a:rPr lang="cs-CZ" sz="2000" dirty="0" smtClean="0"/>
              <a:t>.</a:t>
            </a:r>
            <a:endParaRPr lang="cs-CZ" sz="20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74282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Česká barokní architektura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Svatá hora u Příbrami</a:t>
            </a:r>
          </a:p>
          <a:p>
            <a:r>
              <a:rPr lang="cs-CZ" dirty="0"/>
              <a:t>k</a:t>
            </a:r>
            <a:r>
              <a:rPr lang="cs-CZ" dirty="0" smtClean="0"/>
              <a:t>lášter v Břevnově</a:t>
            </a:r>
          </a:p>
          <a:p>
            <a:r>
              <a:rPr lang="cs-CZ" dirty="0"/>
              <a:t>z</a:t>
            </a:r>
            <a:r>
              <a:rPr lang="cs-CZ" dirty="0" smtClean="0"/>
              <a:t>ámek Mnichovo Hradiště</a:t>
            </a:r>
          </a:p>
          <a:p>
            <a:r>
              <a:rPr lang="cs-CZ" dirty="0"/>
              <a:t>d</a:t>
            </a:r>
            <a:r>
              <a:rPr lang="cs-CZ" dirty="0" smtClean="0"/>
              <a:t>ivadlo na zámku v Českém Krumlově</a:t>
            </a:r>
          </a:p>
          <a:p>
            <a:r>
              <a:rPr lang="cs-CZ" dirty="0"/>
              <a:t>l</a:t>
            </a:r>
            <a:r>
              <a:rPr lang="cs-CZ" dirty="0" smtClean="0"/>
              <a:t>ékárna v Klatovech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/>
              <a:t>k</a:t>
            </a:r>
            <a:r>
              <a:rPr lang="cs-CZ" dirty="0" smtClean="0"/>
              <a:t>ostel sv. Jana Nepomuckého na Zelené hoře u Žďáru nad Sázavou</a:t>
            </a:r>
          </a:p>
          <a:p>
            <a:r>
              <a:rPr lang="cs-CZ" dirty="0" smtClean="0"/>
              <a:t>Kuks</a:t>
            </a:r>
          </a:p>
          <a:p>
            <a:r>
              <a:rPr lang="cs-CZ" dirty="0" smtClean="0"/>
              <a:t>kostel</a:t>
            </a:r>
            <a:r>
              <a:rPr lang="cs-CZ" dirty="0"/>
              <a:t> </a:t>
            </a:r>
            <a:r>
              <a:rPr lang="cs-CZ" dirty="0" smtClean="0"/>
              <a:t>sv. Jakuba v Jičíně</a:t>
            </a:r>
          </a:p>
          <a:p>
            <a:r>
              <a:rPr lang="cs-CZ" dirty="0" smtClean="0"/>
              <a:t>Libosad s lodžií (</a:t>
            </a:r>
            <a:r>
              <a:rPr lang="cs-CZ" dirty="0" err="1" smtClean="0"/>
              <a:t>Sedličky</a:t>
            </a:r>
            <a:r>
              <a:rPr lang="cs-CZ" dirty="0" smtClean="0"/>
              <a:t> u Jičína)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40842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Selské baroko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Barokní architektur a móda šlechty a měšťanů působila i na venkov. </a:t>
            </a:r>
          </a:p>
          <a:p>
            <a:r>
              <a:rPr lang="cs-CZ" dirty="0" smtClean="0"/>
              <a:t>Baroko mělo vliv na stavbu venkovských obydlí, hospodářských budov, kapliček či božích muk, na výrobu nábytku, šití krojů, malování obrázků i zdrobení nádob.</a:t>
            </a:r>
          </a:p>
          <a:p>
            <a:r>
              <a:rPr lang="cs-CZ" dirty="0" smtClean="0"/>
              <a:t>Obdivován je malovaný nábytek, vyšívané kroje i jihočeské statky, které jsou postaveny v tzv. „</a:t>
            </a:r>
            <a:r>
              <a:rPr lang="cs-CZ" smtClean="0"/>
              <a:t>selském baroku“.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17678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71</TotalTime>
  <Words>524</Words>
  <Application>Microsoft Office PowerPoint</Application>
  <PresentationFormat>Předvádění na obrazovce (4:3)</PresentationFormat>
  <Paragraphs>76</Paragraphs>
  <Slides>12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Snímek 1</vt:lpstr>
      <vt:lpstr>Snímek 2</vt:lpstr>
      <vt:lpstr>zdroje</vt:lpstr>
      <vt:lpstr>Baroko</vt:lpstr>
      <vt:lpstr>Baroko (barok)</vt:lpstr>
      <vt:lpstr>slovníček</vt:lpstr>
      <vt:lpstr>Barokní architektura</vt:lpstr>
      <vt:lpstr>Architektura světská a náboženská</vt:lpstr>
      <vt:lpstr>Divadlo a hudba</vt:lpstr>
      <vt:lpstr>Barokní malířství</vt:lpstr>
      <vt:lpstr>Česká barokní architektura</vt:lpstr>
      <vt:lpstr>Selské baroko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Počátky barokního slohu</dc:title>
  <dc:creator>smolikovar</dc:creator>
  <cp:lastModifiedBy>U1</cp:lastModifiedBy>
  <cp:revision>12</cp:revision>
  <dcterms:created xsi:type="dcterms:W3CDTF">2013-06-07T08:32:03Z</dcterms:created>
  <dcterms:modified xsi:type="dcterms:W3CDTF">2013-06-20T19:29:17Z</dcterms:modified>
</cp:coreProperties>
</file>