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68" r:id="rId3"/>
    <p:sldId id="269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Perpetua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Perpetua" pitchFamily="18" charset="0"/>
              </a:defRPr>
            </a:lvl1pPr>
          </a:lstStyle>
          <a:p>
            <a:pPr>
              <a:defRPr/>
            </a:pPr>
            <a:fld id="{E4F88695-E5FA-4F45-BBD2-1EBB2ADE3562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Perpetua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Perpetua" pitchFamily="18" charset="0"/>
              </a:defRPr>
            </a:lvl1pPr>
          </a:lstStyle>
          <a:p>
            <a:pPr>
              <a:defRPr/>
            </a:pPr>
            <a:fld id="{8EB81EF2-5538-4153-A7C2-B344CA2F7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65265-0211-401C-93D6-670366B5945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A1CAA0D-BB25-4106-9F9E-E98984BC0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CE761-04A3-4861-8D15-033DA500E67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45E47-CDCC-4E5B-8B34-3C2C55F93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53A1E-08D7-4BC8-9EC9-99B18C34212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EF93F-991D-414E-B2F5-546ABD496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1F48C-072D-4B2E-BE0A-3ADC628753B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E2E7D-15DA-4385-99EE-7683FBF8C8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0515-41A9-4F74-9E5C-02076953CEB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48FBD-83FA-4513-A91E-C03E836DE4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8C05D-6AF4-44DC-83A4-1C77F87EB7A0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F1310-8AF7-46AE-88CF-EE8BF178E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7A43C-57D0-4534-BDE6-A71F4A751D59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A437E-7C63-4A87-809A-4E18481DB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CA5B7-D7D0-42CD-9AC3-564DD4C5C24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D93D2-CF4A-4138-B773-D799973B3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F55C1-5573-4651-98A0-A7F53763BD0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BD5728-2397-42F4-9F90-C8A1AE04A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7164C-5CA4-477D-99C7-4D0A4B54A6C7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3C91C-18E7-4A6D-A40A-4B6579472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AC2C5-F3CE-4AFA-AD1C-C72A43D3084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47DD3-EFAE-496F-8E1B-62C491FBE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091E94-9CE0-4DDB-94AC-32ECFB934614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717380B1-8F71-4513-BF66-DA36F16CC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49" r:id="rId2"/>
    <p:sldLayoutId id="2147483757" r:id="rId3"/>
    <p:sldLayoutId id="2147483750" r:id="rId4"/>
    <p:sldLayoutId id="2147483751" r:id="rId5"/>
    <p:sldLayoutId id="2147483752" r:id="rId6"/>
    <p:sldLayoutId id="2147483753" r:id="rId7"/>
    <p:sldLayoutId id="2147483758" r:id="rId8"/>
    <p:sldLayoutId id="2147483759" r:id="rId9"/>
    <p:sldLayoutId id="2147483754" r:id="rId10"/>
    <p:sldLayoutId id="2147483755" r:id="rId11"/>
  </p:sldLayoutIdLst>
  <p:transition>
    <p:pull dir="rd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Ucho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Ústrojí sluchové</a:t>
            </a:r>
            <a:endParaRPr lang="cs-CZ" sz="6600" dirty="0">
              <a:latin typeface="+mn-lt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4338" name="Zástupný symbol pro obsah 4" descr="MH900078762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52788" y="2185988"/>
            <a:ext cx="3095625" cy="3095625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2" name="Group 2"/>
          <p:cNvGraphicFramePr>
            <a:graphicFrameLocks noGrp="1"/>
          </p:cNvGraphicFramePr>
          <p:nvPr/>
        </p:nvGraphicFramePr>
        <p:xfrm>
          <a:off x="1042988" y="981075"/>
          <a:ext cx="7129462" cy="3116264"/>
        </p:xfrm>
        <a:graphic>
          <a:graphicData uri="http://schemas.openxmlformats.org/drawingml/2006/table">
            <a:tbl>
              <a:tblPr/>
              <a:tblGrid>
                <a:gridCol w="7129462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KOLY: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zium Lovosice, Sady pionýrů 600/6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 PROJEKTU: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 MATERI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VY_32_INOVACE_6C_01_sluchové ústrojí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SADY: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Biologie člověka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tercie, septima, 3.A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březen 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Smutn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kov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/>
                          <a:cs typeface="Times New Roman" pitchFamily="18" charset="0"/>
                        </a:rPr>
                        <a:t>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098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45085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1" name="Picture 5" descr="GYMLOVO_logo BRV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Anotace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>
          <a:xfrm>
            <a:off x="323850" y="1557338"/>
            <a:ext cx="8534400" cy="4598987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Prezentace slouží k seznámení studentů s novým učivem a jeho procvičení.</a:t>
            </a:r>
          </a:p>
          <a:p>
            <a:r>
              <a:rPr lang="cs-CZ" smtClean="0">
                <a:latin typeface="Arial" charset="0"/>
              </a:rPr>
              <a:t>Učivo se zabývá sluchovým ústrojím, jednotlivými oddíly ucha a přenosem zvuku.</a:t>
            </a:r>
          </a:p>
          <a:p>
            <a:r>
              <a:rPr lang="cs-CZ" smtClean="0">
                <a:latin typeface="Arial" charset="0"/>
              </a:rPr>
              <a:t>Tato látka je určena pro studenty septim a třetích ročníků.</a:t>
            </a:r>
          </a:p>
          <a:p>
            <a:r>
              <a:rPr lang="cs-CZ" smtClean="0">
                <a:latin typeface="Arial" charset="0"/>
              </a:rPr>
              <a:t>Prezentace byla vytvořena 28.3.2013.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  <p:bldP spid="430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Perpetua" pitchFamily="18" charset="0"/>
                <a:ea typeface="Arial Unicode MS"/>
                <a:cs typeface="Arial Unicode MS"/>
              </a:rPr>
              <a:t>Funkce sluchového ústrojí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type="body" sz="half" idx="2"/>
          </p:nvPr>
        </p:nvSpPr>
        <p:spPr>
          <a:xfrm>
            <a:off x="914400" y="1447800"/>
            <a:ext cx="3810000" cy="4572000"/>
          </a:xfrm>
        </p:spPr>
        <p:txBody>
          <a:bodyPr/>
          <a:lstStyle/>
          <a:p>
            <a:pPr eaLnBrk="1" hangingPunct="1"/>
            <a:r>
              <a:rPr lang="cs-CZ" sz="2900" smtClean="0">
                <a:ea typeface="Arial Unicode MS"/>
                <a:cs typeface="Arial Unicode MS"/>
              </a:rPr>
              <a:t>Umožňuje rozlišování zvuků.</a:t>
            </a:r>
          </a:p>
          <a:p>
            <a:pPr eaLnBrk="1" hangingPunct="1"/>
            <a:r>
              <a:rPr lang="cs-CZ" sz="2900" smtClean="0">
                <a:ea typeface="Arial Unicode MS"/>
                <a:cs typeface="Arial Unicode MS"/>
              </a:rPr>
              <a:t>Mladý člověk vnímá zvuk v rozsahu 20 – 20000 Hz.</a:t>
            </a:r>
          </a:p>
          <a:p>
            <a:pPr eaLnBrk="1" hangingPunct="1"/>
            <a:r>
              <a:rPr lang="cs-CZ" sz="2900" smtClean="0">
                <a:ea typeface="Arial Unicode MS"/>
                <a:cs typeface="Arial Unicode MS"/>
              </a:rPr>
              <a:t>Starší člověk dokáže vnímat zvuk v rozmezí 20 – 8000 Hz.</a:t>
            </a:r>
          </a:p>
        </p:txBody>
      </p:sp>
      <p:sp>
        <p:nvSpPr>
          <p:cNvPr id="20483" name="Rectangle 5"/>
          <p:cNvSpPr>
            <a:spLocks noGrp="1"/>
          </p:cNvSpPr>
          <p:nvPr>
            <p:ph type="body" sz="half" idx="4294967295"/>
          </p:nvPr>
        </p:nvSpPr>
        <p:spPr>
          <a:xfrm>
            <a:off x="5003800" y="5949950"/>
            <a:ext cx="3810000" cy="468313"/>
          </a:xfrm>
        </p:spPr>
        <p:txBody>
          <a:bodyPr/>
          <a:lstStyle/>
          <a:p>
            <a:r>
              <a:rPr lang="cs-CZ" sz="1400" smtClean="0">
                <a:latin typeface="Arial" charset="0"/>
              </a:rPr>
              <a:t>Obrázek 1.</a:t>
            </a:r>
          </a:p>
        </p:txBody>
      </p:sp>
      <p:pic>
        <p:nvPicPr>
          <p:cNvPr id="20484" name="Zástupný symbol pro obsah 7" descr="Ear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64163" y="1341438"/>
            <a:ext cx="2914650" cy="4572000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00113" y="333375"/>
            <a:ext cx="77724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Anatomie lidského ucha</a:t>
            </a:r>
            <a:endParaRPr lang="cs-CZ" dirty="0">
              <a:latin typeface="+mn-lt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530" name="Zástupný symbol pro text 4"/>
          <p:cNvSpPr>
            <a:spLocks noGrp="1"/>
          </p:cNvSpPr>
          <p:nvPr>
            <p:ph type="body" idx="1"/>
          </p:nvPr>
        </p:nvSpPr>
        <p:spPr>
          <a:ln w="9525"/>
        </p:spPr>
        <p:txBody>
          <a:bodyPr/>
          <a:lstStyle/>
          <a:p>
            <a:pPr eaLnBrk="1" hangingPunct="1"/>
            <a:r>
              <a:rPr lang="cs-CZ" smtClean="0">
                <a:latin typeface="Perpetua" pitchFamily="18" charset="0"/>
                <a:ea typeface="Arial Unicode MS"/>
                <a:cs typeface="Arial Unicode MS"/>
              </a:rPr>
              <a:t>Zevní ucho</a:t>
            </a:r>
          </a:p>
        </p:txBody>
      </p:sp>
      <p:sp>
        <p:nvSpPr>
          <p:cNvPr id="22531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932363" y="1412875"/>
            <a:ext cx="3733800" cy="762000"/>
          </a:xfrm>
          <a:ln w="9525"/>
        </p:spPr>
        <p:txBody>
          <a:bodyPr/>
          <a:lstStyle/>
          <a:p>
            <a:pPr eaLnBrk="1" hangingPunct="1"/>
            <a:r>
              <a:rPr lang="cs-CZ" smtClean="0">
                <a:latin typeface="Perpetua" pitchFamily="18" charset="0"/>
                <a:ea typeface="Arial Unicode MS"/>
                <a:cs typeface="Arial Unicode MS"/>
              </a:rPr>
              <a:t>Ucho </a:t>
            </a:r>
            <a:r>
              <a:rPr lang="cs-CZ" i="1" smtClean="0">
                <a:latin typeface="Perpetua" pitchFamily="18" charset="0"/>
                <a:ea typeface="Arial Unicode MS"/>
                <a:cs typeface="Arial Unicode MS"/>
              </a:rPr>
              <a:t>(auris)</a:t>
            </a:r>
            <a:r>
              <a:rPr lang="cs-CZ" i="1" smtClean="0">
                <a:latin typeface="Arial" charset="0"/>
                <a:ea typeface="Arial Unicode MS"/>
                <a:cs typeface="Arial Unicode MS"/>
              </a:rPr>
              <a:t> </a:t>
            </a:r>
            <a:r>
              <a:rPr lang="cs-CZ" sz="1400" b="0" smtClean="0">
                <a:latin typeface="Arial" charset="0"/>
                <a:ea typeface="Arial Unicode MS"/>
                <a:cs typeface="Arial Unicode MS"/>
              </a:rPr>
              <a:t>(obrázek 2.)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Je složeno z chrupavčitého boltce a zvukovodu.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Zvukovod je trubice dlouhá 2,5 cm a ukončena bubínkem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ea typeface="Arial Unicode MS" pitchFamily="34" charset="-128"/>
                <a:cs typeface="Arial Unicode MS" pitchFamily="34" charset="-128"/>
              </a:rPr>
              <a:t>   ( membrana tympani).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Výstelka zvukovodu obsahuje mazové žlázy, které produkují ušní maz. 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ea typeface="Arial Unicode MS" pitchFamily="34" charset="-128"/>
                <a:cs typeface="Arial Unicode MS" pitchFamily="34" charset="-128"/>
              </a:rPr>
              <a:t>Zvukovod má samočisticí schopnost.</a:t>
            </a:r>
            <a:endParaRPr lang="cs-CZ" dirty="0"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22533" name="Zástupný symbol pro obsah 8" descr="800px-Anatomy_of_the_Human_Ear_cs.svg.png"/>
          <p:cNvPicPr>
            <a:picLocks noGrp="1" noChangeAspect="1"/>
          </p:cNvPicPr>
          <p:nvPr>
            <p:ph sz="half" idx="4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27538" y="2420938"/>
            <a:ext cx="4227512" cy="3529012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Anatomie lidského ucha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900113" y="1412875"/>
            <a:ext cx="3733800" cy="762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Střední ucho </a:t>
            </a:r>
            <a:r>
              <a:rPr lang="cs-CZ" sz="1400" b="0" smtClean="0"/>
              <a:t>(obrázek 3.)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900113" y="2276475"/>
            <a:ext cx="3733800" cy="3886200"/>
          </a:xfrm>
        </p:spPr>
        <p:txBody>
          <a:bodyPr>
            <a:normAutofit fontScale="85000"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Začíná bubínkem, na nějž jsou napojeny tři sluchové kůstky- kladívko </a:t>
            </a:r>
            <a:r>
              <a:rPr lang="cs-CZ" i="1" dirty="0" smtClean="0"/>
              <a:t>(malleus)</a:t>
            </a:r>
            <a:r>
              <a:rPr lang="cs-CZ" dirty="0" smtClean="0"/>
              <a:t>, kovadlinka </a:t>
            </a:r>
            <a:r>
              <a:rPr lang="cs-CZ" i="1" dirty="0" smtClean="0"/>
              <a:t>(incus)</a:t>
            </a:r>
            <a:r>
              <a:rPr lang="cs-CZ" dirty="0"/>
              <a:t> </a:t>
            </a:r>
            <a:r>
              <a:rPr lang="cs-CZ" dirty="0" smtClean="0"/>
              <a:t>a třmínek </a:t>
            </a:r>
            <a:r>
              <a:rPr lang="cs-CZ" i="1" dirty="0" smtClean="0"/>
              <a:t>(stapes)</a:t>
            </a:r>
            <a:r>
              <a:rPr lang="cs-CZ" dirty="0" smtClean="0"/>
              <a:t>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 odděleno od vnitřního ucha oválným okénkem.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Ze středního ucha do nosohltanu vyúsťuje Eustachova trubice , která vyrovnává tlak ve středním uchu s tlakem v okolním prostředí. </a:t>
            </a:r>
          </a:p>
        </p:txBody>
      </p:sp>
      <p:pic>
        <p:nvPicPr>
          <p:cNvPr id="12" name="Zástupný symbol pro obsah 11" descr="Middle_ears.png"/>
          <p:cNvPicPr>
            <a:picLocks noGrp="1" noChangeAspect="1"/>
          </p:cNvPicPr>
          <p:nvPr>
            <p:ph sz="half" idx="4"/>
          </p:nvPr>
        </p:nvPicPr>
        <p:blipFill>
          <a:blip r:embed="rId3" cstate="print"/>
          <a:stretch>
            <a:fillRect/>
          </a:stretch>
        </p:blipFill>
        <p:spPr>
          <a:xfrm>
            <a:off x="4859338" y="1844675"/>
            <a:ext cx="3816350" cy="3529013"/>
          </a:xfrm>
          <a:solidFill>
            <a:schemeClr val="accent3">
              <a:lumMod val="75000"/>
              <a:alpha val="0"/>
            </a:schemeClr>
          </a:solidFill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Anatomie lidského ucha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1412875"/>
            <a:ext cx="4040187" cy="576263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Vnitřní ucho </a:t>
            </a:r>
            <a:r>
              <a:rPr lang="cs-CZ" sz="1400" b="0" smtClean="0"/>
              <a:t>(obrázek 4.)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388" y="1989138"/>
            <a:ext cx="4537075" cy="4868862"/>
          </a:xfrm>
        </p:spPr>
        <p:txBody>
          <a:bodyPr/>
          <a:lstStyle/>
          <a:p>
            <a:pPr eaLnBrk="1" hangingPunct="1"/>
            <a:r>
              <a:rPr lang="cs-CZ" sz="2100" smtClean="0"/>
              <a:t>Leží v kostěném labyrintu kosti skalní a je vyplněn perilymfou.</a:t>
            </a:r>
          </a:p>
          <a:p>
            <a:pPr eaLnBrk="1" hangingPunct="1"/>
            <a:r>
              <a:rPr lang="cs-CZ" sz="2100" smtClean="0"/>
              <a:t>Kostěný labyrint se skládá ze: 3 polokruhovitých kanálků, předsíně a hlemýždě.</a:t>
            </a:r>
          </a:p>
          <a:p>
            <a:pPr eaLnBrk="1" hangingPunct="1"/>
            <a:r>
              <a:rPr lang="cs-CZ" sz="2100" smtClean="0"/>
              <a:t>Do předsíňové části vede oválné a kulaté okénko.</a:t>
            </a:r>
          </a:p>
          <a:p>
            <a:pPr eaLnBrk="1" hangingPunct="1"/>
            <a:r>
              <a:rPr lang="cs-CZ" sz="2100" smtClean="0"/>
              <a:t>V kostěném labyrintu se nachází blanitý labyrint, který je vyplněný endolymfou a skládá se z vejčitého a kulatého váčku.</a:t>
            </a:r>
          </a:p>
          <a:p>
            <a:pPr eaLnBrk="1" hangingPunct="1"/>
            <a:r>
              <a:rPr lang="cs-CZ" sz="2100" smtClean="0"/>
              <a:t>Hlemýžď je vazivová trubička, která obsahuje vlastní sluchový orgán- Cortiho orgán s osinkovými buňkami.</a:t>
            </a:r>
          </a:p>
        </p:txBody>
      </p:sp>
      <p:pic>
        <p:nvPicPr>
          <p:cNvPr id="26628" name="Zástupný symbol pro obsah 6" descr="250px-Bony_labyrinth.svg.png"/>
          <p:cNvPicPr>
            <a:picLocks noGrp="1" noChangeAspect="1"/>
          </p:cNvPicPr>
          <p:nvPr>
            <p:ph sz="half" idx="4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0" y="2420938"/>
            <a:ext cx="4248150" cy="3816350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Vnímání zvuku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Bubínek → sluchové kůstky → oválné okénko → perilymfa (chvění perilymfy rozkmitá vlákna spodinové blanky) → osinkové buňky (narážejí svými výběžky na krycí membránu, a tím se podráždí) → sluchový nerv (prochází vnitřním zvukovodem do kmene mozkového) → podkorová jádra mezimozku → sluchové centrum kůry mozkové (zadní část horního závitu spánkového).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Onemocnění sluchového ústrojí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787900" y="5949950"/>
            <a:ext cx="4041775" cy="639763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0" smtClean="0">
                <a:solidFill>
                  <a:schemeClr val="tx1"/>
                </a:solidFill>
              </a:rPr>
              <a:t>Zánět středního ucha </a:t>
            </a:r>
            <a:r>
              <a:rPr lang="cs-CZ" sz="1600" b="0" smtClean="0">
                <a:solidFill>
                  <a:schemeClr val="tx1"/>
                </a:solidFill>
              </a:rPr>
              <a:t>(obrázek 5.)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Zánět středního ucha (častý u dětí, bolestivý).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Tinnitus ( neustálé zvonění nebo pískání v uchu).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Vertigo (porucha polokruhovitých kanálků vnitřního ucha způsobující pocit, že se okolí točí - závrať).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Zalepené ucho ( tvorba tekutiny ve středoušní dutině, způsobující hluchotu, časté u dětí).</a:t>
            </a:r>
            <a:endParaRPr lang="cs-CZ" dirty="0"/>
          </a:p>
        </p:txBody>
      </p:sp>
      <p:pic>
        <p:nvPicPr>
          <p:cNvPr id="30724" name="Zástupný symbol pro obsah 4" descr="Otitis_media_incipient.jpg"/>
          <p:cNvPicPr>
            <a:picLocks noGrp="1" noChangeAspect="1"/>
          </p:cNvPicPr>
          <p:nvPr>
            <p:ph sz="half" idx="4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0" y="2586038"/>
            <a:ext cx="3733800" cy="3209925"/>
          </a:xfr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Otázky a 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Jakou funkci plní sluchové kůstky?</a:t>
            </a:r>
          </a:p>
          <a:p>
            <a:pPr eaLnBrk="1" hangingPunct="1"/>
            <a:r>
              <a:rPr lang="cs-CZ" smtClean="0"/>
              <a:t>Vysvětlete princip vnímání zvuků.</a:t>
            </a:r>
          </a:p>
          <a:p>
            <a:pPr eaLnBrk="1" hangingPunct="1"/>
            <a:r>
              <a:rPr lang="cs-CZ" smtClean="0"/>
              <a:t>Co je vlastním sluchovým orgánem?</a:t>
            </a:r>
          </a:p>
          <a:p>
            <a:pPr eaLnBrk="1" hangingPunct="1"/>
            <a:r>
              <a:rPr lang="cs-CZ" smtClean="0"/>
              <a:t>V jakém rozmezí rozlišuje člověk zvuky?</a:t>
            </a:r>
          </a:p>
          <a:p>
            <a:pPr eaLnBrk="1" hangingPunct="1"/>
            <a:r>
              <a:rPr lang="cs-CZ" smtClean="0"/>
              <a:t>Vyztužují sluchové kůstky stěny vnitřního ucha? (Svou odpověď zdůvodněte.)</a:t>
            </a:r>
          </a:p>
          <a:p>
            <a:pPr eaLnBrk="1" hangingPunct="1"/>
            <a:r>
              <a:rPr lang="cs-CZ" smtClean="0"/>
              <a:t>Je dutina vnitřního ucha vyplněna endolymfou? (Svou odpověď zdůvodněte.)</a:t>
            </a:r>
          </a:p>
        </p:txBody>
      </p:sp>
      <p:pic>
        <p:nvPicPr>
          <p:cNvPr id="32771" name="Picture 2" descr="C:\Users\JS\AppData\Local\Temp\MM900315816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69215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RNDR.JELÍNEK, Jan; RNDR.ZICHÁČEK, Vladimír a kol. </a:t>
            </a:r>
            <a:r>
              <a:rPr lang="cs-CZ" i="1" smtClean="0"/>
              <a:t>Biologie pro gymnázia</a:t>
            </a:r>
            <a:r>
              <a:rPr lang="cs-CZ" smtClean="0"/>
              <a:t>. Olomouc: Nakladatelství Olomouc, 2000, ISBN 80-7182-107-1.</a:t>
            </a:r>
          </a:p>
          <a:p>
            <a:pPr eaLnBrk="1" hangingPunct="1"/>
            <a:r>
              <a:rPr lang="cs-CZ" smtClean="0">
                <a:latin typeface="Arial" charset="0"/>
              </a:rPr>
              <a:t>1.,2.,3.,4.,5.</a:t>
            </a:r>
            <a:r>
              <a:rPr lang="cs-CZ" smtClean="0"/>
              <a:t>WIKIPEDIE. </a:t>
            </a:r>
            <a:r>
              <a:rPr lang="cs-CZ" i="1" smtClean="0"/>
              <a:t>Ucho</a:t>
            </a:r>
            <a:r>
              <a:rPr lang="cs-CZ" smtClean="0"/>
              <a:t> [online]. [cit. 29.3.2013]. Dostupný na WWW: </a:t>
            </a:r>
            <a:r>
              <a:rPr lang="cs-CZ" smtClean="0">
                <a:hlinkClick r:id="rId3"/>
              </a:rPr>
              <a:t>http://cs.wikipedia.org/wiki/Ucho</a:t>
            </a:r>
            <a:endParaRPr lang="cs-CZ" smtClean="0"/>
          </a:p>
          <a:p>
            <a:pPr eaLnBrk="1" hangingPunct="1"/>
            <a:r>
              <a:rPr lang="cs-CZ" smtClean="0"/>
              <a:t>Obrázky dostupné na www. office. microsoft. com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137</TotalTime>
  <Words>546</Words>
  <Application>Microsoft Office PowerPoint</Application>
  <PresentationFormat>Předvádění na obrazovce (4:3)</PresentationFormat>
  <Paragraphs>57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Ústrojí sluchové</vt:lpstr>
      <vt:lpstr>Snímek 2</vt:lpstr>
      <vt:lpstr>Anotace</vt:lpstr>
      <vt:lpstr>Funkce sluchového ústrojí</vt:lpstr>
      <vt:lpstr>Anatomie lidského ucha</vt:lpstr>
      <vt:lpstr>Anatomie lidského ucha</vt:lpstr>
      <vt:lpstr>Anatomie lidského ucha</vt:lpstr>
      <vt:lpstr>Vnímání zvuku</vt:lpstr>
      <vt:lpstr>Onemocnění sluchového ústrojí</vt:lpstr>
      <vt:lpstr>Otázky a úkoly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Ústrojí sluchové</dc:title>
  <dc:creator>JS</dc:creator>
  <cp:lastModifiedBy>JS</cp:lastModifiedBy>
  <cp:revision>17</cp:revision>
  <dcterms:created xsi:type="dcterms:W3CDTF">2013-03-29T12:50:38Z</dcterms:created>
  <dcterms:modified xsi:type="dcterms:W3CDTF">2013-05-26T20:14:38Z</dcterms:modified>
</cp:coreProperties>
</file>