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7B786B0-0F5A-46F5-9456-37BD283AF55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E718AA-8690-4143-8669-1AF7A6B5F5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46147-FB7F-4AB4-BF56-01D02BA8C7E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5B5623-6E88-4758-9BD8-731C754203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9CE8B32-2DA9-483F-A8CA-0358D6AA1B2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DAA0D6F-255B-4CDC-9947-47CF74CE4C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BC7F5-89C4-4168-9260-A8D21827137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43B298-716E-4AFA-AFD4-8141D3C907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1F094-D4D5-4E4D-8A83-E7586ADC9F2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79609-0ADB-4D33-ACB7-EAA716E01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215C1-56C1-4A5F-A84D-92F5D9615E1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8FEAC-3323-4FE8-A0C8-ADCA630321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B0511FF-9B67-4D75-B971-0CD37187FC5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EC8A483-3D24-4582-9AF1-8796297BD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E7D8D-19CC-4C0F-8CD1-6C2CB5820007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E4943-08D2-41BD-B85C-811BFB6FE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928C0D7-5291-4B1D-8E6F-EBA3167AF0AC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4233B54-B906-47BC-9EB1-DD246B4C25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E51A413-8644-45B8-8895-6A58A9E9524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260C428-E629-4A12-ACE3-C800F11CE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D8D3C-801F-46CF-8BBE-BC02A9A17B7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B1E1F-AC63-4988-956A-672C545E8E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E13FE-4554-46DD-BADF-84A1E16A721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EE946-21E2-4890-9C84-A96C60D1B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0CB6D7-63B7-4680-9EA7-EE46E2BAAD96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BA56A0-710F-470B-91B2-5136084214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ransition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Pohlavní soustava ženy</a:t>
            </a:r>
            <a:endParaRPr lang="cs-CZ" dirty="0"/>
          </a:p>
        </p:txBody>
      </p:sp>
      <p:pic>
        <p:nvPicPr>
          <p:cNvPr id="13314" name="Picture 2" descr="dámy,d&amp;ecaron;&amp;tcaron;átka,d&amp;ecaron;ti,dít&amp;ecaron;,dítka,lidé,maminky,matky,nezletilí,osoba,rodi&amp;ccaron;e,rodina,rodiny,&amp;zcaron;ena,&amp;zcaron;en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260350"/>
            <a:ext cx="2663825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90" name="Group 54"/>
          <p:cNvGraphicFramePr>
            <a:graphicFrameLocks noGrp="1"/>
          </p:cNvGraphicFramePr>
          <p:nvPr/>
        </p:nvGraphicFramePr>
        <p:xfrm>
          <a:off x="1042988" y="981075"/>
          <a:ext cx="7129462" cy="3116263"/>
        </p:xfrm>
        <a:graphic>
          <a:graphicData uri="http://schemas.openxmlformats.org/drawingml/2006/table">
            <a:tbl>
              <a:tblPr/>
              <a:tblGrid>
                <a:gridCol w="7129462"/>
              </a:tblGrid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KOLY: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zium Lovosice, Sady pionýrů 600/6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 PROJEKTU: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CZ.1.07/1.5.00/34.1073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 MATERI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VY_32_INOVACE_6C_04_POHLAVNÍ SOUSTAVA ŽENY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 SADY: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Biologie člověka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septima, 3.A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4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Kateřina Smutn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kov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eorgia" pitchFamily="18" charset="0"/>
                          <a:cs typeface="Times New Roman" pitchFamily="18" charset="0"/>
                        </a:rPr>
                        <a:t>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eorgia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4391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450850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2" name="Picture 5" descr="GYMLOVO_logo BRV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61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Arial" charset="0"/>
              </a:rPr>
              <a:t>Anotace</a:t>
            </a:r>
          </a:p>
        </p:txBody>
      </p:sp>
      <p:sp>
        <p:nvSpPr>
          <p:cNvPr id="86019" name="Rectangle 3"/>
          <p:cNvSpPr>
            <a:spLocks noGrp="1"/>
          </p:cNvSpPr>
          <p:nvPr>
            <p:ph sz="quarter" idx="1"/>
          </p:nvPr>
        </p:nvSpPr>
        <p:spPr>
          <a:xfrm>
            <a:off x="323850" y="1557338"/>
            <a:ext cx="8534400" cy="4598987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Prezentace slouží k seznámení studentů s novým učivem.</a:t>
            </a:r>
          </a:p>
          <a:p>
            <a:r>
              <a:rPr lang="cs-CZ" smtClean="0">
                <a:latin typeface="Arial" charset="0"/>
              </a:rPr>
              <a:t>Učivo se zaměřuje na popis pohlavní žláz, vývodné cesty pohlavní, popis menstruačního cyklu a zevní pohlavní orgány.</a:t>
            </a:r>
          </a:p>
          <a:p>
            <a:r>
              <a:rPr lang="cs-CZ" smtClean="0">
                <a:latin typeface="Arial" charset="0"/>
              </a:rPr>
              <a:t>Tato látka je určena pro studenty septim a třetích ročníků.</a:t>
            </a:r>
          </a:p>
          <a:p>
            <a:r>
              <a:rPr lang="cs-CZ" smtClean="0">
                <a:latin typeface="Arial" charset="0"/>
              </a:rPr>
              <a:t>Prezentace byla vytvořena 26.5.2013.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8" grpId="0"/>
      <p:bldP spid="860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cs-CZ" dirty="0" smtClean="0"/>
              <a:t>ohlavní soustava ženy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mtClean="0"/>
              <a:t>1. oogeneze a zrání vajíček.</a:t>
            </a:r>
          </a:p>
          <a:p>
            <a:r>
              <a:rPr lang="cs-CZ" smtClean="0"/>
              <a:t>2. produkce ženských pohlavních hormonů.</a:t>
            </a:r>
          </a:p>
          <a:p>
            <a:r>
              <a:rPr lang="cs-CZ" smtClean="0"/>
              <a:t>3. koitus.</a:t>
            </a:r>
          </a:p>
          <a:p>
            <a:r>
              <a:rPr lang="cs-CZ" smtClean="0"/>
              <a:t>4. vytváří vhodné prostředí pro vývoj plodu.</a:t>
            </a:r>
          </a:p>
        </p:txBody>
      </p:sp>
      <p:pic>
        <p:nvPicPr>
          <p:cNvPr id="7" name="Zástupný symbol pro obsah 6" descr="Female_reproductive_system_lateral_nolabel.png"/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4371975" y="2755900"/>
            <a:ext cx="3657600" cy="3098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Funkce: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463" y="6165850"/>
            <a:ext cx="4041775" cy="287338"/>
          </a:xfrm>
        </p:spPr>
        <p:txBody>
          <a:bodyPr>
            <a:normAutofit fontScale="6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Obr.1.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Vaječník </a:t>
            </a:r>
            <a:r>
              <a:rPr lang="cs-CZ" i="1" dirty="0" smtClean="0"/>
              <a:t>(ovarium)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Párová pohlavní žláza.</a:t>
            </a:r>
          </a:p>
          <a:p>
            <a:r>
              <a:rPr lang="cs-CZ" smtClean="0"/>
              <a:t>Dlouhá 3 – 5 cm, hladký povrch u dívek a rozeklaný u žen.</a:t>
            </a:r>
          </a:p>
          <a:p>
            <a:r>
              <a:rPr lang="cs-CZ" smtClean="0"/>
              <a:t>Kryt vazivovým obalem.</a:t>
            </a:r>
          </a:p>
          <a:p>
            <a:r>
              <a:rPr lang="cs-CZ" smtClean="0"/>
              <a:t>Uvnitř tvořen jednovrstevným kubickým epitelem.</a:t>
            </a:r>
          </a:p>
          <a:p>
            <a:r>
              <a:rPr lang="cs-CZ" smtClean="0"/>
              <a:t>V kůře vaječníku jsou už při narození nezralá vajíčka.</a:t>
            </a:r>
          </a:p>
          <a:p>
            <a:r>
              <a:rPr lang="cs-CZ" smtClean="0"/>
              <a:t>Vajíčka jsou uložena ve váčcích → Graafův folikul (estrogen)</a:t>
            </a:r>
          </a:p>
          <a:p>
            <a:r>
              <a:rPr lang="cs-CZ" smtClean="0"/>
              <a:t>Žluté tělísko (progesteron)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Oogeneze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Oogonie (prapohlavní buňky)(2n)→ oocyty I.řádu (2n) →oocyty II.řádu (n) a první pólové tělísko (n) → ootida (n) a druhé pólové tělísko (n) → vajíčko.</a:t>
            </a:r>
          </a:p>
          <a:p>
            <a:r>
              <a:rPr lang="cs-CZ" smtClean="0"/>
              <a:t>Zrání se uskutečňuje v 28-denních cyklech.</a:t>
            </a:r>
          </a:p>
          <a:p>
            <a:r>
              <a:rPr lang="cs-CZ" smtClean="0"/>
              <a:t>Během reprodukčního období uzraje asi 400 vajíček.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Vývodné cesty pohlavní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mtClean="0"/>
              <a:t>Párová trubice nálevkovitě otevřená proti vaječníku.</a:t>
            </a:r>
          </a:p>
          <a:p>
            <a:r>
              <a:rPr lang="cs-CZ" smtClean="0"/>
              <a:t>Vystlaná řasinkami, které se svalovinou umožňují pohyb zralého vajíčka směrem do dělohy.</a:t>
            </a:r>
          </a:p>
        </p:txBody>
      </p:sp>
      <p:pic>
        <p:nvPicPr>
          <p:cNvPr id="11" name="Zástupný symbol pro obsah 10" descr="481px-Scheme_female_reproductive_system-cs.svg.png"/>
          <p:cNvPicPr>
            <a:picLocks noGrp="1" noChangeAspect="1"/>
          </p:cNvPicPr>
          <p:nvPr>
            <p:ph sz="quarter" idx="4"/>
          </p:nvPr>
        </p:nvPicPr>
        <p:blipFill>
          <a:blip r:embed="rId3"/>
          <a:srcRect/>
          <a:stretch>
            <a:fillRect/>
          </a:stretch>
        </p:blipFill>
        <p:spPr>
          <a:xfrm>
            <a:off x="4371975" y="2605088"/>
            <a:ext cx="3657600" cy="3400425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Vejcovod </a:t>
            </a:r>
            <a:r>
              <a:rPr lang="cs-CZ" i="1" smtClean="0"/>
              <a:t>(tuba uterina)</a:t>
            </a:r>
            <a:endParaRPr lang="cs-CZ" smtClean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643438" y="6308725"/>
            <a:ext cx="4041775" cy="288925"/>
          </a:xfrm>
        </p:spPr>
        <p:txBody>
          <a:bodyPr>
            <a:normAutofit fontScale="6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Obr.2.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Děloha </a:t>
            </a:r>
            <a:r>
              <a:rPr lang="cs-CZ" i="1" dirty="0" smtClean="0"/>
              <a:t>(uterus)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r>
              <a:rPr lang="cs-CZ" smtClean="0"/>
              <a:t>Tvořená hladkým svalstvem.</a:t>
            </a:r>
          </a:p>
          <a:p>
            <a:r>
              <a:rPr lang="cs-CZ" smtClean="0"/>
              <a:t>Sliznice je kryta jednovrstevným válcovitým řasinkovým epitelem, který produkuju řídký hlen děložní.</a:t>
            </a:r>
          </a:p>
          <a:p>
            <a:r>
              <a:rPr lang="cs-CZ" smtClean="0"/>
              <a:t>Děložní sliznice prodělává změny spojené s ovulačním cyklem – menstruační cyklus.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Menstruační cyklus </a:t>
            </a:r>
            <a:r>
              <a:rPr lang="cs-CZ" sz="1800" dirty="0" smtClean="0"/>
              <a:t>(obr.3.)</a:t>
            </a:r>
            <a:endParaRPr lang="cs-CZ" dirty="0"/>
          </a:p>
        </p:txBody>
      </p:sp>
      <p:pic>
        <p:nvPicPr>
          <p:cNvPr id="5" name="Zástupný symbol pro obsah 4" descr="340px-MenstrualCycle_cs.svg.png"/>
          <p:cNvPicPr>
            <a:picLocks noGrp="1" noChangeAspect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68313" y="981075"/>
            <a:ext cx="7818437" cy="5472113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Pochva </a:t>
            </a:r>
            <a:r>
              <a:rPr lang="cs-CZ" i="1" dirty="0" smtClean="0"/>
              <a:t>(vagina)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Trubice tvořena hladkou svalovinou.</a:t>
            </a:r>
          </a:p>
          <a:p>
            <a:r>
              <a:rPr lang="cs-CZ" smtClean="0"/>
              <a:t>Spojuje dělohu a zevní pohlavní orgány.</a:t>
            </a:r>
          </a:p>
          <a:p>
            <a:r>
              <a:rPr lang="cs-CZ" smtClean="0"/>
              <a:t>Krytá vrstevnatým dlaždicovitým epitelem bez žláz.</a:t>
            </a:r>
          </a:p>
          <a:p>
            <a:r>
              <a:rPr lang="cs-CZ" smtClean="0"/>
              <a:t>Vchod do pochvy kryje slizniční žláza – panenská blána </a:t>
            </a:r>
            <a:r>
              <a:rPr lang="cs-CZ" i="1" smtClean="0"/>
              <a:t>(hymen)</a:t>
            </a:r>
            <a:r>
              <a:rPr lang="cs-CZ" smtClean="0"/>
              <a:t>.</a:t>
            </a:r>
          </a:p>
          <a:p>
            <a:r>
              <a:rPr lang="cs-CZ" smtClean="0"/>
              <a:t>Vnitřní prostředí je kyselé.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Zevní pohlavní orgány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Malé pysky,</a:t>
            </a:r>
          </a:p>
          <a:p>
            <a:r>
              <a:rPr lang="cs-CZ" smtClean="0"/>
              <a:t>Bartholinové žlázy,</a:t>
            </a:r>
          </a:p>
          <a:p>
            <a:r>
              <a:rPr lang="cs-CZ" smtClean="0"/>
              <a:t>poštěváček,</a:t>
            </a:r>
          </a:p>
          <a:p>
            <a:r>
              <a:rPr lang="cs-CZ" smtClean="0"/>
              <a:t>velké pysky.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Kde se uskutečňuje oogeneze?</a:t>
            </a:r>
          </a:p>
          <a:p>
            <a:r>
              <a:rPr lang="cs-CZ" smtClean="0"/>
              <a:t>Ze kterých fází sestává menstruační cyklus?</a:t>
            </a:r>
          </a:p>
          <a:p>
            <a:r>
              <a:rPr lang="cs-CZ" smtClean="0"/>
              <a:t>Kde dochází k oplození vajíčka?</a:t>
            </a:r>
          </a:p>
          <a:p>
            <a:r>
              <a:rPr lang="cs-CZ" smtClean="0"/>
              <a:t>Kdy je největší pravděpodobnost oplození vajíčka?</a:t>
            </a:r>
          </a:p>
          <a:p>
            <a:r>
              <a:rPr lang="cs-CZ" smtClean="0"/>
              <a:t>Kolik vajíček uzraje během plodného období ženy?</a:t>
            </a:r>
          </a:p>
          <a:p>
            <a:r>
              <a:rPr lang="cs-CZ" smtClean="0"/>
              <a:t>Který hormon obsahuje Graafův folikul?</a:t>
            </a:r>
          </a:p>
        </p:txBody>
      </p:sp>
      <p:pic>
        <p:nvPicPr>
          <p:cNvPr id="27651" name="Picture 2" descr="C:\Users\JS\AppData\Local\Temp\MM900315816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24750" y="47625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smtClean="0"/>
              <a:t>RNDR.JELÍNEK, Jan; RNDR.ZICHÁČEK, Vladimír a kol. </a:t>
            </a:r>
            <a:r>
              <a:rPr lang="cs-CZ" sz="2200" i="1" smtClean="0"/>
              <a:t>Biologie pro gymnázia</a:t>
            </a:r>
            <a:r>
              <a:rPr lang="cs-CZ" sz="2200" smtClean="0"/>
              <a:t>. Olomouc: Nakladatelství Olomouc, 2000, ISBN 80-7182-107-1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MGR. BENEŠOVÁ, Marika; MGR. HAMPLOVÁ, Hana; MGR. KNOTOVÁ, Kateřina a kol. </a:t>
            </a:r>
            <a:r>
              <a:rPr lang="cs-CZ" sz="2200" i="1" smtClean="0"/>
              <a:t>Odmaturuj z biologie</a:t>
            </a:r>
            <a:r>
              <a:rPr lang="cs-CZ" sz="2200" smtClean="0"/>
              <a:t>. Brno: DIDAKTIS, 2003, ISBN 80-86285-67-7.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Obrázek 1. </a:t>
            </a:r>
            <a:r>
              <a:rPr lang="cs-CZ" sz="1800" smtClean="0"/>
              <a:t>WIKIPEDIA. </a:t>
            </a:r>
            <a:r>
              <a:rPr lang="cs-CZ" sz="1800" i="1" smtClean="0"/>
              <a:t>vaječník</a:t>
            </a:r>
            <a:r>
              <a:rPr lang="cs-CZ" sz="1800" smtClean="0"/>
              <a:t> [online]. [cit. 5.6.2013]. Dostupný na WWW: http://cs.wikipedia.org/wiki/Soubor:Female_reproductive_system_lateral_nolabel.png </a:t>
            </a:r>
            <a:endParaRPr lang="cs-CZ" sz="2200" smtClean="0"/>
          </a:p>
          <a:p>
            <a:pPr>
              <a:lnSpc>
                <a:spcPct val="80000"/>
              </a:lnSpc>
            </a:pPr>
            <a:r>
              <a:rPr lang="cs-CZ" sz="2200" smtClean="0"/>
              <a:t>Obrázek 2. </a:t>
            </a:r>
            <a:r>
              <a:rPr lang="cs-CZ" sz="1800" smtClean="0"/>
              <a:t>WIKIPEDIA. </a:t>
            </a:r>
            <a:r>
              <a:rPr lang="cs-CZ" sz="1800" i="1" smtClean="0"/>
              <a:t>vejcovod</a:t>
            </a:r>
            <a:r>
              <a:rPr lang="cs-CZ" sz="1800" smtClean="0"/>
              <a:t> [online]. [cit. 5.6.2013]. Dostupný na WWW: http://cs.wikipedia.org/wiki/Soubor:Scheme_female_reproductive_system-cs.svg 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Obrázek 3. </a:t>
            </a:r>
            <a:r>
              <a:rPr lang="cs-CZ" sz="1800" smtClean="0"/>
              <a:t>WIKIPEDIA. </a:t>
            </a:r>
            <a:r>
              <a:rPr lang="cs-CZ" sz="1800" i="1" smtClean="0"/>
              <a:t>menstruační cyklus</a:t>
            </a:r>
            <a:r>
              <a:rPr lang="cs-CZ" sz="1800" smtClean="0"/>
              <a:t> [online]. [cit. 5.6.2013]. Dostupný na WWW: http://cs.wikipedia.org/wiki/Soubor:MenstrualCycle_cs.svg </a:t>
            </a: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89</TotalTime>
  <Words>383</Words>
  <Application>Microsoft Office PowerPoint</Application>
  <PresentationFormat>On-screen Show (4:3)</PresentationFormat>
  <Paragraphs>67</Paragraphs>
  <Slides>13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13</vt:i4>
      </vt:variant>
    </vt:vector>
  </HeadingPairs>
  <TitlesOfParts>
    <vt:vector size="27" baseType="lpstr">
      <vt:lpstr>Century Schoolbook</vt:lpstr>
      <vt:lpstr>Arial</vt:lpstr>
      <vt:lpstr>Wingdings</vt:lpstr>
      <vt:lpstr>Wingdings 2</vt:lpstr>
      <vt:lpstr>Calibri</vt:lpstr>
      <vt:lpstr>Times New Roman</vt:lpstr>
      <vt:lpstr>Georgia</vt:lpstr>
      <vt:lpstr>Arkýř</vt:lpstr>
      <vt:lpstr>Arkýř</vt:lpstr>
      <vt:lpstr>Arkýř</vt:lpstr>
      <vt:lpstr>Arkýř</vt:lpstr>
      <vt:lpstr>Arkýř</vt:lpstr>
      <vt:lpstr>Arkýř</vt:lpstr>
      <vt:lpstr>Arkýř</vt:lpstr>
      <vt:lpstr>POHLAVNÍ SOUSTAVA ŽENY</vt:lpstr>
      <vt:lpstr>Snímek 2</vt:lpstr>
      <vt:lpstr>ANOTACE</vt:lpstr>
      <vt:lpstr> POHLAVNÍ SOUSTAVA ŽENY</vt:lpstr>
      <vt:lpstr>VAJEČNÍK (OVARIUM)</vt:lpstr>
      <vt:lpstr>OOGENEZE</vt:lpstr>
      <vt:lpstr>VÝVODNÉ CESTY POHLAVNÍ</vt:lpstr>
      <vt:lpstr>DĚLOHA (UTERUS)</vt:lpstr>
      <vt:lpstr>MENSTRUAČNÍ CYKLUS (OBR.3.)</vt:lpstr>
      <vt:lpstr>POCHVA (VAGINA)</vt:lpstr>
      <vt:lpstr>ZEVNÍ POHLAVNÍ ORGÁNY</vt:lpstr>
      <vt:lpstr>OTÁZKY A ÚKOLY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Pohlavní soustava ženy</dc:title>
  <dc:creator>JS</dc:creator>
  <cp:lastModifiedBy>katy</cp:lastModifiedBy>
  <cp:revision>11</cp:revision>
  <dcterms:created xsi:type="dcterms:W3CDTF">2013-05-26T18:49:22Z</dcterms:created>
  <dcterms:modified xsi:type="dcterms:W3CDTF">2013-06-05T19:25:21Z</dcterms:modified>
</cp:coreProperties>
</file>