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668E0F7-1E11-4CF3-B602-CFE5EA39769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B39E7CA-28F2-4E1C-A365-7677A5175A1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3571876"/>
            <a:ext cx="7854696" cy="1752600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Název školy:  </a:t>
            </a:r>
            <a:r>
              <a:rPr lang="cs-CZ" sz="1800" b="1" i="1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Základní škola a mateřská škola, </a:t>
            </a:r>
            <a:r>
              <a:rPr lang="cs-CZ" sz="1800" b="1" i="1" noProof="1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Hlušice</a:t>
            </a:r>
            <a:r>
              <a:rPr lang="cs-CZ" sz="1800" b="1" noProof="1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/>
            </a:r>
            <a:br>
              <a:rPr lang="cs-CZ" sz="1800" b="1" noProof="1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</a:br>
            <a:r>
              <a:rPr lang="cs-CZ" sz="1800" b="1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Autor: </a:t>
            </a:r>
            <a:r>
              <a:rPr lang="cs-CZ" sz="1800" b="1" i="1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  <a:t>Mgr. Zuzana Drábková</a:t>
            </a:r>
            <a:r>
              <a:rPr lang="cs-CZ" sz="1800" b="1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  <a:t/>
            </a:r>
            <a:br>
              <a:rPr lang="cs-CZ" sz="1800" b="1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</a:br>
            <a:r>
              <a:rPr lang="cs-CZ" sz="1800" b="1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Číslo projektu: CZ.1.07/1.4.00/21.3235</a:t>
            </a:r>
            <a:br>
              <a:rPr lang="cs-CZ" sz="1800" b="1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</a:br>
            <a:r>
              <a:rPr lang="cs-CZ" sz="1800" b="1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Název</a:t>
            </a:r>
            <a:r>
              <a:rPr lang="cs-CZ" sz="1800" b="1" dirty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: VY_32_INOVACE_5A_14_Vyjmenovaná slova </a:t>
            </a:r>
            <a:r>
              <a:rPr lang="cs-CZ" sz="1800" b="1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po </a:t>
            </a:r>
            <a:r>
              <a:rPr lang="cs-CZ" sz="1800" b="1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s 1.</a:t>
            </a:r>
            <a:r>
              <a:rPr lang="cs-CZ" sz="1800" b="1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  <a:t/>
            </a:r>
            <a:br>
              <a:rPr lang="cs-CZ" sz="1800" b="1" dirty="0" smtClean="0">
                <a:solidFill>
                  <a:srgbClr val="FFC000"/>
                </a:solidFill>
                <a:latin typeface="Corbel"/>
                <a:ea typeface="+mj-ea"/>
                <a:cs typeface="+mj-cs"/>
              </a:rPr>
            </a:br>
            <a:r>
              <a:rPr lang="cs-CZ" sz="1800" b="1" dirty="0" smtClean="0">
                <a:solidFill>
                  <a:srgbClr val="F0AD00">
                    <a:satMod val="150000"/>
                  </a:srgbClr>
                </a:solidFill>
                <a:latin typeface="Corbel"/>
                <a:ea typeface="+mj-ea"/>
                <a:cs typeface="+mj-cs"/>
              </a:rPr>
              <a:t>Téma: Slovní zásoba a pravopis v 1. – 3. ročníku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357298"/>
            <a:ext cx="8429684" cy="214314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Žaci si v této hodině procvičují vyjmenovaná slova po s.</a:t>
            </a:r>
          </a:p>
          <a:p>
            <a:r>
              <a:rPr lang="cs-CZ" smtClean="0"/>
              <a:t>Řadí vyjmenovaná slova podle pořadí.</a:t>
            </a:r>
          </a:p>
          <a:p>
            <a:r>
              <a:rPr lang="cs-CZ" smtClean="0"/>
              <a:t>Skládají z písmen slova.</a:t>
            </a:r>
          </a:p>
          <a:p>
            <a:r>
              <a:rPr lang="cs-CZ" smtClean="0"/>
              <a:t>Spojují dvojice slov</a:t>
            </a:r>
          </a:p>
          <a:p>
            <a:r>
              <a:rPr lang="cs-CZ" smtClean="0"/>
              <a:t>Žáci soutěží.</a:t>
            </a:r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smtClean="0"/>
              <a:t>Vyjmenovaná slova po s.</a:t>
            </a:r>
            <a:br>
              <a:rPr lang="cs-CZ" sz="3200" smtClean="0"/>
            </a:br>
            <a:r>
              <a:rPr lang="cs-CZ" sz="3200" smtClean="0"/>
              <a:t>1. Do rámečku očísluj vyjmenovaná slova podle pořadí.</a:t>
            </a:r>
            <a:endParaRPr lang="cs-CZ" sz="320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935165"/>
          <a:ext cx="8229600" cy="442279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114800"/>
                <a:gridCol w="4114800"/>
              </a:tblGrid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sytý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syrový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sýr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sychravý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sýček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sýkora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usychat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syčet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sypat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r>
                        <a:rPr lang="cs-CZ" smtClean="0"/>
                        <a:t>sysel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2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 písmen slož slova.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1"/>
          <a:ext cx="8229600" cy="2922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461299">
                <a:tc>
                  <a:txBody>
                    <a:bodyPr/>
                    <a:lstStyle/>
                    <a:p>
                      <a:r>
                        <a:rPr lang="cs-CZ" smtClean="0"/>
                        <a:t>A R Ý</a:t>
                      </a:r>
                      <a:r>
                        <a:rPr lang="cs-CZ" baseline="0" smtClean="0"/>
                        <a:t> 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 A</a:t>
                      </a:r>
                      <a:r>
                        <a:rPr lang="cs-CZ" baseline="0" smtClean="0"/>
                        <a:t> S CH R A Ý V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61299">
                <a:tc>
                  <a:txBody>
                    <a:bodyPr/>
                    <a:lstStyle/>
                    <a:p>
                      <a:r>
                        <a:rPr lang="cs-CZ" smtClean="0"/>
                        <a:t>Y</a:t>
                      </a:r>
                      <a:r>
                        <a:rPr lang="cs-CZ" baseline="0" smtClean="0"/>
                        <a:t> S Ý 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 S N E</a:t>
                      </a:r>
                      <a:r>
                        <a:rPr lang="cs-CZ" baseline="0" smtClean="0"/>
                        <a:t> K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Rozhodni, které zvíře s – čí a které nes – čí.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had ______________</a:t>
            </a:r>
          </a:p>
          <a:p>
            <a:r>
              <a:rPr lang="cs-CZ" smtClean="0"/>
              <a:t>vrabec ____________</a:t>
            </a:r>
          </a:p>
          <a:p>
            <a:r>
              <a:rPr lang="cs-CZ" smtClean="0"/>
              <a:t>ježek _____________</a:t>
            </a:r>
          </a:p>
          <a:p>
            <a:r>
              <a:rPr lang="cs-CZ" smtClean="0"/>
              <a:t>husa ______________</a:t>
            </a:r>
          </a:p>
          <a:p>
            <a:r>
              <a:rPr lang="cs-CZ" smtClean="0"/>
              <a:t>slon ______________</a:t>
            </a:r>
          </a:p>
          <a:p>
            <a:r>
              <a:rPr lang="cs-CZ" smtClean="0"/>
              <a:t>houser ____________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Doplň i – í , y-ý.</a:t>
            </a:r>
            <a:br>
              <a:rPr lang="cs-CZ" smtClean="0"/>
            </a:b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 mraků se s – pe sníh.Ptákům b – chom měli s – pat do krm – tek.Máme doma přes – pací hodiny.Pep – k nemluví, jen s – pe.S – ček houká v lese.S – rov – nky jsou jedlé houby.S – tý hladovému nevěří.S – rové dřevo je nevyschlé.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Spoj dvojice slov.</a:t>
            </a:r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935161"/>
          <a:ext cx="8229600" cy="4494234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114800"/>
                <a:gridCol w="4114800"/>
              </a:tblGrid>
              <a:tr h="749039">
                <a:tc>
                  <a:txBody>
                    <a:bodyPr/>
                    <a:lstStyle/>
                    <a:p>
                      <a:r>
                        <a:rPr lang="cs-CZ" smtClean="0"/>
                        <a:t>s - pání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nora</a:t>
                      </a:r>
                      <a:endParaRPr lang="cs-CZ"/>
                    </a:p>
                  </a:txBody>
                  <a:tcPr/>
                </a:tc>
              </a:tr>
              <a:tr h="749039">
                <a:tc>
                  <a:txBody>
                    <a:bodyPr/>
                    <a:lstStyle/>
                    <a:p>
                      <a:r>
                        <a:rPr lang="cs-CZ" smtClean="0"/>
                        <a:t>nedosl -</a:t>
                      </a:r>
                      <a:r>
                        <a:rPr lang="cs-CZ" baseline="0" smtClean="0"/>
                        <a:t> chavá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maso</a:t>
                      </a:r>
                      <a:endParaRPr lang="cs-CZ"/>
                    </a:p>
                  </a:txBody>
                  <a:tcPr/>
                </a:tc>
              </a:tr>
              <a:tr h="749039">
                <a:tc>
                  <a:txBody>
                    <a:bodyPr/>
                    <a:lstStyle/>
                    <a:p>
                      <a:r>
                        <a:rPr lang="cs-CZ" smtClean="0"/>
                        <a:t>vys – lený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sudy</a:t>
                      </a:r>
                      <a:endParaRPr lang="cs-CZ"/>
                    </a:p>
                  </a:txBody>
                  <a:tcPr/>
                </a:tc>
              </a:tr>
              <a:tr h="749039">
                <a:tc>
                  <a:txBody>
                    <a:bodyPr/>
                    <a:lstStyle/>
                    <a:p>
                      <a:r>
                        <a:rPr lang="cs-CZ" smtClean="0"/>
                        <a:t>s - řit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sportovec</a:t>
                      </a:r>
                      <a:endParaRPr lang="cs-CZ"/>
                    </a:p>
                  </a:txBody>
                  <a:tcPr/>
                </a:tc>
              </a:tr>
              <a:tr h="749039">
                <a:tc>
                  <a:txBody>
                    <a:bodyPr/>
                    <a:lstStyle/>
                    <a:p>
                      <a:r>
                        <a:rPr lang="cs-CZ" smtClean="0"/>
                        <a:t>s -</a:t>
                      </a:r>
                      <a:r>
                        <a:rPr lang="cs-CZ" baseline="0" smtClean="0"/>
                        <a:t> rové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babička</a:t>
                      </a:r>
                      <a:endParaRPr lang="cs-CZ"/>
                    </a:p>
                  </a:txBody>
                  <a:tcPr/>
                </a:tc>
              </a:tr>
              <a:tr h="749039">
                <a:tc>
                  <a:txBody>
                    <a:bodyPr/>
                    <a:lstStyle/>
                    <a:p>
                      <a:r>
                        <a:rPr lang="cs-CZ" smtClean="0"/>
                        <a:t>s -</a:t>
                      </a:r>
                      <a:r>
                        <a:rPr lang="cs-CZ" baseline="0" smtClean="0"/>
                        <a:t> slí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ptáčkům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Soutěž :</a:t>
            </a:r>
            <a:br>
              <a:rPr lang="cs-CZ" sz="3200" smtClean="0"/>
            </a:br>
            <a:r>
              <a:rPr lang="cs-CZ" sz="3200" smtClean="0"/>
              <a:t>Přiřaď správné slovo: syslí, sýkorčí, sýčkovo.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__________ doupě</a:t>
            </a:r>
          </a:p>
          <a:p>
            <a:endParaRPr lang="cs-CZ" smtClean="0"/>
          </a:p>
          <a:p>
            <a:r>
              <a:rPr lang="cs-CZ" smtClean="0"/>
              <a:t>__________ zpěv</a:t>
            </a:r>
          </a:p>
          <a:p>
            <a:endParaRPr lang="cs-CZ" smtClean="0"/>
          </a:p>
          <a:p>
            <a:r>
              <a:rPr lang="cs-CZ" smtClean="0"/>
              <a:t>__________houkání</a:t>
            </a:r>
          </a:p>
          <a:p>
            <a:endParaRPr lang="cs-CZ" smtClean="0"/>
          </a:p>
          <a:p>
            <a:r>
              <a:rPr lang="cs-CZ" smtClean="0"/>
              <a:t>__________díra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pod vyjmenovaná slova </a:t>
            </a:r>
            <a:r>
              <a:rPr lang="cs-CZ" dirty="0" err="1" smtClean="0"/>
              <a:t>slova</a:t>
            </a:r>
            <a:r>
              <a:rPr lang="cs-CZ" dirty="0" smtClean="0"/>
              <a:t> </a:t>
            </a:r>
            <a:r>
              <a:rPr lang="cs-CZ" dirty="0" smtClean="0"/>
              <a:t>příbuzná 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sýkora </a:t>
            </a:r>
          </a:p>
          <a:p>
            <a:r>
              <a:rPr lang="cs-CZ" smtClean="0"/>
              <a:t>__________</a:t>
            </a:r>
          </a:p>
          <a:p>
            <a:r>
              <a:rPr lang="cs-CZ" smtClean="0"/>
              <a:t>__________</a:t>
            </a:r>
          </a:p>
          <a:p>
            <a:r>
              <a:rPr lang="cs-CZ" smtClean="0"/>
              <a:t>sýček</a:t>
            </a:r>
          </a:p>
          <a:p>
            <a:r>
              <a:rPr lang="cs-CZ" smtClean="0"/>
              <a:t>__________</a:t>
            </a:r>
          </a:p>
          <a:p>
            <a:r>
              <a:rPr lang="cs-CZ" smtClean="0"/>
              <a:t>__________</a:t>
            </a:r>
          </a:p>
          <a:p>
            <a:r>
              <a:rPr lang="cs-CZ" smtClean="0"/>
              <a:t>sysel</a:t>
            </a:r>
          </a:p>
          <a:p>
            <a:r>
              <a:rPr lang="cs-CZ" smtClean="0"/>
              <a:t>__________</a:t>
            </a:r>
          </a:p>
          <a:p>
            <a:r>
              <a:rPr lang="cs-CZ" smtClean="0"/>
              <a:t>__________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: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</TotalTime>
  <Words>225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Vyjmenovaná slova po s. 1. Do rámečku očísluj vyjmenovaná slova podle pořadí.</vt:lpstr>
      <vt:lpstr>Z písmen slož slova.</vt:lpstr>
      <vt:lpstr>Rozhodni, které zvíře s – čí a které nes – čí.</vt:lpstr>
      <vt:lpstr>Doplň i – í , y-ý. </vt:lpstr>
      <vt:lpstr>Spoj dvojice slov.</vt:lpstr>
      <vt:lpstr>Soutěž : Přiřaď správné slovo: syslí, sýkorčí, sýčkovo.</vt:lpstr>
      <vt:lpstr>Napiš pod vyjmenovaná slova slova příbuzná : </vt:lpstr>
      <vt:lpstr>Citace : 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Dum</cp:lastModifiedBy>
  <cp:revision>13</cp:revision>
  <dcterms:created xsi:type="dcterms:W3CDTF">2012-06-23T15:21:58Z</dcterms:created>
  <dcterms:modified xsi:type="dcterms:W3CDTF">2013-06-19T19:46:14Z</dcterms:modified>
</cp:coreProperties>
</file>