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6" r:id="rId8"/>
    <p:sldId id="262" r:id="rId9"/>
    <p:sldId id="263" r:id="rId10"/>
    <p:sldId id="267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8E6E41-794E-4FDE-9125-53A92A5607F0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CE67C0-7514-47F3-951E-998E196E7AC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8E6E41-794E-4FDE-9125-53A92A5607F0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CE67C0-7514-47F3-951E-998E196E7A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8E6E41-794E-4FDE-9125-53A92A5607F0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CE67C0-7514-47F3-951E-998E196E7AC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8E6E41-794E-4FDE-9125-53A92A5607F0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CE67C0-7514-47F3-951E-998E196E7A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8E6E41-794E-4FDE-9125-53A92A5607F0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CE67C0-7514-47F3-951E-998E196E7A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8E6E41-794E-4FDE-9125-53A92A5607F0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CE67C0-7514-47F3-951E-998E196E7A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8E6E41-794E-4FDE-9125-53A92A5607F0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CE67C0-7514-47F3-951E-998E196E7ACF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8E6E41-794E-4FDE-9125-53A92A5607F0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CE67C0-7514-47F3-951E-998E196E7A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8E6E41-794E-4FDE-9125-53A92A5607F0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CE67C0-7514-47F3-951E-998E196E7AC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8E6E41-794E-4FDE-9125-53A92A5607F0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CE67C0-7514-47F3-951E-998E196E7A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8E6E41-794E-4FDE-9125-53A92A5607F0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ACE67C0-7514-47F3-951E-998E196E7A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38E6E41-794E-4FDE-9125-53A92A5607F0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6ACE67C0-7514-47F3-951E-998E196E7ACF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rofiregaly.cz/shop/1031-1654-large/proskleny-regal-su5-v2100-x-d1000-mm-x-hl-500-mm4-police.jpg" TargetMode="External"/><Relationship Id="rId3" Type="http://schemas.openxmlformats.org/officeDocument/2006/relationships/hyperlink" Target="http://kancelar.bazar.cz/g/inzer/2013/0423/rf113307z7XcStkeKL_d.jpg" TargetMode="External"/><Relationship Id="rId7" Type="http://schemas.openxmlformats.org/officeDocument/2006/relationships/hyperlink" Target="http://www.obchod-regaly.cz/img/mid/27/dscf5020.jpg" TargetMode="External"/><Relationship Id="rId2" Type="http://schemas.openxmlformats.org/officeDocument/2006/relationships/hyperlink" Target="http://www.asys.sk/media/product-gallery/galery_image_25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uperto.cz/fotografie/2239/223/x/picture.png" TargetMode="External"/><Relationship Id="rId11" Type="http://schemas.openxmlformats.org/officeDocument/2006/relationships/hyperlink" Target="http://www.intaz.cz/img/reference/de_rigo/10_big.jpg" TargetMode="External"/><Relationship Id="rId5" Type="http://schemas.openxmlformats.org/officeDocument/2006/relationships/hyperlink" Target="http://www.superto.cz/fotografie/2193/223/x/picture.png" TargetMode="External"/><Relationship Id="rId10" Type="http://schemas.openxmlformats.org/officeDocument/2006/relationships/hyperlink" Target="http://www.intaz.cz/img/derigo/eco-twist.jpg" TargetMode="External"/><Relationship Id="rId4" Type="http://schemas.openxmlformats.org/officeDocument/2006/relationships/hyperlink" Target="http://www.superto.cz/fotografie/1889/223/x/picture.png" TargetMode="External"/><Relationship Id="rId9" Type="http://schemas.openxmlformats.org/officeDocument/2006/relationships/hyperlink" Target="http://www.intaz.cz/img/derigo/newport_latticini_def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71800" y="274638"/>
            <a:ext cx="6161888" cy="1143000"/>
          </a:xfrm>
        </p:spPr>
        <p:txBody>
          <a:bodyPr/>
          <a:lstStyle/>
          <a:p>
            <a:r>
              <a:rPr lang="cs-CZ" sz="1600" b="1" cap="small" dirty="0">
                <a:solidFill>
                  <a:srgbClr val="575F6D"/>
                </a:solidFill>
                <a:effectLst/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effectLst/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effectLst/>
                <a:latin typeface="Century Schoolbook"/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285456"/>
          </a:xfrm>
        </p:spPr>
        <p:txBody>
          <a:bodyPr/>
          <a:lstStyle/>
          <a:p>
            <a:pPr marL="0" lvl="0" indent="0" algn="ctr">
              <a:buClr>
                <a:srgbClr val="B13F9A"/>
              </a:buClr>
              <a:buSzPct val="73000"/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</a:rPr>
              <a:t>DIGITÁLNÍ UČEBNÍ 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>MATERIÁL</a:t>
            </a:r>
          </a:p>
          <a:p>
            <a:pPr marL="0" lvl="0" indent="0" algn="ctr">
              <a:buClr>
                <a:srgbClr val="B13F9A"/>
              </a:buClr>
              <a:buSzPct val="73000"/>
              <a:buNone/>
            </a:pPr>
            <a:endParaRPr lang="cs-CZ" sz="4400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04664"/>
            <a:ext cx="933450" cy="88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6122228"/>
            <a:ext cx="3829050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3" y="2276872"/>
            <a:ext cx="7056785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9093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332656"/>
            <a:ext cx="7406640" cy="4248472"/>
          </a:xfrm>
        </p:spPr>
        <p:txBody>
          <a:bodyPr>
            <a:noAutofit/>
          </a:bodyPr>
          <a:lstStyle/>
          <a:p>
            <a:r>
              <a:rPr lang="cs-CZ" sz="9600" dirty="0" smtClean="0"/>
              <a:t>REGÁLY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283655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REGÁLY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1484784"/>
            <a:ext cx="7170000" cy="5040560"/>
          </a:xfrm>
        </p:spPr>
        <p:txBody>
          <a:bodyPr>
            <a:normAutofit fontScale="92500" lnSpcReduction="20000"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None/>
            </a:pPr>
            <a:r>
              <a:rPr lang="cs-CZ" b="1" u="sng" kern="0" dirty="0">
                <a:solidFill>
                  <a:srgbClr val="000000"/>
                </a:solidFill>
                <a:latin typeface="Tahoma"/>
              </a:rPr>
              <a:t>Přístěnné</a:t>
            </a:r>
            <a:r>
              <a:rPr lang="cs-CZ" b="1" kern="0" dirty="0">
                <a:solidFill>
                  <a:srgbClr val="000000"/>
                </a:solidFill>
                <a:latin typeface="Tahoma"/>
              </a:rPr>
              <a:t>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None/>
            </a:pPr>
            <a:endParaRPr lang="cs-CZ" sz="1600" kern="0" dirty="0" smtClean="0">
              <a:solidFill>
                <a:srgbClr val="000000"/>
              </a:solidFill>
              <a:latin typeface="Tahoma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None/>
            </a:pPr>
            <a:r>
              <a:rPr lang="cs-CZ" i="1" u="sng" kern="0" dirty="0" smtClean="0">
                <a:solidFill>
                  <a:srgbClr val="000000"/>
                </a:solidFill>
                <a:latin typeface="Tahoma"/>
              </a:rPr>
              <a:t>a/</a:t>
            </a:r>
            <a:r>
              <a:rPr lang="cs-CZ" b="1" i="1" u="sng" kern="0" dirty="0" smtClean="0">
                <a:solidFill>
                  <a:srgbClr val="000000"/>
                </a:solidFill>
                <a:latin typeface="Tahoma"/>
              </a:rPr>
              <a:t>otevřené</a:t>
            </a:r>
          </a:p>
          <a:p>
            <a:pPr marL="457200" indent="-457200"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</a:pPr>
            <a:r>
              <a:rPr lang="cs-CZ" kern="0" dirty="0" smtClean="0">
                <a:solidFill>
                  <a:srgbClr val="000000"/>
                </a:solidFill>
                <a:latin typeface="Tahoma"/>
              </a:rPr>
              <a:t>stavebnicové</a:t>
            </a:r>
          </a:p>
          <a:p>
            <a:pPr marL="457200" indent="-457200"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</a:pPr>
            <a:r>
              <a:rPr lang="cs-CZ" kern="0" dirty="0" smtClean="0">
                <a:solidFill>
                  <a:srgbClr val="000000"/>
                </a:solidFill>
                <a:latin typeface="Tahoma"/>
              </a:rPr>
              <a:t>vybavují se doplňkovými prvky /prodej ovoce, zeleniny, pečiva…/</a:t>
            </a:r>
          </a:p>
          <a:p>
            <a:pPr marL="457200" indent="-457200"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</a:pPr>
            <a:r>
              <a:rPr lang="cs-CZ" kern="0" dirty="0" smtClean="0">
                <a:solidFill>
                  <a:srgbClr val="000000"/>
                </a:solidFill>
                <a:latin typeface="Tahoma"/>
              </a:rPr>
              <a:t>zadní stěna – ocelová, umělohmotná, skleněná…lze zabudovat i osvětlení</a:t>
            </a:r>
            <a:endParaRPr lang="cs-CZ" b="1" kern="0" dirty="0">
              <a:solidFill>
                <a:srgbClr val="000000"/>
              </a:solidFill>
              <a:latin typeface="Tahoma"/>
            </a:endParaRPr>
          </a:p>
          <a:p>
            <a:pPr marL="457200" indent="-457200"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</a:pPr>
            <a:r>
              <a:rPr lang="cs-CZ" kern="0" dirty="0" smtClean="0">
                <a:solidFill>
                  <a:srgbClr val="000000"/>
                </a:solidFill>
                <a:latin typeface="Tahoma"/>
              </a:rPr>
              <a:t>vysoké </a:t>
            </a:r>
            <a:r>
              <a:rPr lang="cs-CZ" kern="0" dirty="0">
                <a:solidFill>
                  <a:srgbClr val="000000"/>
                </a:solidFill>
                <a:latin typeface="Tahoma"/>
              </a:rPr>
              <a:t>200cm, dolní police 30-40cm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None/>
            </a:pPr>
            <a:r>
              <a:rPr lang="cs-CZ" kern="0" dirty="0">
                <a:solidFill>
                  <a:srgbClr val="000000"/>
                </a:solidFill>
                <a:latin typeface="Tahoma"/>
              </a:rPr>
              <a:t>    </a:t>
            </a:r>
            <a:r>
              <a:rPr lang="cs-CZ" kern="0" dirty="0" smtClean="0">
                <a:solidFill>
                  <a:srgbClr val="000000"/>
                </a:solidFill>
                <a:latin typeface="Tahoma"/>
              </a:rPr>
              <a:t>nad </a:t>
            </a:r>
            <a:r>
              <a:rPr lang="cs-CZ" kern="0" dirty="0">
                <a:solidFill>
                  <a:srgbClr val="000000"/>
                </a:solidFill>
                <a:latin typeface="Tahoma"/>
              </a:rPr>
              <a:t>zemí, hloubka </a:t>
            </a:r>
            <a:r>
              <a:rPr lang="cs-CZ" kern="0" dirty="0" smtClean="0">
                <a:solidFill>
                  <a:srgbClr val="000000"/>
                </a:solidFill>
                <a:latin typeface="Tahoma"/>
              </a:rPr>
              <a:t>60 </a:t>
            </a:r>
            <a:r>
              <a:rPr lang="cs-CZ" kern="0" dirty="0">
                <a:solidFill>
                  <a:srgbClr val="000000"/>
                </a:solidFill>
                <a:latin typeface="Tahoma"/>
              </a:rPr>
              <a:t>cm </a:t>
            </a:r>
            <a:endParaRPr lang="cs-CZ" kern="0" dirty="0" smtClean="0">
              <a:solidFill>
                <a:srgbClr val="000000"/>
              </a:solidFill>
              <a:latin typeface="Tahoma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None/>
            </a:pPr>
            <a:r>
              <a:rPr lang="cs-CZ" kern="0" dirty="0">
                <a:solidFill>
                  <a:srgbClr val="000000"/>
                </a:solidFill>
                <a:latin typeface="Tahoma"/>
              </a:rPr>
              <a:t> </a:t>
            </a:r>
            <a:r>
              <a:rPr lang="cs-CZ" kern="0" dirty="0" smtClean="0">
                <a:solidFill>
                  <a:srgbClr val="000000"/>
                </a:solidFill>
                <a:latin typeface="Tahoma"/>
              </a:rPr>
              <a:t> </a:t>
            </a:r>
            <a:endParaRPr lang="cs-CZ" kern="0" dirty="0">
              <a:solidFill>
                <a:srgbClr val="000000"/>
              </a:solidFill>
              <a:latin typeface="Tahoma"/>
            </a:endParaRP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60648"/>
            <a:ext cx="3218242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56" y="4691154"/>
            <a:ext cx="2124075" cy="2114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6912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dirty="0">
                <a:solidFill>
                  <a:srgbClr val="2F5897">
                    <a:satMod val="130000"/>
                  </a:srgbClr>
                </a:solidFill>
              </a:rPr>
              <a:t>REGÁLY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484784"/>
            <a:ext cx="8244408" cy="4763616"/>
          </a:xfrm>
        </p:spPr>
        <p:txBody>
          <a:bodyPr/>
          <a:lstStyle/>
          <a:p>
            <a:pPr marL="342900" lvl="0" indent="-3429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None/>
            </a:pPr>
            <a:r>
              <a:rPr lang="cs-CZ" b="1" u="sng" kern="0" dirty="0">
                <a:solidFill>
                  <a:srgbClr val="000000"/>
                </a:solidFill>
                <a:latin typeface="Tahoma"/>
              </a:rPr>
              <a:t>Přístěnné</a:t>
            </a:r>
          </a:p>
          <a:p>
            <a:pPr marL="342900" lvl="0" indent="-3429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None/>
            </a:pPr>
            <a:endParaRPr lang="cs-CZ" sz="1600" kern="0" dirty="0">
              <a:solidFill>
                <a:srgbClr val="000000"/>
              </a:solidFill>
              <a:latin typeface="Tahoma"/>
            </a:endParaRPr>
          </a:p>
          <a:p>
            <a:pPr marL="342900" lvl="0" indent="-3429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None/>
            </a:pPr>
            <a:r>
              <a:rPr lang="cs-CZ" i="1" u="sng" kern="0" dirty="0" smtClean="0">
                <a:solidFill>
                  <a:srgbClr val="000000"/>
                </a:solidFill>
                <a:latin typeface="Tahoma"/>
              </a:rPr>
              <a:t>b/</a:t>
            </a:r>
            <a:r>
              <a:rPr lang="cs-CZ" b="1" i="1" u="sng" kern="0" dirty="0" smtClean="0">
                <a:solidFill>
                  <a:srgbClr val="000000"/>
                </a:solidFill>
                <a:latin typeface="Tahoma"/>
              </a:rPr>
              <a:t>uzavřené prosklené </a:t>
            </a:r>
          </a:p>
          <a:p>
            <a:pPr marL="342900" lvl="0" indent="-3429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  <a:buNone/>
            </a:pPr>
            <a:endParaRPr lang="cs-CZ" sz="1600" kern="0" dirty="0">
              <a:solidFill>
                <a:srgbClr val="FFFFFF"/>
              </a:solidFill>
              <a:latin typeface="Tahoma"/>
            </a:endParaRPr>
          </a:p>
          <a:p>
            <a:pPr marL="457200" indent="-4572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</a:pPr>
            <a:r>
              <a:rPr lang="cs-CZ" kern="0" dirty="0" smtClean="0">
                <a:solidFill>
                  <a:srgbClr val="000000"/>
                </a:solidFill>
                <a:latin typeface="Tahoma"/>
              </a:rPr>
              <a:t>uzamykatelné</a:t>
            </a:r>
            <a:endParaRPr lang="cs-CZ" kern="0" dirty="0">
              <a:solidFill>
                <a:srgbClr val="000000"/>
              </a:solidFill>
              <a:latin typeface="Tahoma"/>
            </a:endParaRPr>
          </a:p>
          <a:p>
            <a:pPr marL="457200" indent="-4572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</a:pPr>
            <a:r>
              <a:rPr lang="cs-CZ" kern="0" dirty="0" smtClean="0">
                <a:solidFill>
                  <a:srgbClr val="000000"/>
                </a:solidFill>
                <a:latin typeface="Tahoma"/>
              </a:rPr>
              <a:t>umístěné </a:t>
            </a:r>
            <a:r>
              <a:rPr lang="cs-CZ" kern="0" dirty="0">
                <a:solidFill>
                  <a:srgbClr val="000000"/>
                </a:solidFill>
                <a:latin typeface="Tahoma"/>
              </a:rPr>
              <a:t>u stěn </a:t>
            </a:r>
            <a:r>
              <a:rPr lang="cs-CZ" kern="0" dirty="0" smtClean="0">
                <a:solidFill>
                  <a:srgbClr val="000000"/>
                </a:solidFill>
                <a:latin typeface="Tahoma"/>
              </a:rPr>
              <a:t>(před pultem v pultové prodejně)</a:t>
            </a:r>
          </a:p>
          <a:p>
            <a:pPr marL="457200" indent="-4572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</a:pPr>
            <a:r>
              <a:rPr lang="cs-CZ" kern="0" dirty="0" smtClean="0">
                <a:solidFill>
                  <a:srgbClr val="000000"/>
                </a:solidFill>
                <a:latin typeface="Tahoma"/>
              </a:rPr>
              <a:t>zadní stěna se zrcadlem (i bez)</a:t>
            </a:r>
          </a:p>
          <a:p>
            <a:pPr marL="457200" indent="-4572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rgbClr val="3333CC"/>
              </a:buClr>
              <a:buSzPct val="60000"/>
            </a:pPr>
            <a:r>
              <a:rPr lang="cs-CZ" dirty="0" smtClean="0"/>
              <a:t>prodej dražšího /menšího/ zboží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750" y="332656"/>
            <a:ext cx="28575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445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dirty="0">
                <a:solidFill>
                  <a:srgbClr val="2F5897">
                    <a:satMod val="130000"/>
                  </a:srgbClr>
                </a:solidFill>
              </a:rPr>
              <a:t>REGÁLY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772816"/>
            <a:ext cx="7962088" cy="4475584"/>
          </a:xfrm>
        </p:spPr>
        <p:txBody>
          <a:bodyPr/>
          <a:lstStyle/>
          <a:p>
            <a:pPr marL="82296" indent="0">
              <a:buNone/>
            </a:pPr>
            <a:r>
              <a:rPr lang="cs-CZ" b="1" u="sng" dirty="0" smtClean="0">
                <a:latin typeface="Tahoma" pitchFamily="34" charset="0"/>
                <a:cs typeface="Tahoma" pitchFamily="34" charset="0"/>
              </a:rPr>
              <a:t>Středové</a:t>
            </a:r>
          </a:p>
          <a:p>
            <a:r>
              <a:rPr lang="cs-CZ" dirty="0" smtClean="0">
                <a:latin typeface="Tahoma" pitchFamily="34" charset="0"/>
                <a:cs typeface="Tahoma" pitchFamily="34" charset="0"/>
              </a:rPr>
              <a:t>jsou umístěné ve vnitřním prostoru prodejny </a:t>
            </a:r>
          </a:p>
          <a:p>
            <a:r>
              <a:rPr lang="cs-CZ" dirty="0" smtClean="0">
                <a:latin typeface="Tahoma" pitchFamily="34" charset="0"/>
                <a:cs typeface="Tahoma" pitchFamily="34" charset="0"/>
              </a:rPr>
              <a:t>zákazník má </a:t>
            </a:r>
          </a:p>
          <a:p>
            <a:pPr marL="82296" indent="0">
              <a:buNone/>
            </a:pPr>
            <a:r>
              <a:rPr lang="cs-CZ" dirty="0" smtClean="0">
                <a:latin typeface="Tahoma" pitchFamily="34" charset="0"/>
                <a:cs typeface="Tahoma" pitchFamily="34" charset="0"/>
              </a:rPr>
              <a:t>  přístup k regálu </a:t>
            </a:r>
          </a:p>
          <a:p>
            <a:pPr marL="82296" indent="0">
              <a:buNone/>
            </a:pPr>
            <a:r>
              <a:rPr lang="cs-CZ" dirty="0">
                <a:latin typeface="Tahoma" pitchFamily="34" charset="0"/>
                <a:cs typeface="Tahoma" pitchFamily="34" charset="0"/>
              </a:rPr>
              <a:t> </a:t>
            </a:r>
            <a:r>
              <a:rPr lang="cs-CZ" dirty="0" smtClean="0">
                <a:latin typeface="Tahoma" pitchFamily="34" charset="0"/>
                <a:cs typeface="Tahoma" pitchFamily="34" charset="0"/>
              </a:rPr>
              <a:t> z obou stran</a:t>
            </a:r>
            <a:endParaRPr lang="cs-CZ" dirty="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387436"/>
            <a:ext cx="4381500" cy="328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5338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dirty="0">
                <a:solidFill>
                  <a:srgbClr val="2F5897">
                    <a:satMod val="130000"/>
                  </a:srgbClr>
                </a:solidFill>
              </a:rPr>
              <a:t>REGÁLY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12776"/>
            <a:ext cx="7498080" cy="2736304"/>
          </a:xfrm>
        </p:spPr>
        <p:txBody>
          <a:bodyPr>
            <a:normAutofit fontScale="92500" lnSpcReduction="10000"/>
          </a:bodyPr>
          <a:lstStyle/>
          <a:p>
            <a:pPr marL="82296" indent="0">
              <a:buNone/>
            </a:pPr>
            <a:r>
              <a:rPr lang="cs-CZ" b="1" u="sng" dirty="0" smtClean="0">
                <a:latin typeface="Tahoma" pitchFamily="34" charset="0"/>
                <a:cs typeface="Tahoma" pitchFamily="34" charset="0"/>
              </a:rPr>
              <a:t>Středové - GONDOLY</a:t>
            </a:r>
          </a:p>
          <a:p>
            <a:r>
              <a:rPr lang="cs-CZ" dirty="0" smtClean="0">
                <a:latin typeface="Tahoma" pitchFamily="34" charset="0"/>
                <a:cs typeface="Tahoma" pitchFamily="34" charset="0"/>
              </a:rPr>
              <a:t>jedná se o středové regály, kde koncové strany se využívají převážně pro nabídku zboží</a:t>
            </a:r>
          </a:p>
          <a:p>
            <a:r>
              <a:rPr lang="cs-CZ" dirty="0">
                <a:latin typeface="Tahoma" pitchFamily="34" charset="0"/>
                <a:cs typeface="Tahoma" pitchFamily="34" charset="0"/>
              </a:rPr>
              <a:t>z</a:t>
            </a:r>
            <a:r>
              <a:rPr lang="cs-CZ" dirty="0" smtClean="0">
                <a:latin typeface="Tahoma" pitchFamily="34" charset="0"/>
                <a:cs typeface="Tahoma" pitchFamily="34" charset="0"/>
              </a:rPr>
              <a:t>avěšují se zde ukončující díly pro vystavování zboží</a:t>
            </a:r>
            <a:endParaRPr lang="cs-CZ" dirty="0">
              <a:latin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8610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GONDOLA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35623"/>
            <a:ext cx="7620000" cy="491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8475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dirty="0">
                <a:solidFill>
                  <a:srgbClr val="2F5897">
                    <a:satMod val="130000"/>
                  </a:srgbClr>
                </a:solidFill>
              </a:rPr>
              <a:t>REGÁLY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24075" y="1447800"/>
            <a:ext cx="7019925" cy="4800600"/>
          </a:xfrm>
        </p:spPr>
        <p:txBody>
          <a:bodyPr>
            <a:normAutofit fontScale="92500"/>
          </a:bodyPr>
          <a:lstStyle/>
          <a:p>
            <a:r>
              <a:rPr lang="cs-CZ" u="sng" dirty="0" smtClean="0">
                <a:latin typeface="Tahoma" pitchFamily="34" charset="0"/>
                <a:cs typeface="Tahoma" pitchFamily="34" charset="0"/>
              </a:rPr>
              <a:t>Speciální</a:t>
            </a:r>
          </a:p>
          <a:p>
            <a:pPr marL="82296" indent="0">
              <a:buNone/>
            </a:pPr>
            <a:endParaRPr lang="cs-CZ" u="sng" dirty="0">
              <a:latin typeface="Tahoma" pitchFamily="34" charset="0"/>
              <a:cs typeface="Tahoma" pitchFamily="34" charset="0"/>
            </a:endParaRPr>
          </a:p>
          <a:p>
            <a:pPr marL="82296" indent="0">
              <a:buNone/>
            </a:pPr>
            <a:r>
              <a:rPr lang="cs-CZ" dirty="0" smtClean="0">
                <a:latin typeface="Tahoma" pitchFamily="34" charset="0"/>
                <a:cs typeface="Tahoma" pitchFamily="34" charset="0"/>
              </a:rPr>
              <a:t>a/</a:t>
            </a:r>
            <a:r>
              <a:rPr lang="cs-CZ" b="1" dirty="0" smtClean="0">
                <a:latin typeface="Tahoma" pitchFamily="34" charset="0"/>
                <a:cs typeface="Tahoma" pitchFamily="34" charset="0"/>
              </a:rPr>
              <a:t>chladící zařízení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Tahoma" pitchFamily="34" charset="0"/>
                <a:cs typeface="Tahoma" pitchFamily="34" charset="0"/>
              </a:rPr>
              <a:t>p</a:t>
            </a:r>
            <a:r>
              <a:rPr lang="cs-CZ" dirty="0" smtClean="0">
                <a:latin typeface="Tahoma" pitchFamily="34" charset="0"/>
                <a:cs typeface="Tahoma" pitchFamily="34" charset="0"/>
              </a:rPr>
              <a:t>ro vystavení zboží v prodejní místnosti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ahoma" pitchFamily="34" charset="0"/>
                <a:cs typeface="Tahoma" pitchFamily="34" charset="0"/>
              </a:rPr>
              <a:t>otevřené regály s chladícím zařízením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ahoma" pitchFamily="34" charset="0"/>
                <a:cs typeface="Tahoma" pitchFamily="34" charset="0"/>
              </a:rPr>
              <a:t>teplota uvnitř regálu od+1°C - +10°C</a:t>
            </a:r>
          </a:p>
          <a:p>
            <a:pPr marL="82296" indent="0">
              <a:buNone/>
            </a:pPr>
            <a:r>
              <a:rPr lang="cs-CZ" dirty="0">
                <a:latin typeface="Tahoma" pitchFamily="34" charset="0"/>
                <a:cs typeface="Tahoma" pitchFamily="34" charset="0"/>
              </a:rPr>
              <a:t> </a:t>
            </a:r>
            <a:r>
              <a:rPr lang="cs-CZ" dirty="0" smtClean="0">
                <a:latin typeface="Tahoma" pitchFamily="34" charset="0"/>
                <a:cs typeface="Tahoma" pitchFamily="34" charset="0"/>
              </a:rPr>
              <a:t> </a:t>
            </a:r>
            <a:endParaRPr lang="cs-CZ" dirty="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60648"/>
            <a:ext cx="2124075" cy="251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57675"/>
            <a:ext cx="2124075" cy="2600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9289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909" y="0"/>
            <a:ext cx="3810000" cy="5124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dirty="0">
                <a:solidFill>
                  <a:srgbClr val="2F5897">
                    <a:satMod val="130000"/>
                  </a:srgbClr>
                </a:solidFill>
              </a:rPr>
              <a:t>REGÁLY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562224"/>
            <a:ext cx="7818072" cy="4295775"/>
          </a:xfrm>
        </p:spPr>
        <p:txBody>
          <a:bodyPr/>
          <a:lstStyle/>
          <a:p>
            <a:pPr marL="82296" indent="0">
              <a:buNone/>
            </a:pPr>
            <a:r>
              <a:rPr lang="cs-CZ" u="sng" dirty="0" smtClean="0">
                <a:latin typeface="Tahoma" pitchFamily="34" charset="0"/>
                <a:cs typeface="Tahoma" pitchFamily="34" charset="0"/>
              </a:rPr>
              <a:t>Speciální</a:t>
            </a:r>
          </a:p>
          <a:p>
            <a:pPr marL="82296" indent="0">
              <a:buNone/>
            </a:pPr>
            <a:endParaRPr lang="cs-CZ" u="sng" dirty="0">
              <a:latin typeface="Tahoma" pitchFamily="34" charset="0"/>
              <a:cs typeface="Tahoma" pitchFamily="34" charset="0"/>
            </a:endParaRPr>
          </a:p>
          <a:p>
            <a:pPr marL="82296" indent="0">
              <a:buNone/>
            </a:pPr>
            <a:r>
              <a:rPr lang="cs-CZ" dirty="0" smtClean="0">
                <a:latin typeface="Tahoma" pitchFamily="34" charset="0"/>
                <a:cs typeface="Tahoma" pitchFamily="34" charset="0"/>
              </a:rPr>
              <a:t>b/</a:t>
            </a:r>
            <a:r>
              <a:rPr lang="cs-CZ" b="1" dirty="0" smtClean="0">
                <a:latin typeface="Tahoma" pitchFamily="34" charset="0"/>
                <a:cs typeface="Tahoma" pitchFamily="34" charset="0"/>
              </a:rPr>
              <a:t>mrazící zařízení</a:t>
            </a:r>
          </a:p>
          <a:p>
            <a:r>
              <a:rPr lang="cs-CZ" dirty="0" smtClean="0">
                <a:latin typeface="Tahoma" pitchFamily="34" charset="0"/>
                <a:cs typeface="Tahoma" pitchFamily="34" charset="0"/>
              </a:rPr>
              <a:t> přístěnné</a:t>
            </a:r>
          </a:p>
          <a:p>
            <a:r>
              <a:rPr lang="cs-CZ" dirty="0" smtClean="0">
                <a:latin typeface="Tahoma" pitchFamily="34" charset="0"/>
                <a:cs typeface="Tahoma" pitchFamily="34" charset="0"/>
              </a:rPr>
              <a:t> uzavřené s prosklenými dvířky</a:t>
            </a:r>
          </a:p>
          <a:p>
            <a:r>
              <a:rPr lang="cs-CZ" dirty="0" smtClean="0">
                <a:latin typeface="Tahoma" pitchFamily="34" charset="0"/>
                <a:cs typeface="Tahoma" pitchFamily="34" charset="0"/>
              </a:rPr>
              <a:t> teplota je -18°C</a:t>
            </a:r>
            <a:endParaRPr lang="cs-CZ" dirty="0">
              <a:latin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69602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dirty="0" smtClean="0">
                <a:solidFill>
                  <a:srgbClr val="2F5897">
                    <a:satMod val="130000"/>
                  </a:srgbClr>
                </a:solidFill>
              </a:rPr>
              <a:t>REGÁLY - mrazící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9389" y="1556791"/>
            <a:ext cx="7620000" cy="500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76145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84784"/>
            <a:ext cx="7498080" cy="4763616"/>
          </a:xfrm>
        </p:spPr>
        <p:txBody>
          <a:bodyPr/>
          <a:lstStyle/>
          <a:p>
            <a:r>
              <a:rPr lang="cs-CZ" dirty="0" smtClean="0"/>
              <a:t>Jaké znáte přístěnné regály?</a:t>
            </a:r>
          </a:p>
          <a:p>
            <a:r>
              <a:rPr lang="cs-CZ" dirty="0" smtClean="0"/>
              <a:t>Jaký je rozdíl mezi středovým regálem a středovým regálem gondolou?</a:t>
            </a:r>
          </a:p>
          <a:p>
            <a:r>
              <a:rPr lang="cs-CZ" dirty="0"/>
              <a:t>Č</a:t>
            </a:r>
            <a:r>
              <a:rPr lang="cs-CZ" dirty="0" smtClean="0"/>
              <a:t>ím se liší chladící regál od mrazícího.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706532"/>
            <a:ext cx="6096000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135418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Mojmír Novotný, OBCHODNÍ PROVOZ pro střední odborná učiliště, nakladatelství Fortuna Praha 2003,ISBN 80-7168-845-2</a:t>
            </a:r>
          </a:p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www.asys.sk/media/product-gallery/galery_image_251.jpg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kancelar.bazar.cz/g/inzer/2013/0423/rf113307z7XcStkeKL_d.jpg</a:t>
            </a:r>
            <a:endParaRPr lang="cs-CZ" sz="1800" dirty="0" smtClean="0"/>
          </a:p>
          <a:p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www.superto.cz/fotografie/1889/223/x/picture.png</a:t>
            </a:r>
            <a:endParaRPr lang="cs-CZ" sz="1800" dirty="0" smtClean="0"/>
          </a:p>
          <a:p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www.superto.cz/fotografie/2193/223/x/picture.png</a:t>
            </a:r>
            <a:endParaRPr lang="cs-CZ" sz="1800" dirty="0" smtClean="0"/>
          </a:p>
          <a:p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www.superto.cz/fotografie/2239/223/x/picture.png</a:t>
            </a:r>
            <a:endParaRPr lang="cs-CZ" sz="1800" dirty="0" smtClean="0"/>
          </a:p>
          <a:p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www.obchod-regaly.cz/img/mid/27/dscf5020.jpg</a:t>
            </a:r>
            <a:endParaRPr lang="cs-CZ" sz="1800" dirty="0" smtClean="0"/>
          </a:p>
          <a:p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www.profiregaly.cz/shop/1031-1654-large/proskleny-regal-su5-v2100-x-d1000-mm-x-hl-500-mm4-police.jpg</a:t>
            </a:r>
            <a:endParaRPr lang="cs-CZ" sz="1800" dirty="0" smtClean="0"/>
          </a:p>
          <a:p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www.intaz.cz/img/derigo/newport_latticini_def.jpg</a:t>
            </a:r>
            <a:endParaRPr lang="cs-CZ" sz="1800" dirty="0" smtClean="0"/>
          </a:p>
          <a:p>
            <a:r>
              <a:rPr lang="cs-CZ" sz="1800" dirty="0">
                <a:hlinkClick r:id="rId10"/>
              </a:rPr>
              <a:t>http://</a:t>
            </a:r>
            <a:r>
              <a:rPr lang="cs-CZ" sz="1800" dirty="0" smtClean="0">
                <a:hlinkClick r:id="rId10"/>
              </a:rPr>
              <a:t>www.intaz.cz/img/derigo/eco-twist.jpg</a:t>
            </a:r>
            <a:endParaRPr lang="cs-CZ" sz="1800" dirty="0" smtClean="0"/>
          </a:p>
          <a:p>
            <a:r>
              <a:rPr lang="cs-CZ" sz="1800">
                <a:hlinkClick r:id="rId11"/>
              </a:rPr>
              <a:t>http://</a:t>
            </a:r>
            <a:r>
              <a:rPr lang="cs-CZ" sz="1800" smtClean="0">
                <a:hlinkClick r:id="rId11"/>
              </a:rPr>
              <a:t>www.intaz.cz/img/reference/de_rigo/10_big.jpg</a:t>
            </a:r>
            <a:endParaRPr lang="cs-CZ" sz="180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7257149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162</TotalTime>
  <Words>236</Words>
  <Application>Microsoft Office PowerPoint</Application>
  <PresentationFormat>Předvádění na obrazovce (4:3)</PresentationFormat>
  <Paragraphs>65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Slunovrat</vt:lpstr>
      <vt:lpstr>Střední průmyslová škola a Střední odborná škola gastronomie a služeb, Most, příspěvková organizace</vt:lpstr>
      <vt:lpstr>REGÁLY</vt:lpstr>
      <vt:lpstr>REGÁLY</vt:lpstr>
      <vt:lpstr>REGÁLY</vt:lpstr>
      <vt:lpstr>REGÁLY</vt:lpstr>
      <vt:lpstr>REGÁLY</vt:lpstr>
      <vt:lpstr>GONDOLA</vt:lpstr>
      <vt:lpstr>REGÁLY</vt:lpstr>
      <vt:lpstr>REGÁLY</vt:lpstr>
      <vt:lpstr>REGÁLY - mrazící</vt:lpstr>
      <vt:lpstr>OPAKOVÁNÍ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11</cp:revision>
  <dcterms:created xsi:type="dcterms:W3CDTF">2013-05-28T14:34:18Z</dcterms:created>
  <dcterms:modified xsi:type="dcterms:W3CDTF">2013-05-30T23:36:29Z</dcterms:modified>
</cp:coreProperties>
</file>