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2299588-7326-4A3F-B7BD-9D2D704FB69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46C135D-013C-4D98-9D67-57AD261D4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prostejov.cz/obrazky/pecivo.JPG" TargetMode="External"/><Relationship Id="rId13" Type="http://schemas.openxmlformats.org/officeDocument/2006/relationships/hyperlink" Target="http://www.gastrosuper.cz/inshop/catalogue/products/thumbs/140%2012%2014_M--Lopatka%20cukr%C3%A1%C5%99sk%C3%A1%20nerez%20PRESIDENT.jpg" TargetMode="External"/><Relationship Id="rId3" Type="http://schemas.openxmlformats.org/officeDocument/2006/relationships/hyperlink" Target="http://officeimg.vo.msecnd.net/en-us/images/MH900312370.jpg" TargetMode="External"/><Relationship Id="rId7" Type="http://schemas.openxmlformats.org/officeDocument/2006/relationships/hyperlink" Target="https://fbcdn-sphotos-c-a.akamaihd.net/hphotos-ak-prn1/p480x480/63472_181432245202125_5152201_n.jpg" TargetMode="External"/><Relationship Id="rId12" Type="http://schemas.openxmlformats.org/officeDocument/2006/relationships/hyperlink" Target="http://www.narezaky.cz/images/repasovane-narezove-stroje/BERKEL-834-EPB.jpg" TargetMode="External"/><Relationship Id="rId2" Type="http://schemas.openxmlformats.org/officeDocument/2006/relationships/hyperlink" Target="http://officeimg.vo.msecnd.net/en-us/images/MH9002502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439325.jpg" TargetMode="External"/><Relationship Id="rId11" Type="http://schemas.openxmlformats.org/officeDocument/2006/relationships/hyperlink" Target="http://www.skkontakt.cz/realizace/images/.Frystak/Frystak_04_chladici_samoobsluzne_pulty_big.jpg" TargetMode="External"/><Relationship Id="rId5" Type="http://schemas.openxmlformats.org/officeDocument/2006/relationships/hyperlink" Target="http://officeimg.vo.msecnd.net/en-us/images/MH900241321.jpg" TargetMode="External"/><Relationship Id="rId15" Type="http://schemas.openxmlformats.org/officeDocument/2006/relationships/hyperlink" Target="https://fbcdn-sphotos-d-a.akamaihd.net/hphotos-ak-ash3/p480x480/61614_161524840526199_4453999_n.jpg" TargetMode="External"/><Relationship Id="rId10" Type="http://schemas.openxmlformats.org/officeDocument/2006/relationships/hyperlink" Target="http://www.intaz.cz/img/derigo/13_tasmania_s.jpg" TargetMode="External"/><Relationship Id="rId4" Type="http://schemas.openxmlformats.org/officeDocument/2006/relationships/hyperlink" Target="http://officeimg.vo.msecnd.net/en-us/images/MH900241319.jpg" TargetMode="External"/><Relationship Id="rId9" Type="http://schemas.openxmlformats.org/officeDocument/2006/relationships/hyperlink" Target="http://www.hauser.com/spool/gfx/1323960637-sm7_2.jpg" TargetMode="External"/><Relationship Id="rId14" Type="http://schemas.openxmlformats.org/officeDocument/2006/relationships/hyperlink" Target="http://www.gastrosuper.cz/inshop/catalogue/products/pictures/206%2055%2020_V-Podnos%20t%C3%A1c%20N%20lis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74638"/>
            <a:ext cx="6089880" cy="11430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213448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162675"/>
            <a:ext cx="38354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3"/>
            <a:ext cx="7272808" cy="3957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53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-171400"/>
            <a:ext cx="7406640" cy="4869302"/>
          </a:xfrm>
        </p:spPr>
        <p:txBody>
          <a:bodyPr>
            <a:noAutofit/>
          </a:bodyPr>
          <a:lstStyle/>
          <a:p>
            <a:r>
              <a:rPr lang="cs-CZ" sz="9200" dirty="0" smtClean="0"/>
              <a:t>HYGIENA NA PRACOVIŠTI</a:t>
            </a:r>
            <a:endParaRPr lang="cs-CZ" sz="9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956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2494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PRODEJNA POTRAVINÁŘSKÉHO ZBOŽÍ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Zde musíme obzvláště dodržovat hygienické předpisy.</a:t>
            </a:r>
          </a:p>
          <a:p>
            <a:r>
              <a:rPr lang="cs-CZ" sz="2800" dirty="0" smtClean="0"/>
              <a:t>Jejich porušováním může dojít k ohrožení zdraví pracovníků i zákazníků.</a:t>
            </a:r>
          </a:p>
          <a:p>
            <a:endParaRPr lang="cs-CZ" sz="2800" dirty="0"/>
          </a:p>
          <a:p>
            <a:pPr marL="82296" indent="0">
              <a:buNone/>
            </a:pPr>
            <a:endParaRPr lang="cs-CZ" sz="2800" dirty="0" smtClean="0"/>
          </a:p>
          <a:p>
            <a:pPr marL="82296" indent="0">
              <a:buNone/>
            </a:pPr>
            <a:endParaRPr lang="cs-CZ" sz="2800" dirty="0" smtClean="0"/>
          </a:p>
          <a:p>
            <a:pPr marL="82296" indent="0">
              <a:buNone/>
            </a:pPr>
            <a:endParaRPr lang="cs-CZ" sz="2800" dirty="0"/>
          </a:p>
          <a:p>
            <a:r>
              <a:rPr lang="cs-CZ" sz="2800" dirty="0"/>
              <a:t>P</a:t>
            </a:r>
            <a:r>
              <a:rPr lang="cs-CZ" sz="2800" dirty="0" smtClean="0"/>
              <a:t>roč musíme dodržovat hygienické  předpisy v prodejně potravinářského zboží?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19675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65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65095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0940" y="3066454"/>
            <a:ext cx="3097213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ZÁSADY PŘI DODRŽOVÁNÍ HYGIENY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2800" dirty="0" smtClean="0"/>
              <a:t>DENNĚ PROVÁDÍME ÚKLID VŠECH MÍSTNOSTÍ V PRODEJNĚ: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vytíráním všech ploch a odnášením smetí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nezapomínáme třídit odpad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Jak třídíme odpad v prodejně?</a:t>
            </a:r>
          </a:p>
        </p:txBody>
      </p:sp>
    </p:spTree>
    <p:extLst>
      <p:ext uri="{BB962C8B-B14F-4D97-AF65-F5344CB8AC3E}">
        <p14:creationId xmlns:p14="http://schemas.microsoft.com/office/powerpoint/2010/main" xmlns="" val="157856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36712"/>
            <a:ext cx="182336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2F5897">
                    <a:satMod val="130000"/>
                  </a:srgbClr>
                </a:solidFill>
              </a:rPr>
              <a:t>HLAVNÍ ZÁSADY PŘI DODRŽOVÁNÍ HYGIENY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7498080" cy="5229200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 startAt="2"/>
            </a:pPr>
            <a:r>
              <a:rPr lang="cs-CZ" sz="2800" dirty="0">
                <a:solidFill>
                  <a:prstClr val="black"/>
                </a:solidFill>
              </a:rPr>
              <a:t>DENNĚ PO UKONČENÍ PRODEJNÍ DOBY MYJEME </a:t>
            </a:r>
            <a:r>
              <a:rPr lang="cs-CZ" sz="2800" dirty="0" smtClean="0">
                <a:solidFill>
                  <a:prstClr val="black"/>
                </a:solidFill>
              </a:rPr>
              <a:t>VEŠKERÉ </a:t>
            </a:r>
            <a:r>
              <a:rPr lang="cs-CZ" sz="2800" dirty="0">
                <a:solidFill>
                  <a:prstClr val="black"/>
                </a:solidFill>
              </a:rPr>
              <a:t>ZAŘÍZENÍ </a:t>
            </a:r>
            <a:r>
              <a:rPr lang="cs-CZ" sz="2800" dirty="0" smtClean="0">
                <a:solidFill>
                  <a:prstClr val="black"/>
                </a:solidFill>
              </a:rPr>
              <a:t>A POMŮCKY POUŽÍVANÉ </a:t>
            </a:r>
            <a:r>
              <a:rPr lang="cs-CZ" sz="2800" dirty="0">
                <a:solidFill>
                  <a:prstClr val="black"/>
                </a:solidFill>
              </a:rPr>
              <a:t>V </a:t>
            </a:r>
            <a:r>
              <a:rPr lang="cs-CZ" sz="2800" dirty="0" smtClean="0">
                <a:solidFill>
                  <a:prstClr val="black"/>
                </a:solidFill>
              </a:rPr>
              <a:t>PRODEJNĚ:</a:t>
            </a: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nářezové stroje, mlýnky, tácky, vaničky, </a:t>
            </a:r>
          </a:p>
          <a:p>
            <a:pPr marL="82296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nože, vidličky, lopatky, kleště……</a:t>
            </a:r>
          </a:p>
          <a:p>
            <a:pPr marL="82296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 Vyjmenujte další </a:t>
            </a:r>
            <a:r>
              <a:rPr lang="cs-CZ" sz="2800" dirty="0" smtClean="0">
                <a:solidFill>
                  <a:prstClr val="black"/>
                </a:solidFill>
              </a:rPr>
              <a:t>pomůcky, </a:t>
            </a:r>
            <a:r>
              <a:rPr lang="cs-CZ" sz="2800" dirty="0" smtClean="0">
                <a:solidFill>
                  <a:prstClr val="black"/>
                </a:solidFill>
              </a:rPr>
              <a:t>které myjeme po ukončení prodejní doby?</a:t>
            </a:r>
          </a:p>
          <a:p>
            <a:pPr marL="82296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3729" y="3861048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93096"/>
            <a:ext cx="2016224" cy="1246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221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>
                <a:solidFill>
                  <a:srgbClr val="2F5897">
                    <a:satMod val="130000"/>
                  </a:srgbClr>
                </a:solidFill>
              </a:rPr>
              <a:t>HLAVNÍ ZÁSADY PŘI DODRŽOVÁNÍ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 startAt="3"/>
            </a:pPr>
            <a:r>
              <a:rPr lang="cs-CZ" sz="2800" dirty="0" smtClean="0"/>
              <a:t>Zmražené potraviny , které byly rozmrazeny (poruchou mrazícího zařízení</a:t>
            </a:r>
            <a:r>
              <a:rPr lang="cs-CZ" sz="2800" dirty="0" smtClean="0"/>
              <a:t>), </a:t>
            </a:r>
            <a:r>
              <a:rPr lang="cs-CZ" sz="2800" dirty="0" smtClean="0"/>
              <a:t>se nesmí znovu zmrazit. </a:t>
            </a:r>
          </a:p>
          <a:p>
            <a:pPr marL="596646" indent="-514350">
              <a:buFont typeface="+mj-lt"/>
              <a:buAutoNum type="arabicPeriod" startAt="3"/>
            </a:pPr>
            <a:endParaRPr lang="cs-CZ" sz="2800" dirty="0"/>
          </a:p>
          <a:p>
            <a:pPr marL="596646" indent="-514350">
              <a:buFont typeface="+mj-lt"/>
              <a:buAutoNum type="arabicPeriod" startAt="3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3"/>
            </a:pPr>
            <a:endParaRPr lang="cs-CZ" sz="2800" dirty="0"/>
          </a:p>
          <a:p>
            <a:pPr marL="596646" indent="-514350">
              <a:buFont typeface="+mj-lt"/>
              <a:buAutoNum type="arabicPeriod" startAt="3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3"/>
            </a:pPr>
            <a:endParaRPr lang="cs-CZ" sz="2800" dirty="0"/>
          </a:p>
          <a:p>
            <a:pPr marL="596646" indent="-514350">
              <a:buFont typeface="+mj-lt"/>
              <a:buAutoNum type="arabicPeriod" startAt="3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3"/>
            </a:pPr>
            <a:endParaRPr lang="cs-CZ" sz="2800" dirty="0"/>
          </a:p>
          <a:p>
            <a:r>
              <a:rPr lang="cs-CZ" sz="2800" dirty="0" smtClean="0"/>
              <a:t>Proč se nesmí znovu zmrazit rozmrazené zboží?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64904"/>
            <a:ext cx="2082527" cy="1443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68960"/>
            <a:ext cx="4674096" cy="2825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6794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>
                <a:solidFill>
                  <a:srgbClr val="2F5897">
                    <a:satMod val="130000"/>
                  </a:srgbClr>
                </a:solidFill>
              </a:rPr>
              <a:t>HLAVNÍ ZÁSADY PŘI DODRŽOVÁNÍ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fontScale="92500" lnSpcReduction="10000"/>
          </a:bodyPr>
          <a:lstStyle/>
          <a:p>
            <a:pPr marL="596646" indent="-514350">
              <a:buFont typeface="+mj-lt"/>
              <a:buAutoNum type="arabicPeriod" startAt="4"/>
            </a:pPr>
            <a:r>
              <a:rPr lang="cs-CZ" sz="2800" dirty="0" smtClean="0"/>
              <a:t>Potraviny podléhající rychlé zkáze,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musí být </a:t>
            </a:r>
            <a:r>
              <a:rPr lang="cs-CZ" sz="2800" dirty="0" smtClean="0">
                <a:solidFill>
                  <a:prstClr val="black"/>
                </a:solidFill>
              </a:rPr>
              <a:t>vystavovány</a:t>
            </a:r>
            <a:r>
              <a:rPr lang="cs-CZ" sz="2800" dirty="0" smtClean="0"/>
              <a:t> v chladícím zařízení</a:t>
            </a:r>
          </a:p>
          <a:p>
            <a:pPr marL="596646" indent="-514350">
              <a:buFont typeface="+mj-lt"/>
              <a:buAutoNum type="arabicPeriod" startAt="4"/>
            </a:pPr>
            <a:endParaRPr lang="cs-CZ" sz="2800" dirty="0"/>
          </a:p>
          <a:p>
            <a:pPr marL="596646" indent="-514350">
              <a:buFont typeface="+mj-lt"/>
              <a:buAutoNum type="arabicPeriod" startAt="4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800" dirty="0"/>
          </a:p>
          <a:p>
            <a:pPr marL="596646" indent="-514350">
              <a:buFont typeface="+mj-lt"/>
              <a:buAutoNum type="arabicPeriod" startAt="4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800" dirty="0"/>
          </a:p>
          <a:p>
            <a:pPr marL="596646" indent="-514350">
              <a:buFont typeface="+mj-lt"/>
              <a:buAutoNum type="arabicPeriod" startAt="4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4"/>
            </a:pPr>
            <a:endParaRPr lang="cs-CZ" sz="2800" dirty="0"/>
          </a:p>
          <a:p>
            <a:r>
              <a:rPr lang="cs-CZ" sz="2800" dirty="0" smtClean="0"/>
              <a:t>  </a:t>
            </a:r>
          </a:p>
          <a:p>
            <a:r>
              <a:rPr lang="cs-CZ" sz="2800" dirty="0" smtClean="0"/>
              <a:t>Jmenujte další potraviny, které musí být vystaveny v chladící lednici.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76872"/>
            <a:ext cx="727280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6123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>
                <a:solidFill>
                  <a:srgbClr val="2F5897">
                    <a:satMod val="130000"/>
                  </a:srgbClr>
                </a:solidFill>
              </a:rPr>
              <a:t>HLAVNÍ ZÁSADY PŘI DODRŽOVÁNÍ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 startAt="5"/>
            </a:pPr>
            <a:r>
              <a:rPr lang="cs-CZ" sz="2800" dirty="0" smtClean="0"/>
              <a:t>U nebalených potravin musí být na viditelném místě balicí papír (sáčky).</a:t>
            </a:r>
          </a:p>
          <a:p>
            <a:pPr marL="596646" indent="-514350">
              <a:buFont typeface="+mj-lt"/>
              <a:buAutoNum type="arabicPeriod" startAt="5"/>
            </a:pPr>
            <a:endParaRPr lang="cs-CZ" sz="2800" dirty="0"/>
          </a:p>
          <a:p>
            <a:pPr marL="596646" indent="-514350">
              <a:buFont typeface="+mj-lt"/>
              <a:buAutoNum type="arabicPeriod" startAt="5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5"/>
            </a:pPr>
            <a:endParaRPr lang="cs-CZ" sz="2800" dirty="0"/>
          </a:p>
          <a:p>
            <a:pPr marL="596646" indent="-514350">
              <a:buFont typeface="+mj-lt"/>
              <a:buAutoNum type="arabicPeriod" startAt="5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5"/>
            </a:pPr>
            <a:endParaRPr lang="cs-CZ" sz="2800" dirty="0"/>
          </a:p>
          <a:p>
            <a:pPr marL="596646" indent="-514350">
              <a:buFont typeface="+mj-lt"/>
              <a:buAutoNum type="arabicPeriod" startAt="5"/>
            </a:pPr>
            <a:endParaRPr lang="cs-CZ" sz="2800" dirty="0" smtClean="0"/>
          </a:p>
          <a:p>
            <a:pPr marL="596646" indent="-514350">
              <a:buFont typeface="+mj-lt"/>
              <a:buAutoNum type="arabicPeriod" startAt="5"/>
            </a:pPr>
            <a:endParaRPr lang="cs-CZ" sz="2800" dirty="0"/>
          </a:p>
          <a:p>
            <a:r>
              <a:rPr lang="cs-CZ" sz="2800" dirty="0" smtClean="0"/>
              <a:t>Z jakých materiálu jsou sáčky na pečivo?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20889"/>
            <a:ext cx="574357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575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>
                <a:solidFill>
                  <a:srgbClr val="2F5897">
                    <a:satMod val="130000"/>
                  </a:srgbClr>
                </a:solidFill>
              </a:rPr>
              <a:t>HLAVNÍ ZÁSADY PŘI DODRŽOVÁNÍ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vybalování zboží do regálu, nejprve umyjeme regál kam budeme vybalovat zboží.</a:t>
            </a:r>
          </a:p>
          <a:p>
            <a:r>
              <a:rPr lang="cs-CZ" sz="2800" dirty="0" smtClean="0"/>
              <a:t>Pokud je zboží od dodavatele zaprášení otíráme jej suchou prachovkou.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29758"/>
            <a:ext cx="238125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82842"/>
            <a:ext cx="4032448" cy="266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3629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8100392" cy="4800600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2"/>
              </a:rPr>
              <a:t>ODBORNÁ UČEBNIVE: Františka Kaplová. OBCHODNÍ </a:t>
            </a:r>
            <a:r>
              <a:rPr lang="cs-CZ" sz="1400" dirty="0">
                <a:hlinkClick r:id="rId2"/>
              </a:rPr>
              <a:t>P</a:t>
            </a:r>
            <a:r>
              <a:rPr lang="cs-CZ" sz="1400" dirty="0" smtClean="0">
                <a:hlinkClick r:id="rId2"/>
              </a:rPr>
              <a:t>ROVOZ pro střední odborná učiliště, obor PRODAVAČ, 1. vydání  Olomouc 2001,  ISBN 80-7182-131-4</a:t>
            </a:r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officeimg.vo.msecnd.net/en-us/images/MH900250217.jpg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://officeimg.vo.msecnd.net/en-us/images/MH90031O2370.jpg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officeimg.vo.msecnd.net/en-us/images/MH900241319.jpg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officeimg.vo.msecnd.net/en-us/images/MH900241321.jpg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officeimg.vo.msecnd.net/en-us/images/MH900439325.jpg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https://</a:t>
            </a:r>
            <a:r>
              <a:rPr lang="cs-CZ" sz="1400" dirty="0" smtClean="0">
                <a:hlinkClick r:id="rId7"/>
              </a:rPr>
              <a:t>fbcdn-sphotos-c-a.akamaihd.net/hphotos-ak-prn1/p480x480/63472_181432245202125_5152201_n.jpg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www.iprostejov.cz/obrazky/pecivo.JPG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www.hauser.com/spool/gfx/1323960637-sm7_2.jpg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www.intaz.cz/img/derigo/13_tasmania_s.jpg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http://www.skkontakt.cz/realizace/images/.</a:t>
            </a:r>
            <a:r>
              <a:rPr lang="cs-CZ" sz="1400" dirty="0" smtClean="0">
                <a:hlinkClick r:id="rId11"/>
              </a:rPr>
              <a:t>Frystak/Frystak_04_chladici_samoobsluzne_pulty_big.jpg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www.narezaky.cz/images/repasovane-narezove-stroje/BERKEL-834-EPB.jpg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http://www.gastrosuper.cz/inshop/catalogue/products/thumbs/140%2012%2014_M--</a:t>
            </a:r>
            <a:r>
              <a:rPr lang="cs-CZ" sz="1400" dirty="0" smtClean="0">
                <a:hlinkClick r:id="rId13"/>
              </a:rPr>
              <a:t>Lopatka%20cukr%C3%A1%C5%99sk%C3%A1%20nerez%20PRESIDENT.jpg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www.gastrosuper.cz/inshop/catalogue/products/pictures/206%2055%2020_V-Podnos%20t%C3%A1c%20N%20lis.jpg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https://</a:t>
            </a:r>
            <a:r>
              <a:rPr lang="cs-CZ" sz="1400" dirty="0" smtClean="0">
                <a:hlinkClick r:id="rId15"/>
              </a:rPr>
              <a:t>fbcdn-sphotos-d-a.akamaihd.net/hphotos-ak-ash3/p480x480/61614_161524840526199_4453999_n.jpg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1907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3069102"/>
          </a:xfrm>
        </p:spPr>
        <p:txBody>
          <a:bodyPr>
            <a:no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32560" y="6237312"/>
            <a:ext cx="740664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024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136</TotalTime>
  <Words>306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Střední průmyslová škola a Střední odborná škola gastronomie a služeb, Most, příspěvková organizace</vt:lpstr>
      <vt:lpstr>HYGIENA NA PRACOVIŠTI</vt:lpstr>
      <vt:lpstr>PRODEJNA POTRAVINÁŘSKÉHO ZBOŽÍ</vt:lpstr>
      <vt:lpstr>HLAVNÍ ZÁSADY PŘI DODRŽOVÁNÍ HYGIENY</vt:lpstr>
      <vt:lpstr>HLAVNÍ ZÁSADY PŘI DODRŽOVÁNÍ HYGIENY</vt:lpstr>
      <vt:lpstr>HLAVNÍ ZÁSADY PŘI DODRŽOVÁNÍ HYGIENY</vt:lpstr>
      <vt:lpstr>HLAVNÍ ZÁSADY PŘI DODRŽOVÁNÍ HYGIENY</vt:lpstr>
      <vt:lpstr>HLAVNÍ ZÁSADY PŘI DODRŽOVÁNÍ HYGIENY</vt:lpstr>
      <vt:lpstr>HLAVNÍ ZÁSADY PŘI DODRŽOVÁNÍ HYGIENY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18</cp:revision>
  <dcterms:created xsi:type="dcterms:W3CDTF">2013-05-28T14:29:20Z</dcterms:created>
  <dcterms:modified xsi:type="dcterms:W3CDTF">2013-06-19T20:10:05Z</dcterms:modified>
</cp:coreProperties>
</file>