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7" r:id="rId13"/>
    <p:sldId id="266" r:id="rId14"/>
    <p:sldId id="268" r:id="rId15"/>
    <p:sldId id="269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E3EF3D-5301-43E4-92FA-DB12B013CE4E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40C923E-4432-493E-8809-1C78363626E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Podnadpis 2"/>
          <p:cNvSpPr>
            <a:spLocks noGrp="1"/>
          </p:cNvSpPr>
          <p:nvPr>
            <p:ph type="subTitle" idx="1"/>
          </p:nvPr>
        </p:nvSpPr>
        <p:spPr>
          <a:xfrm>
            <a:off x="539552" y="1268761"/>
            <a:ext cx="7961511" cy="5089178"/>
          </a:xfrm>
        </p:spPr>
        <p:txBody>
          <a:bodyPr/>
          <a:lstStyle/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 školy:  Základní škola Karla Klíče Hostinné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Autor:  Dobiášová Michaela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Název:  VY_32_INOVACE_05_C 18_Státy Zakavkazska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Téma:   Asie</a:t>
            </a:r>
          </a:p>
          <a:p>
            <a:pPr algn="l" eaLnBrk="1" hangingPunct="1"/>
            <a:r>
              <a:rPr lang="cs-CZ" sz="2400" dirty="0" smtClean="0">
                <a:solidFill>
                  <a:schemeClr val="tx1"/>
                </a:solidFill>
              </a:rPr>
              <a:t>Číslo projektu: CZ.1.07/1.4.00/21.2131</a:t>
            </a: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  <a:p>
            <a:pPr algn="l" eaLnBrk="1" hangingPunct="1"/>
            <a:endParaRPr lang="cs-CZ" sz="2000" dirty="0" smtClean="0"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7313" y="4786313"/>
            <a:ext cx="6472237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9364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>
                <a:latin typeface="Bookman Old Style" pitchFamily="18" charset="0"/>
              </a:rPr>
              <a:t>ZAKAVKAZSKO</a:t>
            </a:r>
            <a:endParaRPr lang="cs-CZ" sz="6600" dirty="0">
              <a:latin typeface="Bookman Old Style" pitchFamily="18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8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STÁTY</a:t>
            </a:r>
            <a:endParaRPr lang="cs-CZ" sz="8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5070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ARMÉNIE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Arménská republika</a:t>
            </a:r>
          </a:p>
          <a:p>
            <a:r>
              <a:rPr lang="cs-CZ" dirty="0" smtClean="0"/>
              <a:t>Hl. město : Jerevan</a:t>
            </a:r>
          </a:p>
          <a:p>
            <a:r>
              <a:rPr lang="cs-CZ" dirty="0" smtClean="0"/>
              <a:t>Rozloha : 29 800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3 764 000</a:t>
            </a:r>
          </a:p>
          <a:p>
            <a:r>
              <a:rPr lang="cs-CZ" dirty="0" smtClean="0"/>
              <a:t>Jazyky : arménština, ruština</a:t>
            </a:r>
          </a:p>
          <a:p>
            <a:r>
              <a:rPr lang="cs-CZ" dirty="0" smtClean="0"/>
              <a:t>Měna : </a:t>
            </a:r>
            <a:r>
              <a:rPr lang="cs-CZ" dirty="0" err="1" smtClean="0"/>
              <a:t>dram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340768"/>
            <a:ext cx="1944216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717032"/>
            <a:ext cx="1512168" cy="1476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1498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67544" y="228919"/>
            <a:ext cx="8219256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r>
              <a:rPr lang="cs-CZ" dirty="0" smtClean="0"/>
              <a:t>Politicky nejstabilnější (nevyřešen spor </a:t>
            </a:r>
            <a:r>
              <a:rPr lang="cs-CZ" dirty="0" smtClean="0"/>
              <a:t>                         s </a:t>
            </a:r>
            <a:r>
              <a:rPr lang="cs-CZ" dirty="0" err="1" smtClean="0"/>
              <a:t>Azerbajdžánem</a:t>
            </a:r>
            <a:r>
              <a:rPr lang="cs-CZ" dirty="0" smtClean="0"/>
              <a:t> o Náhorní Karabach)</a:t>
            </a:r>
          </a:p>
          <a:p>
            <a:r>
              <a:rPr lang="cs-CZ" dirty="0" smtClean="0"/>
              <a:t>Z průmyslu převažuje těžba – měď, zinek, molybden + hutní, textilní a potravinářský (brandy a víno)</a:t>
            </a:r>
          </a:p>
          <a:p>
            <a:r>
              <a:rPr lang="cs-CZ" dirty="0" smtClean="0"/>
              <a:t>Hlavní příjmy ze zemědělství – tabák, citrusy, broskve, meruňky, švestky, bavlna</a:t>
            </a:r>
          </a:p>
          <a:p>
            <a:r>
              <a:rPr lang="cs-CZ" dirty="0" smtClean="0"/>
              <a:t>Cestovní ruch – jezero </a:t>
            </a:r>
            <a:r>
              <a:rPr lang="cs-CZ" dirty="0" err="1" smtClean="0"/>
              <a:t>Sevan</a:t>
            </a:r>
            <a:r>
              <a:rPr lang="cs-CZ" dirty="0" smtClean="0"/>
              <a:t> = lázeňství (horké minerální prameny)</a:t>
            </a:r>
          </a:p>
          <a:p>
            <a:r>
              <a:rPr lang="cs-CZ" dirty="0" smtClean="0"/>
              <a:t>Vývoz : elektrotechnika, průmyslové nástroje, hliníkové výrobky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19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870" y="252413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84784"/>
            <a:ext cx="7620000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6404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ÁZERBÁJDŽÁN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Ázerbájdžánská republika</a:t>
            </a:r>
          </a:p>
          <a:p>
            <a:r>
              <a:rPr lang="cs-CZ" dirty="0" smtClean="0"/>
              <a:t>Hl. město : Baku</a:t>
            </a:r>
          </a:p>
          <a:p>
            <a:r>
              <a:rPr lang="cs-CZ" dirty="0" smtClean="0"/>
              <a:t>Rozloha : 86 600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7 554 000</a:t>
            </a:r>
          </a:p>
          <a:p>
            <a:r>
              <a:rPr lang="cs-CZ" dirty="0" smtClean="0"/>
              <a:t>Jazyky : azerbajdžánština – </a:t>
            </a:r>
            <a:r>
              <a:rPr lang="cs-CZ" dirty="0" err="1" smtClean="0"/>
              <a:t>ázerí</a:t>
            </a:r>
            <a:r>
              <a:rPr lang="cs-CZ" dirty="0" smtClean="0"/>
              <a:t>, ruština</a:t>
            </a:r>
          </a:p>
          <a:p>
            <a:r>
              <a:rPr lang="cs-CZ" dirty="0" smtClean="0"/>
              <a:t>Měna : </a:t>
            </a:r>
            <a:r>
              <a:rPr lang="cs-CZ" dirty="0" err="1" smtClean="0"/>
              <a:t>manat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28800"/>
            <a:ext cx="2016224" cy="955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581128"/>
            <a:ext cx="15121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87326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5801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/>
          <a:lstStyle/>
          <a:p>
            <a:r>
              <a:rPr lang="cs-CZ" dirty="0" smtClean="0"/>
              <a:t>Vnitřní konflikty – pokračuje hospodářský úpadek</a:t>
            </a:r>
          </a:p>
          <a:p>
            <a:r>
              <a:rPr lang="cs-CZ" dirty="0" smtClean="0"/>
              <a:t>Nerostné suroviny – bohatá ložiska ropy a zemního plynu, železo, měď</a:t>
            </a:r>
          </a:p>
          <a:p>
            <a:r>
              <a:rPr lang="cs-CZ" dirty="0" smtClean="0"/>
              <a:t>Průmysl – výroba olejů, benzínu, plast. </a:t>
            </a:r>
            <a:r>
              <a:rPr lang="cs-CZ" dirty="0"/>
              <a:t>h</a:t>
            </a:r>
            <a:r>
              <a:rPr lang="cs-CZ" dirty="0" smtClean="0"/>
              <a:t>mot, syntetického kaučuku</a:t>
            </a:r>
          </a:p>
          <a:p>
            <a:r>
              <a:rPr lang="cs-CZ" dirty="0" smtClean="0"/>
              <a:t>Zemědělství – bavlník, tabák, vinná réva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- lov jeseterů = maso a kaviár</a:t>
            </a:r>
          </a:p>
          <a:p>
            <a:r>
              <a:rPr lang="cs-CZ" dirty="0" smtClean="0"/>
              <a:t>Vývoz : ropa, zemní plyn, chemické výrobky, bavlna, textil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16507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4079" y="332656"/>
            <a:ext cx="7620000" cy="521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31640" y="98072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87572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GRUZIE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= Gruzínská republika</a:t>
            </a:r>
          </a:p>
          <a:p>
            <a:r>
              <a:rPr lang="cs-CZ" dirty="0" smtClean="0"/>
              <a:t>Hl. město : Tbilisi</a:t>
            </a:r>
          </a:p>
          <a:p>
            <a:r>
              <a:rPr lang="cs-CZ" dirty="0" smtClean="0"/>
              <a:t>Rozloha : 69 700 km</a:t>
            </a:r>
            <a:r>
              <a:rPr lang="cs-CZ" sz="1800" dirty="0" smtClean="0"/>
              <a:t>2</a:t>
            </a:r>
            <a:endParaRPr lang="cs-CZ" dirty="0" smtClean="0"/>
          </a:p>
          <a:p>
            <a:r>
              <a:rPr lang="cs-CZ" dirty="0" smtClean="0"/>
              <a:t>Počet obyvatel : 5 411 000</a:t>
            </a:r>
          </a:p>
          <a:p>
            <a:r>
              <a:rPr lang="cs-CZ" dirty="0" smtClean="0"/>
              <a:t>Jazyky : gruzínština, ruština, arménština</a:t>
            </a:r>
          </a:p>
          <a:p>
            <a:r>
              <a:rPr lang="cs-CZ" dirty="0" smtClean="0"/>
              <a:t>Měna : </a:t>
            </a:r>
            <a:r>
              <a:rPr lang="cs-CZ" dirty="0" err="1" smtClean="0"/>
              <a:t>lari</a:t>
            </a:r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196752"/>
            <a:ext cx="2160240" cy="134339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509120"/>
            <a:ext cx="1728192" cy="1328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59173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539552" y="228919"/>
            <a:ext cx="8147248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219256" cy="5865515"/>
          </a:xfrm>
        </p:spPr>
        <p:txBody>
          <a:bodyPr>
            <a:normAutofit/>
          </a:bodyPr>
          <a:lstStyle/>
          <a:p>
            <a:r>
              <a:rPr lang="cs-CZ" dirty="0" smtClean="0"/>
              <a:t>Vnitřní konflikty zcela ochromily státní průmysl (50% nezaměstnanost)</a:t>
            </a:r>
          </a:p>
          <a:p>
            <a:r>
              <a:rPr lang="cs-CZ" dirty="0" smtClean="0"/>
              <a:t>Nerostné suroviny – mangan, měď, wolfram, arzén, molybden, ropa, zemní plyn, uhlí</a:t>
            </a:r>
          </a:p>
          <a:p>
            <a:r>
              <a:rPr lang="cs-CZ" dirty="0" smtClean="0"/>
              <a:t>Průmysl – výroba </a:t>
            </a:r>
            <a:r>
              <a:rPr lang="cs-CZ" dirty="0" err="1" smtClean="0"/>
              <a:t>elektrolokomotiv</a:t>
            </a:r>
            <a:r>
              <a:rPr lang="cs-CZ" dirty="0" smtClean="0"/>
              <a:t>, nákladních automobilů, potravinářských strojů, kosmetiky (olej z růží a jiných květin)</a:t>
            </a:r>
          </a:p>
          <a:p>
            <a:r>
              <a:rPr lang="cs-CZ" dirty="0" smtClean="0"/>
              <a:t>Zemědělství – čaj, citrusy, tabák, vinná réva, květiny, cukrová řepa</a:t>
            </a:r>
          </a:p>
          <a:p>
            <a:r>
              <a:rPr lang="cs-CZ" dirty="0" smtClean="0"/>
              <a:t>Vývoz – motorová vozidla, textil, citrusy, víno, čaj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70368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80988"/>
            <a:ext cx="76200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84784"/>
            <a:ext cx="7620000" cy="5133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96929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71" name="Group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869742886"/>
              </p:ext>
            </p:extLst>
          </p:nvPr>
        </p:nvGraphicFramePr>
        <p:xfrm>
          <a:off x="785813" y="928688"/>
          <a:ext cx="6834187" cy="3000375"/>
        </p:xfrm>
        <a:graphic>
          <a:graphicData uri="http://schemas.openxmlformats.org/drawingml/2006/table">
            <a:tbl>
              <a:tblPr/>
              <a:tblGrid>
                <a:gridCol w="2214562"/>
                <a:gridCol w="2071688"/>
                <a:gridCol w="1071562"/>
                <a:gridCol w="1476375"/>
              </a:tblGrid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Dobiášová Michaela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Vytvořeno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12.6.2013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Odpilotováno dne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13.6.2013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ve třídě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7.B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oblast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Člověk a příroda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Vzdělávací obor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Zeměpis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Téma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Asie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28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Klíčová slova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Arménie, Ázerbájdžán, Gruzie, hospodářství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4797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Výklad</a:t>
            </a:r>
          </a:p>
          <a:p>
            <a:r>
              <a:rPr lang="cs-CZ" dirty="0" smtClean="0"/>
              <a:t>Práce s mapou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33879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Použité zdroje :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07504" y="1196752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http://upload.wikimedia.org/wikipedia/commons/thumb/2/2f/Flag_of_Armenia.svg/110px-Flag_of_Armenia.svg.png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7504" y="1843083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http://upload.wikimedia.org/wikipedia/commons/thumb/0/0f/Coat_of_arms_of_Armenia.svg/90px-Coat_of_arms_of_Armenia.svg.png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7504" y="2490871"/>
            <a:ext cx="89289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http://upload.wikimedia.org/wikipedia/commons/2/21/Sevanavank-both.jpg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7504" y="2845070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http://upload.wikimedia.org/wikipedia/commons/thumb/d/df/Kohrvirab.jpg/800px-Kohrvirab.jpg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7504" y="3491401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http://upload.wikimedia.org/wikipedia/commons/thumb/d/dd/Flag_of_Azerbaijan.svg/110px-Flag_of_Azerbaijan.svg.png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7504" y="4137732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http://upload.wikimedia.org/wikipedia/commons/thumb/6/6b/Emblem_of_Azerbaijan.svg/90px-Emblem_of_Azerbaijan.svg.png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07504" y="4784063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http://upload.wikimedia.org/wikipedia/commons/thumb/c/cd/Bay_in_Baku.JPG/800px-Bay_in_Baku.JPG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107504" y="5430394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http://upload.wikimedia.org/wikipedia/commons/thumb/a/aa/Baku_by_night.jpg/800px-Baku_by_night.jpg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486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504" y="188640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http://upload.wikimedia.org/wikipedia/commons/thumb/0/0f/Flag_of_Georgia.svg/110px-Flag_of_Georgia.svg.png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7504" y="834971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http://upload.wikimedia.org/wikipedia/commons/thumb/9/94/Greater_coat_of_arms_of_Georgia.svg/90px-Greater_coat_of_arms_of_Georgia.svg.png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07504" y="1481302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http://upload.wikimedia.org/wikipedia/commons/thumb/e/e3/VittfarneGeorgien_155.jpg/800px-VittfarneGeorgien_155.jpg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7504" y="2127633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http://upload.wikimedia.org/wikipedia/commons/thumb/1/17/Georgia_004.jpg/800px-Georgia_004.jpg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87336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781</TotalTime>
  <Words>397</Words>
  <Application>Microsoft Office PowerPoint</Application>
  <PresentationFormat>Předvádění na obrazovce (4:3)</PresentationFormat>
  <Paragraphs>80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Vrchol</vt:lpstr>
      <vt:lpstr>Snímek 1</vt:lpstr>
      <vt:lpstr>ZAKAVKAZSKO</vt:lpstr>
      <vt:lpstr>ARMÉNIE</vt:lpstr>
      <vt:lpstr>Snímek 4</vt:lpstr>
      <vt:lpstr>Snímek 5</vt:lpstr>
      <vt:lpstr>ÁZERBÁJDŽÁN</vt:lpstr>
      <vt:lpstr>Snímek 7</vt:lpstr>
      <vt:lpstr>Snímek 8</vt:lpstr>
      <vt:lpstr>GRUZIE</vt:lpstr>
      <vt:lpstr>Snímek 10</vt:lpstr>
      <vt:lpstr>Snímek 11</vt:lpstr>
      <vt:lpstr>Snímek 12</vt:lpstr>
      <vt:lpstr>Anotace :</vt:lpstr>
      <vt:lpstr>Použité zdroje :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Michaela</dc:creator>
  <cp:lastModifiedBy>Dum</cp:lastModifiedBy>
  <cp:revision>9</cp:revision>
  <dcterms:created xsi:type="dcterms:W3CDTF">2013-06-17T07:27:35Z</dcterms:created>
  <dcterms:modified xsi:type="dcterms:W3CDTF">2013-06-19T20:12:25Z</dcterms:modified>
</cp:coreProperties>
</file>