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63" r:id="rId2"/>
    <p:sldId id="256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DA397835-4CD7-4969-9917-6EADC3F0247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95DBB597-B282-4675-A6AD-AE52340EA8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397835-4CD7-4969-9917-6EADC3F0247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BB597-B282-4675-A6AD-AE52340EA8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397835-4CD7-4969-9917-6EADC3F0247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BB597-B282-4675-A6AD-AE52340EA8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397835-4CD7-4969-9917-6EADC3F0247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BB597-B282-4675-A6AD-AE52340EA8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A397835-4CD7-4969-9917-6EADC3F0247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5DBB597-B282-4675-A6AD-AE52340EA8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DA397835-4CD7-4969-9917-6EADC3F0247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95DBB597-B282-4675-A6AD-AE52340EA8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397835-4CD7-4969-9917-6EADC3F0247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BB597-B282-4675-A6AD-AE52340EA8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397835-4CD7-4969-9917-6EADC3F0247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BB597-B282-4675-A6AD-AE52340EA8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397835-4CD7-4969-9917-6EADC3F0247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BB597-B282-4675-A6AD-AE52340EA8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397835-4CD7-4969-9917-6EADC3F0247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BB597-B282-4675-A6AD-AE52340EA8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397835-4CD7-4969-9917-6EADC3F0247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BB597-B282-4675-A6AD-AE52340EA8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DA397835-4CD7-4969-9917-6EADC3F0247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95DBB597-B282-4675-A6AD-AE52340EA8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B900295988.jpg" TargetMode="External"/><Relationship Id="rId2" Type="http://schemas.openxmlformats.org/officeDocument/2006/relationships/hyperlink" Target="http://officeimg.vo.msecnd.net/en-us/images/MB90025169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B900240531.jpg" TargetMode="External"/><Relationship Id="rId5" Type="http://schemas.openxmlformats.org/officeDocument/2006/relationships/hyperlink" Target="http://officeimg.vo.msecnd.net/en-us/images/MR900432493.jpg" TargetMode="External"/><Relationship Id="rId4" Type="http://schemas.openxmlformats.org/officeDocument/2006/relationships/hyperlink" Target="http://officeimg.vo.msecnd.net/en-us/images/MR90044222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764704"/>
            <a:ext cx="6923112" cy="1080120"/>
          </a:xfrm>
        </p:spPr>
        <p:txBody>
          <a:bodyPr/>
          <a:lstStyle/>
          <a:p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21316"/>
            <a:ext cx="8229600" cy="4155956"/>
          </a:xfrm>
        </p:spPr>
        <p:txBody>
          <a:bodyPr/>
          <a:lstStyle/>
          <a:p>
            <a:pPr marL="0" lvl="0" indent="0" algn="ctr">
              <a:spcBef>
                <a:spcPts val="600"/>
              </a:spcBef>
              <a:buClr>
                <a:srgbClr val="B13F9A"/>
              </a:buClr>
              <a:buSzPct val="73000"/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MATERIÁL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2518" y="837078"/>
            <a:ext cx="933450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24070" y="6021288"/>
            <a:ext cx="3829050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2518" y="2420888"/>
            <a:ext cx="7795905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7397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800" dirty="0" smtClean="0"/>
              <a:t>ZÁKLADNÍ FORMY PRODEJE</a:t>
            </a:r>
            <a:endParaRPr lang="cs-CZ" sz="8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42900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30619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2060848"/>
            <a:ext cx="8712968" cy="42484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296144"/>
          </a:xfrm>
        </p:spPr>
        <p:txBody>
          <a:bodyPr/>
          <a:lstStyle/>
          <a:p>
            <a:r>
              <a:rPr lang="cs-CZ" dirty="0" smtClean="0"/>
              <a:t>PULTOVÝ PRODEJ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249424"/>
            <a:ext cx="9144000" cy="4325112"/>
          </a:xfrm>
        </p:spPr>
        <p:txBody>
          <a:bodyPr/>
          <a:lstStyle/>
          <a:p>
            <a:r>
              <a:rPr lang="cs-CZ" dirty="0" smtClean="0"/>
              <a:t>NEJSTARŠÍ PRODEJ</a:t>
            </a:r>
          </a:p>
          <a:p>
            <a:r>
              <a:rPr lang="cs-CZ" dirty="0" smtClean="0"/>
              <a:t>PRODEJ PŘES PULT</a:t>
            </a:r>
          </a:p>
          <a:p>
            <a:r>
              <a:rPr lang="cs-CZ" dirty="0" smtClean="0"/>
              <a:t>PRODAVAČ NA JEDNÉ STRANĚ PULTU A NA DRUHÉ STRANĚ ZÁKAZNÍK</a:t>
            </a:r>
          </a:p>
          <a:p>
            <a:r>
              <a:rPr lang="cs-CZ" dirty="0" smtClean="0"/>
              <a:t>PRODAVAČ VEDE CELÝ PRODEJNÍ ROZHOVOR</a:t>
            </a:r>
          </a:p>
          <a:p>
            <a:r>
              <a:rPr lang="cs-CZ" dirty="0" smtClean="0"/>
              <a:t>JE ZDE PŘÍMÝ KONTAKT SE ZÁKAZNÍKEM</a:t>
            </a:r>
          </a:p>
          <a:p>
            <a:r>
              <a:rPr lang="cs-CZ" dirty="0" smtClean="0"/>
              <a:t>PRODAVAČ VYKONÁVÁ VEŠKEROU ČINNOST </a:t>
            </a:r>
            <a:r>
              <a:rPr lang="cs-CZ" dirty="0" smtClean="0"/>
              <a:t>                V </a:t>
            </a:r>
            <a:r>
              <a:rPr lang="cs-CZ" dirty="0" smtClean="0"/>
              <a:t>PRODEJNĚ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83671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60834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2204864"/>
            <a:ext cx="8784976" cy="40324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SAMOOBSLUŽNÝ  PRODEJ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249424"/>
            <a:ext cx="9144000" cy="4325112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ZDE SE ZÁKAZNÍK OBSLUHUJE SÁM</a:t>
            </a:r>
          </a:p>
          <a:p>
            <a:r>
              <a:rPr lang="cs-CZ" dirty="0" smtClean="0"/>
              <a:t>K NÁKUPU POUŽÍVÁ VOZÍČEK NEBO NÁKUPNÍ KOŠÍK</a:t>
            </a:r>
          </a:p>
          <a:p>
            <a:r>
              <a:rPr lang="cs-CZ" dirty="0" smtClean="0"/>
              <a:t>PRODAVAČ ZASTÁVÁ FUNKCI INFORMÁTORA</a:t>
            </a:r>
          </a:p>
          <a:p>
            <a:r>
              <a:rPr lang="cs-CZ" dirty="0" smtClean="0"/>
              <a:t>PRODAVAČ PROVÁDÍ INKASO ZBOŽÍ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98072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6470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2276872"/>
            <a:ext cx="8856984" cy="43924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1445096"/>
          </a:xfrm>
        </p:spPr>
        <p:txBody>
          <a:bodyPr/>
          <a:lstStyle/>
          <a:p>
            <a:r>
              <a:rPr lang="cs-CZ" dirty="0" smtClean="0"/>
              <a:t>PRODEJ VOLNÝM VÝBĚREM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ZÁKAZNÍK SE VOLNĚ POHYBUJE PO PRODEJNĚ A VYBÍRÁ SI ZBOŽÍ</a:t>
            </a:r>
          </a:p>
          <a:p>
            <a:r>
              <a:rPr lang="cs-CZ" dirty="0" smtClean="0"/>
              <a:t>PRODAVAČ POSKYTUJE INFORMACE NA POŽÁDÁNÍ ZÁKAZNÍKA</a:t>
            </a:r>
          </a:p>
          <a:p>
            <a:r>
              <a:rPr lang="cs-CZ" dirty="0" smtClean="0"/>
              <a:t>PRODAVAČ ZDE INKASUJE VYBRANÉ ZBOŽÍ ZÁKAZNÍKEM</a:t>
            </a:r>
          </a:p>
          <a:p>
            <a:r>
              <a:rPr lang="cs-CZ" dirty="0" smtClean="0"/>
              <a:t>ZDE SE PRODÁVÁ KONFEKCE, OBUV, NÁBYTEK, ELEKTRO, KOBERCE….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90872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49721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1243608"/>
            <a:ext cx="885698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OPAKOVÁNÍ: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249424"/>
            <a:ext cx="8784976" cy="4325112"/>
          </a:xfrm>
        </p:spPr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/>
              <a:t>JAKÉ JSOU VÝHODY PULTOVÉ PRODEJNY?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ČÍM SE LIŠÍ SAMOOBSLUŽNÝ PRODEJ </a:t>
            </a:r>
            <a:r>
              <a:rPr lang="cs-CZ" dirty="0" smtClean="0"/>
              <a:t>                        O </a:t>
            </a:r>
            <a:r>
              <a:rPr lang="cs-CZ" dirty="0" smtClean="0"/>
              <a:t>PRODEJE VOLNÝM VÝBĚREM?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KTERÉ ZBOŽÍ SE PRODÁVÁ V PRODEJNÁCH </a:t>
            </a:r>
            <a:r>
              <a:rPr lang="cs-CZ" dirty="0" smtClean="0"/>
              <a:t>              S </a:t>
            </a:r>
            <a:r>
              <a:rPr lang="cs-CZ" dirty="0" smtClean="0"/>
              <a:t>VOLNÝM VÝBĚREM?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42608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85625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/>
              <a:t>Mojmír Novotný, OBCHODNÍ PROVOZ pro střední odborná učiliště, nakladatelství Fortuna Praha 2003,ISBN 80-7168-845-2</a:t>
            </a:r>
          </a:p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officeimg.vo.msecnd.net/en-us/images/MB900251693.jpg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officeimg.vo.msecnd.net/en-us/images/MB900295988.jpg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officeimg.vo.msecnd.net/en-us/images/MR900442221.jpg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officeimg.vo.msecnd.net/en-us/images/MR900432493.jpg</a:t>
            </a:r>
            <a:endParaRPr lang="cs-CZ" sz="1800" dirty="0" smtClean="0"/>
          </a:p>
          <a:p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officeimg.vo.msecnd.net/en-us/images/MB900240531.jpg</a:t>
            </a:r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3809620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34</TotalTime>
  <Words>163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Urbanistický</vt:lpstr>
      <vt:lpstr>Střední průmyslová škola a Střední odborná škola gastronomie a služeb, Most, příspěvková organizace</vt:lpstr>
      <vt:lpstr>ZÁKLADNÍ FORMY PRODEJE</vt:lpstr>
      <vt:lpstr>PULTOVÝ PRODEJ</vt:lpstr>
      <vt:lpstr>SAMOOBSLUŽNÝ  PRODEJ</vt:lpstr>
      <vt:lpstr>PRODEJ VOLNÝM VÝBĚREM</vt:lpstr>
      <vt:lpstr>OPAKOVÁNÍ: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FORMY PRODEJE</dc:title>
  <dc:creator>Pepe</dc:creator>
  <cp:lastModifiedBy>Dum</cp:lastModifiedBy>
  <cp:revision>11</cp:revision>
  <dcterms:created xsi:type="dcterms:W3CDTF">2013-06-17T18:35:15Z</dcterms:created>
  <dcterms:modified xsi:type="dcterms:W3CDTF">2013-06-19T20:13:38Z</dcterms:modified>
</cp:coreProperties>
</file>