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5" r:id="rId2"/>
    <p:sldId id="256" r:id="rId3"/>
    <p:sldId id="271" r:id="rId4"/>
    <p:sldId id="273" r:id="rId5"/>
    <p:sldId id="258" r:id="rId6"/>
    <p:sldId id="259" r:id="rId7"/>
    <p:sldId id="267" r:id="rId8"/>
    <p:sldId id="268" r:id="rId9"/>
    <p:sldId id="270" r:id="rId10"/>
    <p:sldId id="269" r:id="rId11"/>
    <p:sldId id="257" r:id="rId12"/>
    <p:sldId id="276" r:id="rId13"/>
    <p:sldId id="272" r:id="rId14"/>
    <p:sldId id="266" r:id="rId15"/>
    <p:sldId id="274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139" autoAdjust="0"/>
    <p:restoredTop sz="94660"/>
  </p:normalViewPr>
  <p:slideViewPr>
    <p:cSldViewPr>
      <p:cViewPr varScale="1">
        <p:scale>
          <a:sx n="104" d="100"/>
          <a:sy n="104" d="100"/>
        </p:scale>
        <p:origin x="-78" y="-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9AF8C-D0CB-4A0C-9DE0-ADCB821DCD3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A939C-E7F5-451B-B67F-B0327DB3E81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9AF8C-D0CB-4A0C-9DE0-ADCB821DCD3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A939C-E7F5-451B-B67F-B0327DB3E81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9AF8C-D0CB-4A0C-9DE0-ADCB821DCD3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A939C-E7F5-451B-B67F-B0327DB3E8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9AF8C-D0CB-4A0C-9DE0-ADCB821DCD3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A939C-E7F5-451B-B67F-B0327DB3E81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9AF8C-D0CB-4A0C-9DE0-ADCB821DCD3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A939C-E7F5-451B-B67F-B0327DB3E81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9AF8C-D0CB-4A0C-9DE0-ADCB821DCD3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A939C-E7F5-451B-B67F-B0327DB3E8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9AF8C-D0CB-4A0C-9DE0-ADCB821DCD3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A939C-E7F5-451B-B67F-B0327DB3E8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9AF8C-D0CB-4A0C-9DE0-ADCB821DCD3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A939C-E7F5-451B-B67F-B0327DB3E8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9AF8C-D0CB-4A0C-9DE0-ADCB821DCD3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A939C-E7F5-451B-B67F-B0327DB3E81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9AF8C-D0CB-4A0C-9DE0-ADCB821DCD3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A939C-E7F5-451B-B67F-B0327DB3E8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9AF8C-D0CB-4A0C-9DE0-ADCB821DCD3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A939C-E7F5-451B-B67F-B0327DB3E8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BD9AF8C-D0CB-4A0C-9DE0-ADCB821DCD3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A3A939C-E7F5-451B-B67F-B0327DB3E81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1.bp.blogspot.com/-rIqrUnbMmVw/UW0vdBwiEzI/AAAAAAAAAQI/A_O8jTp-BMY/s200/doctormo-put-rubbish-in-bin-signs-clip-art_p.jpg" TargetMode="External"/><Relationship Id="rId3" Type="http://schemas.openxmlformats.org/officeDocument/2006/relationships/hyperlink" Target="http://3.bp.blogspot.com/-x5TlMTvr7Mw/UW04VO_bzgI/AAAAAAAAAQ4/_8xN6nPPSSE/s1600/Logo_Recycle.jpg" TargetMode="External"/><Relationship Id="rId7" Type="http://schemas.openxmlformats.org/officeDocument/2006/relationships/hyperlink" Target="http://1.bp.blogspot.com/-khbt1lijNow/UW00bWMHfvI/AAAAAAAAAQw/HuzuuI9dAT4/s200/nxn.JPG" TargetMode="External"/><Relationship Id="rId2" Type="http://schemas.openxmlformats.org/officeDocument/2006/relationships/hyperlink" Target="http://www.osu.cz/images/prf/trideni-odpadu-PET-symboly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2.bp.blogspot.com/-YGC6Q3qQo20/UW0w6LVKEyI/AAAAAAAAAQQ/v4d5wKE66rg/s1600/znaceni-kniha.gif" TargetMode="External"/><Relationship Id="rId11" Type="http://schemas.openxmlformats.org/officeDocument/2006/relationships/hyperlink" Target="http://www.ecn.cz/rtk/konzum/Image8.gif" TargetMode="External"/><Relationship Id="rId5" Type="http://schemas.openxmlformats.org/officeDocument/2006/relationships/hyperlink" Target="http://1.bp.blogspot.com/-OaWStDyuzr0/UW0z9P7AYFI/AAAAAAAAAQg/dFnexsAdK-c/s1600/images+(1).jpg" TargetMode="External"/><Relationship Id="rId10" Type="http://schemas.openxmlformats.org/officeDocument/2006/relationships/hyperlink" Target="http://www.viscojis.cz/teens/images/stories/nakupovani/sklenice.jpg" TargetMode="External"/><Relationship Id="rId4" Type="http://schemas.openxmlformats.org/officeDocument/2006/relationships/hyperlink" Target="http://2.bp.blogspot.com/-i0XI_8cRHpQ/UW05BY19K6I/AAAAAAAAARA/VBIEv-R2eHk/s1600/leaping_bunny_log02.jpg" TargetMode="External"/><Relationship Id="rId9" Type="http://schemas.openxmlformats.org/officeDocument/2006/relationships/hyperlink" Target="http://2.bp.blogspot.com/-lHK9mDsXh0w/UW0x-MReJwI/AAAAAAAAAQY/nmom587eyHM/s1600/trvanlivost.jpeg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bezpecnostpotravin.cz/UserFiles/Image/kvasnickova/FCM_2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63688" y="457494"/>
            <a:ext cx="6512511" cy="1152128"/>
          </a:xfrm>
        </p:spPr>
        <p:txBody>
          <a:bodyPr/>
          <a:lstStyle/>
          <a:p>
            <a:pPr marL="0" lvl="0" indent="0" algn="l">
              <a:spcBef>
                <a:spcPct val="20000"/>
              </a:spcBef>
              <a:buNone/>
            </a:pPr>
            <a:r>
              <a:rPr lang="cs-CZ" sz="1600" cap="small" dirty="0">
                <a:solidFill>
                  <a:srgbClr val="575F6D"/>
                </a:solidFill>
                <a:effectLst/>
                <a:latin typeface="Century Schoolbook"/>
                <a:ea typeface="+mn-ea"/>
                <a:cs typeface="+mn-cs"/>
              </a:rPr>
              <a:t>Střední průmyslová škola</a:t>
            </a:r>
            <a:br>
              <a:rPr lang="cs-CZ" sz="1600" cap="small" dirty="0">
                <a:solidFill>
                  <a:srgbClr val="575F6D"/>
                </a:solidFill>
                <a:effectLst/>
                <a:latin typeface="Century Schoolbook"/>
                <a:ea typeface="+mn-ea"/>
                <a:cs typeface="+mn-cs"/>
              </a:rPr>
            </a:br>
            <a:r>
              <a:rPr lang="cs-CZ" sz="1600" cap="small" dirty="0">
                <a:solidFill>
                  <a:srgbClr val="575F6D"/>
                </a:solidFill>
                <a:effectLst/>
                <a:latin typeface="Century Schoolbook"/>
                <a:ea typeface="+mn-ea"/>
                <a:cs typeface="+mn-cs"/>
              </a:rPr>
              <a:t>a Střední odborná škola gastronomie a služeb, Most, příspěvková organizace</a:t>
            </a:r>
            <a:r>
              <a:rPr lang="cs-CZ" sz="3200" b="0" dirty="0">
                <a:solidFill>
                  <a:prstClr val="black">
                    <a:tint val="75000"/>
                  </a:prstClr>
                </a:solidFill>
                <a:effectLst/>
                <a:latin typeface="Calibri"/>
                <a:ea typeface="+mn-ea"/>
                <a:cs typeface="+mn-cs"/>
              </a:rPr>
              <a:t/>
            </a:r>
            <a:br>
              <a:rPr lang="cs-CZ" sz="3200" b="0" dirty="0">
                <a:solidFill>
                  <a:prstClr val="black">
                    <a:tint val="75000"/>
                  </a:prstClr>
                </a:solidFill>
                <a:effectLst/>
                <a:latin typeface="Calibri"/>
                <a:ea typeface="+mn-ea"/>
                <a:cs typeface="+mn-cs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539552" y="1556792"/>
            <a:ext cx="7992888" cy="3528392"/>
          </a:xfrm>
        </p:spPr>
        <p:txBody>
          <a:bodyPr/>
          <a:lstStyle/>
          <a:p>
            <a:pPr marL="45720" indent="0" algn="ctr">
              <a:buNone/>
            </a:pPr>
            <a:r>
              <a:rPr lang="cs-CZ" sz="4400" dirty="0">
                <a:solidFill>
                  <a:prstClr val="black"/>
                </a:solidFill>
                <a:latin typeface="Calibri"/>
                <a:ea typeface="+mj-ea"/>
                <a:cs typeface="+mj-cs"/>
              </a:rPr>
              <a:t>DIGITÁLNÍ UČEBNÍ </a:t>
            </a:r>
            <a:r>
              <a:rPr lang="cs-CZ" sz="4400" dirty="0" smtClean="0">
                <a:solidFill>
                  <a:prstClr val="black"/>
                </a:solidFill>
                <a:latin typeface="Calibri"/>
                <a:ea typeface="+mj-ea"/>
                <a:cs typeface="+mj-cs"/>
              </a:rPr>
              <a:t>MATERIÁL</a:t>
            </a:r>
          </a:p>
          <a:p>
            <a:pPr marL="45720" indent="0" algn="ctr">
              <a:buNone/>
            </a:pP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933450" cy="884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6211887"/>
            <a:ext cx="4792663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2348880"/>
            <a:ext cx="7858323" cy="38630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7019519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SYMBOLY NA  OBALECH ZBOŽÍ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04664"/>
            <a:ext cx="2238375" cy="2333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844395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5736" y="274638"/>
            <a:ext cx="6491064" cy="1143000"/>
          </a:xfrm>
        </p:spPr>
        <p:txBody>
          <a:bodyPr/>
          <a:lstStyle/>
          <a:p>
            <a:r>
              <a:rPr lang="cs-CZ" dirty="0" smtClean="0"/>
              <a:t>Panáček s košem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57200" y="2996952"/>
            <a:ext cx="8229600" cy="3129211"/>
          </a:xfrm>
        </p:spPr>
        <p:txBody>
          <a:bodyPr>
            <a:normAutofit/>
          </a:bodyPr>
          <a:lstStyle/>
          <a:p>
            <a:r>
              <a:rPr lang="cs-CZ" sz="2800" dirty="0" smtClean="0"/>
              <a:t>Znamená, že použitý obal hodíme do příslušné nádoby na odpad.</a:t>
            </a:r>
          </a:p>
          <a:p>
            <a:r>
              <a:rPr lang="cs-CZ" sz="2800" dirty="0" smtClean="0"/>
              <a:t>Například – papír hodit do koše na papíry.</a:t>
            </a:r>
            <a:endParaRPr lang="cs-CZ" sz="2800" dirty="0"/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332656"/>
            <a:ext cx="1905000" cy="190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73290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41873" y="332656"/>
            <a:ext cx="6434583" cy="1512168"/>
          </a:xfrm>
        </p:spPr>
        <p:txBody>
          <a:bodyPr/>
          <a:lstStyle/>
          <a:p>
            <a:r>
              <a:rPr lang="cs-CZ" dirty="0" smtClean="0"/>
              <a:t>SYMBOL PRO STYK S POTRAVINAMI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179261" y="2106985"/>
            <a:ext cx="6353179" cy="4058319"/>
          </a:xfrm>
        </p:spPr>
        <p:txBody>
          <a:bodyPr/>
          <a:lstStyle/>
          <a:p>
            <a:r>
              <a:rPr lang="cs-CZ" dirty="0" smtClean="0"/>
              <a:t>Nebo označení týkající se jejich použití  - například kávovar, polévková lžíce, talíře, aj.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Symbol značí potraviny, které se nemají jíst.</a:t>
            </a:r>
          </a:p>
          <a:p>
            <a:pPr marL="45720" indent="0">
              <a:buNone/>
            </a:pPr>
            <a:r>
              <a:rPr lang="cs-CZ" dirty="0" smtClean="0"/>
              <a:t>„NEJEZTE“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1704" y="1556792"/>
            <a:ext cx="1774329" cy="1774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533" y="5085184"/>
            <a:ext cx="1381125" cy="1057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320625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5736" y="1163392"/>
            <a:ext cx="6491064" cy="969464"/>
          </a:xfrm>
        </p:spPr>
        <p:txBody>
          <a:bodyPr/>
          <a:lstStyle/>
          <a:p>
            <a:pPr algn="l"/>
            <a:r>
              <a:rPr lang="cs-CZ" dirty="0" smtClean="0"/>
              <a:t>Zelený bod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57200" y="2420888"/>
            <a:ext cx="8229600" cy="3705275"/>
          </a:xfrm>
        </p:spPr>
        <p:txBody>
          <a:bodyPr>
            <a:normAutofit/>
          </a:bodyPr>
          <a:lstStyle/>
          <a:p>
            <a:r>
              <a:rPr lang="cs-CZ" sz="2800" dirty="0" smtClean="0"/>
              <a:t>Zaplacený poplatek za zpětný odběr a recyklaci obalu.</a:t>
            </a:r>
            <a:endParaRPr lang="cs-CZ" sz="2800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476672"/>
            <a:ext cx="1355368" cy="1373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367063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63688" y="804714"/>
            <a:ext cx="6923112" cy="896094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RECYKLOVATELNÝ OBAL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2564904"/>
            <a:ext cx="8352928" cy="33123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i="1" u="sng" dirty="0">
                <a:solidFill>
                  <a:prstClr val="black"/>
                </a:solidFill>
                <a:ea typeface="+mj-ea"/>
                <a:cs typeface="+mj-cs"/>
              </a:rPr>
              <a:t>TROJÚHELNÍK S </a:t>
            </a:r>
            <a:r>
              <a:rPr lang="cs-CZ" sz="2800" b="1" i="1" u="sng" dirty="0" smtClean="0">
                <a:solidFill>
                  <a:prstClr val="black"/>
                </a:solidFill>
                <a:ea typeface="+mj-ea"/>
                <a:cs typeface="+mj-cs"/>
              </a:rPr>
              <a:t>ČÍSLEM  </a:t>
            </a:r>
            <a:r>
              <a:rPr lang="cs-CZ" sz="2800" b="1" i="1" u="sng" dirty="0">
                <a:solidFill>
                  <a:prstClr val="black"/>
                </a:solidFill>
                <a:ea typeface="+mj-ea"/>
                <a:cs typeface="+mj-cs"/>
              </a:rPr>
              <a:t>/ZNAČKOU/</a:t>
            </a:r>
            <a:endParaRPr lang="cs-CZ" sz="2800" b="1" i="1" u="sng" dirty="0" smtClean="0"/>
          </a:p>
          <a:p>
            <a:pPr marL="0" indent="0">
              <a:buNone/>
            </a:pPr>
            <a:r>
              <a:rPr lang="cs-CZ" sz="2800" b="1" dirty="0" smtClean="0"/>
              <a:t>Označení se skládá</a:t>
            </a:r>
            <a:r>
              <a:rPr lang="cs-CZ" sz="2800" dirty="0" smtClean="0"/>
              <a:t> </a:t>
            </a:r>
          </a:p>
          <a:p>
            <a:pPr>
              <a:buFont typeface="+mj-lt"/>
              <a:buAutoNum type="arabicPeriod"/>
            </a:pPr>
            <a:r>
              <a:rPr lang="cs-CZ" sz="2800" dirty="0" smtClean="0"/>
              <a:t>z grafického symbolu - známý tří šipkový symbol</a:t>
            </a:r>
          </a:p>
          <a:p>
            <a:pPr>
              <a:buFont typeface="+mj-lt"/>
              <a:buAutoNum type="arabicPeriod"/>
            </a:pPr>
            <a:r>
              <a:rPr lang="cs-CZ" sz="2800" dirty="0" smtClean="0"/>
              <a:t>z identifikačního kódu - určuje druh materiálu</a:t>
            </a:r>
          </a:p>
          <a:p>
            <a:pPr marL="0" indent="0">
              <a:buNone/>
            </a:pPr>
            <a:r>
              <a:rPr lang="cs-CZ" sz="2800" dirty="0" smtClean="0"/>
              <a:t>    (číselné nebo písmenné symboly, oba symboly)</a:t>
            </a:r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988838"/>
            <a:ext cx="1439227" cy="13681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804714"/>
            <a:ext cx="800100" cy="800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625519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289" y="332656"/>
            <a:ext cx="6512511" cy="1152128"/>
          </a:xfrm>
        </p:spPr>
        <p:txBody>
          <a:bodyPr/>
          <a:lstStyle/>
          <a:p>
            <a:pPr algn="l"/>
            <a:r>
              <a:rPr lang="cs-CZ" dirty="0" smtClean="0"/>
              <a:t>  PŘÍKLADY: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1772816"/>
            <a:ext cx="8892480" cy="3888431"/>
          </a:xfrm>
        </p:spPr>
        <p:txBody>
          <a:bodyPr>
            <a:normAutofit/>
          </a:bodyPr>
          <a:lstStyle/>
          <a:p>
            <a:pPr marL="0" indent="0" fontAlgn="ctr">
              <a:spcBef>
                <a:spcPts val="0"/>
              </a:spcBef>
              <a:buNone/>
            </a:pPr>
            <a:r>
              <a:rPr lang="cs-CZ" sz="2800" dirty="0" smtClean="0">
                <a:solidFill>
                  <a:srgbClr val="000000"/>
                </a:solidFill>
              </a:rPr>
              <a:t>  MATERIÁL                  PÍSEMNÝ KÓD        ČÍSELNÝ KÓD</a:t>
            </a:r>
          </a:p>
          <a:p>
            <a:pPr marL="0" fontAlgn="ctr">
              <a:spcBef>
                <a:spcPts val="0"/>
              </a:spcBef>
            </a:pPr>
            <a:r>
              <a:rPr lang="cs-CZ" sz="2800" dirty="0" err="1" smtClean="0">
                <a:solidFill>
                  <a:srgbClr val="000000"/>
                </a:solidFill>
              </a:rPr>
              <a:t>Polyethylentereftalát</a:t>
            </a:r>
            <a:r>
              <a:rPr lang="cs-CZ" sz="2800" dirty="0" smtClean="0">
                <a:solidFill>
                  <a:srgbClr val="000000"/>
                </a:solidFill>
              </a:rPr>
              <a:t> </a:t>
            </a:r>
            <a:r>
              <a:rPr lang="cs-CZ" sz="2800" dirty="0" smtClean="0">
                <a:latin typeface="Arial"/>
              </a:rPr>
              <a:t>          </a:t>
            </a:r>
            <a:r>
              <a:rPr lang="cs-CZ" sz="2800" dirty="0" smtClean="0">
                <a:solidFill>
                  <a:srgbClr val="000000"/>
                </a:solidFill>
              </a:rPr>
              <a:t>PET </a:t>
            </a:r>
            <a:r>
              <a:rPr lang="cs-CZ" sz="2800" dirty="0" smtClean="0">
                <a:latin typeface="Arial"/>
              </a:rPr>
              <a:t>                             </a:t>
            </a:r>
            <a:r>
              <a:rPr lang="cs-CZ" sz="2800" dirty="0" smtClean="0">
                <a:solidFill>
                  <a:srgbClr val="000000"/>
                </a:solidFill>
              </a:rPr>
              <a:t>1</a:t>
            </a:r>
            <a:endParaRPr lang="cs-CZ" sz="2800" b="0" i="0" u="none" strike="noStrike" dirty="0" smtClean="0">
              <a:effectLst/>
              <a:latin typeface="Arial"/>
            </a:endParaRPr>
          </a:p>
          <a:p>
            <a:pPr marL="0" fontAlgn="ctr">
              <a:spcBef>
                <a:spcPts val="0"/>
              </a:spcBef>
            </a:pPr>
            <a:r>
              <a:rPr lang="cs-CZ" sz="2800" dirty="0">
                <a:solidFill>
                  <a:srgbClr val="000000"/>
                </a:solidFill>
              </a:rPr>
              <a:t>Papír </a:t>
            </a:r>
            <a:r>
              <a:rPr lang="cs-CZ" sz="2800" dirty="0">
                <a:latin typeface="Arial"/>
              </a:rPr>
              <a:t> </a:t>
            </a:r>
            <a:r>
              <a:rPr lang="cs-CZ" sz="2800" dirty="0" smtClean="0">
                <a:latin typeface="Arial"/>
              </a:rPr>
              <a:t>                                   </a:t>
            </a:r>
            <a:r>
              <a:rPr lang="cs-CZ" sz="2800" dirty="0" smtClean="0">
                <a:solidFill>
                  <a:srgbClr val="000000"/>
                </a:solidFill>
              </a:rPr>
              <a:t>PAP </a:t>
            </a:r>
            <a:r>
              <a:rPr lang="cs-CZ" sz="2800" dirty="0" smtClean="0">
                <a:latin typeface="Arial"/>
              </a:rPr>
              <a:t>                             </a:t>
            </a:r>
            <a:r>
              <a:rPr lang="cs-CZ" sz="2800" dirty="0" smtClean="0">
                <a:solidFill>
                  <a:srgbClr val="000000"/>
                </a:solidFill>
              </a:rPr>
              <a:t>22</a:t>
            </a:r>
            <a:endParaRPr lang="cs-CZ" sz="2800" b="0" i="0" u="none" strike="noStrike" dirty="0" smtClean="0">
              <a:effectLst/>
              <a:latin typeface="Arial"/>
            </a:endParaRPr>
          </a:p>
          <a:p>
            <a:pPr marL="0" fontAlgn="ctr">
              <a:spcBef>
                <a:spcPts val="0"/>
              </a:spcBef>
            </a:pPr>
            <a:r>
              <a:rPr lang="cs-CZ" sz="2800" dirty="0" smtClean="0">
                <a:solidFill>
                  <a:srgbClr val="000000"/>
                </a:solidFill>
              </a:rPr>
              <a:t>Bavlna                                TEX </a:t>
            </a:r>
            <a:r>
              <a:rPr lang="cs-CZ" sz="2800" dirty="0">
                <a:latin typeface="Arial"/>
              </a:rPr>
              <a:t> </a:t>
            </a:r>
            <a:r>
              <a:rPr lang="cs-CZ" sz="2800" dirty="0" smtClean="0">
                <a:latin typeface="Arial"/>
              </a:rPr>
              <a:t>                            </a:t>
            </a:r>
            <a:r>
              <a:rPr lang="cs-CZ" sz="2800" dirty="0" smtClean="0">
                <a:solidFill>
                  <a:srgbClr val="000000"/>
                </a:solidFill>
              </a:rPr>
              <a:t>60</a:t>
            </a:r>
            <a:endParaRPr lang="cs-CZ" sz="2800" b="0" i="0" u="none" strike="noStrike" dirty="0" smtClean="0">
              <a:effectLst/>
              <a:latin typeface="Arial"/>
            </a:endParaRPr>
          </a:p>
          <a:p>
            <a:pPr marL="0" fontAlgn="ctr">
              <a:spcBef>
                <a:spcPts val="0"/>
              </a:spcBef>
            </a:pPr>
            <a:r>
              <a:rPr lang="cs-CZ" sz="2800" dirty="0">
                <a:solidFill>
                  <a:srgbClr val="000000"/>
                </a:solidFill>
              </a:rPr>
              <a:t>Bílé sklo </a:t>
            </a:r>
            <a:r>
              <a:rPr lang="cs-CZ" sz="2800" dirty="0">
                <a:latin typeface="Arial"/>
              </a:rPr>
              <a:t> </a:t>
            </a:r>
            <a:r>
              <a:rPr lang="cs-CZ" sz="2800" dirty="0" smtClean="0">
                <a:latin typeface="Arial"/>
              </a:rPr>
              <a:t>                              </a:t>
            </a:r>
            <a:r>
              <a:rPr lang="cs-CZ" sz="2800" dirty="0" smtClean="0">
                <a:solidFill>
                  <a:srgbClr val="000000"/>
                </a:solidFill>
              </a:rPr>
              <a:t>GL </a:t>
            </a:r>
            <a:r>
              <a:rPr lang="cs-CZ" sz="2800" dirty="0">
                <a:latin typeface="Arial"/>
              </a:rPr>
              <a:t> </a:t>
            </a:r>
            <a:r>
              <a:rPr lang="cs-CZ" sz="2800" dirty="0" smtClean="0">
                <a:latin typeface="Arial"/>
              </a:rPr>
              <a:t>                             </a:t>
            </a:r>
            <a:r>
              <a:rPr lang="cs-CZ" sz="2800" dirty="0" smtClean="0">
                <a:solidFill>
                  <a:srgbClr val="000000"/>
                </a:solidFill>
              </a:rPr>
              <a:t>70</a:t>
            </a:r>
            <a:endParaRPr lang="cs-CZ" sz="2800" b="0" i="0" u="none" strike="noStrike" dirty="0" smtClean="0">
              <a:effectLst/>
              <a:latin typeface="Arial"/>
            </a:endParaRPr>
          </a:p>
          <a:p>
            <a:endParaRPr lang="cs-CZ" sz="2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24616" y="4653136"/>
            <a:ext cx="3024187" cy="1579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9588136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1" y="332656"/>
            <a:ext cx="8054280" cy="187220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KRÁLÍK BĚŽÍ PŘES HVĚZDIČKY EVROPSKÉ UNIE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57200" y="3429000"/>
            <a:ext cx="8229600" cy="26971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i="1" u="sng" dirty="0" smtClean="0"/>
              <a:t>OZNAČENÍ NA OBALECH KOSMETIKY </a:t>
            </a:r>
          </a:p>
          <a:p>
            <a:r>
              <a:rPr lang="cs-CZ" sz="2800" dirty="0" smtClean="0"/>
              <a:t>VÝROBEK </a:t>
            </a:r>
            <a:r>
              <a:rPr lang="cs-CZ" sz="2800" i="1" dirty="0" smtClean="0"/>
              <a:t>NENÍ</a:t>
            </a:r>
            <a:r>
              <a:rPr lang="cs-CZ" sz="2800" dirty="0" smtClean="0"/>
              <a:t> TESTOVÁN NA ZVÍŘATECH</a:t>
            </a:r>
            <a:endParaRPr lang="cs-CZ" sz="2800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049934"/>
            <a:ext cx="1800200" cy="13805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7365454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39752" y="274638"/>
            <a:ext cx="6347048" cy="1143000"/>
          </a:xfrm>
        </p:spPr>
        <p:txBody>
          <a:bodyPr/>
          <a:lstStyle/>
          <a:p>
            <a:pPr algn="l"/>
            <a:r>
              <a:rPr lang="cs-CZ" dirty="0"/>
              <a:t>O</a:t>
            </a:r>
            <a:r>
              <a:rPr lang="cs-CZ" dirty="0" smtClean="0"/>
              <a:t>značování trvanlivosti krémů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2204864"/>
            <a:ext cx="7292280" cy="2001376"/>
          </a:xfrm>
        </p:spPr>
        <p:txBody>
          <a:bodyPr>
            <a:noAutofit/>
          </a:bodyPr>
          <a:lstStyle/>
          <a:p>
            <a:pPr marL="0" lvl="0" indent="0">
              <a:buClr>
                <a:srgbClr val="F14124">
                  <a:lumMod val="75000"/>
                </a:srgbClr>
              </a:buClr>
              <a:buNone/>
            </a:pPr>
            <a:r>
              <a:rPr lang="cs-CZ" sz="2800" b="1" i="1" u="sng" dirty="0">
                <a:solidFill>
                  <a:prstClr val="black">
                    <a:lumMod val="75000"/>
                    <a:lumOff val="25000"/>
                  </a:prstClr>
                </a:solidFill>
              </a:rPr>
              <a:t>OZNAČENÍ NA OBALECH KOSMETIKY </a:t>
            </a:r>
          </a:p>
          <a:p>
            <a:endParaRPr lang="cs-CZ" sz="2800" dirty="0" smtClean="0"/>
          </a:p>
          <a:p>
            <a:r>
              <a:rPr lang="cs-CZ" sz="2800" dirty="0" smtClean="0"/>
              <a:t>Označení trvanlivosti krémů. </a:t>
            </a:r>
          </a:p>
          <a:p>
            <a:r>
              <a:rPr lang="cs-CZ" sz="2800" dirty="0" smtClean="0"/>
              <a:t>Do kdy je vhodné výrobek spotřebovat.</a:t>
            </a:r>
          </a:p>
          <a:p>
            <a:r>
              <a:rPr lang="cs-CZ" sz="2800" dirty="0" smtClean="0"/>
              <a:t>Například – 24 M - trvanlivost 24 měsíců po otevření výrobku.</a:t>
            </a:r>
            <a:endParaRPr lang="cs-CZ" sz="2800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5350" y="449283"/>
            <a:ext cx="952500" cy="971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06504" y="4941168"/>
            <a:ext cx="3059583" cy="16502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184131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4068" y="332656"/>
            <a:ext cx="8292732" cy="1944216"/>
          </a:xfrm>
        </p:spPr>
        <p:txBody>
          <a:bodyPr/>
          <a:lstStyle/>
          <a:p>
            <a:pPr algn="l"/>
            <a:r>
              <a:rPr lang="cs-CZ" dirty="0" smtClean="0"/>
              <a:t>Informuje o přesném obsahu a množství v obalu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2708920"/>
            <a:ext cx="8964488" cy="3417243"/>
          </a:xfrm>
        </p:spPr>
        <p:txBody>
          <a:bodyPr/>
          <a:lstStyle/>
          <a:p>
            <a:pPr marL="45720" indent="0">
              <a:buNone/>
            </a:pPr>
            <a:endParaRPr lang="cs-CZ" dirty="0" smtClean="0"/>
          </a:p>
          <a:p>
            <a:pPr marL="0" lvl="0" indent="0">
              <a:buClr>
                <a:srgbClr val="F14124">
                  <a:lumMod val="75000"/>
                </a:srgbClr>
              </a:buClr>
              <a:buNone/>
            </a:pPr>
            <a:r>
              <a:rPr lang="cs-CZ" sz="2800" b="1" i="1" u="sng" dirty="0">
                <a:solidFill>
                  <a:prstClr val="black">
                    <a:lumMod val="75000"/>
                    <a:lumOff val="25000"/>
                  </a:prstClr>
                </a:solidFill>
              </a:rPr>
              <a:t>OZNAČENÍ NA OBALECH KOSMETIKY </a:t>
            </a:r>
          </a:p>
          <a:p>
            <a:pPr marL="45720" indent="0">
              <a:buNone/>
            </a:pPr>
            <a:endParaRPr lang="cs-CZ" sz="2800" dirty="0" smtClean="0"/>
          </a:p>
          <a:p>
            <a:r>
              <a:rPr lang="cs-CZ" sz="2800" dirty="0" smtClean="0"/>
              <a:t>Příklad - </a:t>
            </a:r>
            <a:r>
              <a:rPr lang="pt-BR" sz="2800" b="1" dirty="0" smtClean="0"/>
              <a:t>"200ml e" </a:t>
            </a:r>
            <a:r>
              <a:rPr lang="cs-CZ" sz="2800" b="1" dirty="0" smtClean="0"/>
              <a:t>- </a:t>
            </a:r>
            <a:r>
              <a:rPr lang="pt-BR" sz="2800" dirty="0" smtClean="0"/>
              <a:t>výrobek je o deklarovaném obsahu 200 ml.</a:t>
            </a:r>
            <a:endParaRPr lang="cs-CZ" sz="2800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6" y="2924944"/>
            <a:ext cx="1524000" cy="990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998391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63688" y="692696"/>
            <a:ext cx="7128792" cy="1224136"/>
          </a:xfrm>
        </p:spPr>
        <p:txBody>
          <a:bodyPr/>
          <a:lstStyle/>
          <a:p>
            <a:pPr algn="l"/>
            <a:r>
              <a:rPr lang="cs-CZ" dirty="0" smtClean="0"/>
              <a:t>Otevřená kniha s rukou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2636912"/>
            <a:ext cx="7704856" cy="352839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Je na malých obalech, na které se nevejdou všechny důležité informace.</a:t>
            </a:r>
          </a:p>
          <a:p>
            <a:r>
              <a:rPr lang="cs-CZ" sz="2800" dirty="0" smtClean="0"/>
              <a:t>Znamená to, že je uvnitř vložený </a:t>
            </a:r>
            <a:r>
              <a:rPr lang="cs-CZ" sz="2800" dirty="0" smtClean="0"/>
              <a:t>letáček                  </a:t>
            </a:r>
            <a:r>
              <a:rPr lang="cs-CZ" sz="2800" dirty="0" smtClean="0"/>
              <a:t>s informacemi o výrobku.</a:t>
            </a:r>
            <a:endParaRPr lang="cs-CZ" sz="2800" dirty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7867" y="393849"/>
            <a:ext cx="1057275" cy="1057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854222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627784" y="260648"/>
            <a:ext cx="5678016" cy="936104"/>
          </a:xfrm>
        </p:spPr>
        <p:txBody>
          <a:bodyPr/>
          <a:lstStyle/>
          <a:p>
            <a:r>
              <a:rPr lang="cs-CZ" dirty="0" smtClean="0"/>
              <a:t>OZNAČENÍ  PRO HRAČKY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2420888"/>
            <a:ext cx="8640960" cy="388843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U těchto výrobků musí být stanovena věková kategorie „MINIMUM“, k jejich užívání, přiložen návod v českém jazyce.</a:t>
            </a:r>
          </a:p>
          <a:p>
            <a:r>
              <a:rPr lang="cs-CZ" sz="2800" dirty="0" smtClean="0"/>
              <a:t>Pokud hračky vyhovují předpisům EU mají tuto značku            na obale.</a:t>
            </a:r>
            <a:endParaRPr lang="cs-CZ" sz="2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9263" y="116632"/>
            <a:ext cx="2171328" cy="18722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55678" y="4365105"/>
            <a:ext cx="869826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70749811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1" y="332656"/>
            <a:ext cx="7694240" cy="792088"/>
          </a:xfrm>
        </p:spPr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6" y="1484784"/>
            <a:ext cx="8352928" cy="4680520"/>
          </a:xfrm>
        </p:spPr>
        <p:txBody>
          <a:bodyPr/>
          <a:lstStyle/>
          <a:p>
            <a:pPr marL="502920" indent="-457200">
              <a:buFont typeface="+mj-lt"/>
              <a:buAutoNum type="arabicPeriod"/>
            </a:pPr>
            <a:r>
              <a:rPr lang="cs-CZ" dirty="0" smtClean="0"/>
              <a:t>PROČ JSOU NA OBALECH UVEDENY SYMBOLY?</a:t>
            </a:r>
          </a:p>
          <a:p>
            <a:pPr marL="45720" indent="0">
              <a:buNone/>
            </a:pPr>
            <a:endParaRPr lang="cs-CZ" dirty="0" smtClean="0"/>
          </a:p>
          <a:p>
            <a:pPr marL="502920" indent="-457200">
              <a:buFont typeface="+mj-lt"/>
              <a:buAutoNum type="arabicPeriod" startAt="2"/>
            </a:pPr>
            <a:r>
              <a:rPr lang="cs-CZ" dirty="0" smtClean="0"/>
              <a:t>CO ZNAČÍ TENTO SYMBOL              </a:t>
            </a:r>
            <a:r>
              <a:rPr lang="cs-CZ" dirty="0" smtClean="0"/>
              <a:t>. ?</a:t>
            </a:r>
            <a:endParaRPr lang="cs-CZ" dirty="0" smtClean="0"/>
          </a:p>
          <a:p>
            <a:pPr marL="502920" indent="-457200">
              <a:buFont typeface="+mj-lt"/>
              <a:buAutoNum type="arabicPeriod" startAt="2"/>
            </a:pPr>
            <a:endParaRPr lang="cs-CZ" dirty="0"/>
          </a:p>
          <a:p>
            <a:pPr marL="502920" indent="-457200">
              <a:buFont typeface="+mj-lt"/>
              <a:buAutoNum type="arabicPeriod" startAt="2"/>
            </a:pPr>
            <a:r>
              <a:rPr lang="cs-CZ" dirty="0" smtClean="0"/>
              <a:t>CO NÁM ŘÍKÁ SYMBOL TROJÚHELNÍKOVÉHO TVARU?</a:t>
            </a:r>
          </a:p>
          <a:p>
            <a:pPr marL="502920" indent="-457200">
              <a:buFont typeface="+mj-lt"/>
              <a:buAutoNum type="arabicPeriod" startAt="2"/>
            </a:pPr>
            <a:endParaRPr lang="cs-CZ" dirty="0"/>
          </a:p>
          <a:p>
            <a:pPr marL="502920" indent="-457200">
              <a:buFont typeface="+mj-lt"/>
              <a:buAutoNum type="arabicPeriod" startAt="2"/>
            </a:pPr>
            <a:r>
              <a:rPr lang="cs-CZ" dirty="0" smtClean="0"/>
              <a:t>EXISTUJE SYMBOL PRO POTRAVINY, KTERÉ SE NEMAJÍ JÍST?</a:t>
            </a:r>
          </a:p>
          <a:p>
            <a:pPr marL="502920" indent="-457200">
              <a:buFont typeface="+mj-lt"/>
              <a:buAutoNum type="arabicPeriod" startAt="2"/>
            </a:pPr>
            <a:r>
              <a:rPr lang="cs-CZ" dirty="0" smtClean="0"/>
              <a:t>JAK JSOU OZNAČENY </a:t>
            </a:r>
            <a:r>
              <a:rPr lang="cs-CZ" dirty="0" smtClean="0"/>
              <a:t>HRAČKY, </a:t>
            </a:r>
            <a:r>
              <a:rPr lang="cs-CZ" dirty="0" smtClean="0"/>
              <a:t>KTERÉ VYHOVUJÍ PŘEDPISŮM  </a:t>
            </a:r>
            <a:r>
              <a:rPr lang="cs-CZ" dirty="0" smtClean="0"/>
              <a:t>EU?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001534"/>
            <a:ext cx="810071" cy="807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798307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980728"/>
            <a:ext cx="9144000" cy="5877272"/>
          </a:xfrm>
        </p:spPr>
        <p:txBody>
          <a:bodyPr>
            <a:normAutofit lnSpcReduction="10000"/>
          </a:bodyPr>
          <a:lstStyle/>
          <a:p>
            <a:r>
              <a:rPr lang="cs-CZ" sz="1700" dirty="0" smtClean="0">
                <a:hlinkClick r:id="rId2"/>
              </a:rPr>
              <a:t>http://www.osu.cz/images/prf/trideni-odpadu-PET-symboly.png</a:t>
            </a:r>
            <a:endParaRPr lang="cs-CZ" sz="1700" dirty="0" smtClean="0"/>
          </a:p>
          <a:p>
            <a:r>
              <a:rPr lang="cs-CZ" sz="1700" dirty="0" smtClean="0">
                <a:hlinkClick r:id="rId3"/>
              </a:rPr>
              <a:t>http://3.bp.blogspot.com/-x5TlMTvr7Mw/UW04VO_bzgI/AAAAAAAAAQ4/_8xN6nPPSSE/s1600/Logo_Recycle.jpg</a:t>
            </a:r>
            <a:endParaRPr lang="cs-CZ" sz="1700" dirty="0" smtClean="0"/>
          </a:p>
          <a:p>
            <a:r>
              <a:rPr lang="cs-CZ" sz="1700" dirty="0" smtClean="0">
                <a:hlinkClick r:id="rId4"/>
              </a:rPr>
              <a:t>http://2.bp.blogspot.com/-i0XI_8cRHpQ/UW05BY19K6I/AAAAAAAAARA/VBIEv-R2eHk/s1600/leaping_bunny_log02.jpg</a:t>
            </a:r>
            <a:endParaRPr lang="cs-CZ" sz="1700" dirty="0" smtClean="0"/>
          </a:p>
          <a:p>
            <a:r>
              <a:rPr lang="cs-CZ" sz="1700" dirty="0" smtClean="0">
                <a:hlinkClick r:id="rId5"/>
              </a:rPr>
              <a:t>http://1.bp.blogspot.com/-OaWStDyuzr0/UW0z9P7AYFI/AAAAAAAAAQg/dFnexsAdK-c/s1600/images+(1).jpg</a:t>
            </a:r>
            <a:endParaRPr lang="cs-CZ" sz="1700" dirty="0" smtClean="0"/>
          </a:p>
          <a:p>
            <a:r>
              <a:rPr lang="cs-CZ" sz="1700" dirty="0" smtClean="0">
                <a:hlinkClick r:id="rId6"/>
              </a:rPr>
              <a:t>http://2.bp.blogspot.com/-YGC6Q3qQo20/UW0w6LVKEyI/AAAAAAAAAQQ/v4d5wKE66rg/s1600/znaceni-kniha.gif</a:t>
            </a:r>
            <a:endParaRPr lang="cs-CZ" sz="1700" dirty="0" smtClean="0"/>
          </a:p>
          <a:p>
            <a:r>
              <a:rPr lang="cs-CZ" sz="1700" dirty="0" smtClean="0">
                <a:hlinkClick r:id="rId7"/>
              </a:rPr>
              <a:t>http://1.bp.blogspot.com/-khbt1lijNow/UW00bWMHfvI/AAAAAAAAAQw/HuzuuI9dAT4/s200/nxn.JPG</a:t>
            </a:r>
            <a:endParaRPr lang="cs-CZ" sz="1700" dirty="0" smtClean="0"/>
          </a:p>
          <a:p>
            <a:r>
              <a:rPr lang="cs-CZ" sz="1700" dirty="0" smtClean="0">
                <a:hlinkClick r:id="rId8"/>
              </a:rPr>
              <a:t>http://1.bp.blogspot.com/-rIqrUnbMmVw/UW0vdBwiEzI/AAAAAAAAAQI/A_O8jTp-BMY/s200/doctormo-put-rubbish-in-bin-signs-clip-art_p.jpg</a:t>
            </a:r>
            <a:endParaRPr lang="cs-CZ" sz="1700" dirty="0" smtClean="0"/>
          </a:p>
          <a:p>
            <a:r>
              <a:rPr lang="cs-CZ" sz="1700" dirty="0" smtClean="0">
                <a:hlinkClick r:id="rId9"/>
              </a:rPr>
              <a:t>http://2.bp.blogspot.com/-lHK9mDsXh0w/UW0x-MReJwI/AAAAAAAAAQY/nmom587eyHM/s1600/trvanlivost.jpeg</a:t>
            </a:r>
            <a:endParaRPr lang="cs-CZ" sz="1700" dirty="0" smtClean="0"/>
          </a:p>
          <a:p>
            <a:r>
              <a:rPr lang="cs-CZ" sz="1700" dirty="0" smtClean="0">
                <a:hlinkClick r:id="rId6"/>
              </a:rPr>
              <a:t>http://2.bp.blogspot.com/-YGC6Q3qQo20/UW0w6LVKEyI/AAAAAAAAAQQ/v4d5wKE66rg/s1600/znaceni-kniha.gif</a:t>
            </a:r>
            <a:endParaRPr lang="cs-CZ" sz="1700" dirty="0" smtClean="0"/>
          </a:p>
          <a:p>
            <a:r>
              <a:rPr lang="cs-CZ" sz="1700" dirty="0" smtClean="0">
                <a:hlinkClick r:id="rId10"/>
              </a:rPr>
              <a:t>http://www.viscojis.cz/teens/images/stories/nakupovani/sklenice.jpg</a:t>
            </a:r>
            <a:endParaRPr lang="cs-CZ" sz="1700" dirty="0" smtClean="0"/>
          </a:p>
          <a:p>
            <a:r>
              <a:rPr lang="cs-CZ" sz="1700" dirty="0">
                <a:hlinkClick r:id="rId11"/>
              </a:rPr>
              <a:t>http://</a:t>
            </a:r>
            <a:r>
              <a:rPr lang="cs-CZ" sz="1700" dirty="0" smtClean="0">
                <a:hlinkClick r:id="rId11"/>
              </a:rPr>
              <a:t>www.ecn.cz/rtk/konzum/Image8.gif</a:t>
            </a:r>
            <a:endParaRPr lang="cs-CZ" sz="1700" dirty="0" smtClean="0"/>
          </a:p>
          <a:p>
            <a:endParaRPr lang="cs-CZ" sz="1700" dirty="0" smtClean="0"/>
          </a:p>
          <a:p>
            <a:endParaRPr lang="cs-CZ" sz="1700" dirty="0" smtClean="0"/>
          </a:p>
          <a:p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xmlns="" val="3333540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188640"/>
            <a:ext cx="8064896" cy="1080120"/>
          </a:xfrm>
        </p:spPr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1268760"/>
            <a:ext cx="9144000" cy="2937480"/>
          </a:xfrm>
        </p:spPr>
        <p:txBody>
          <a:bodyPr>
            <a:normAutofit/>
          </a:bodyPr>
          <a:lstStyle/>
          <a:p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www.bezpecnostpotravin.cz/UserFiles/Image/kvasnickova/FCM_2.jpg</a:t>
            </a:r>
            <a:endParaRPr lang="cs-CZ" sz="1600" dirty="0" smtClean="0"/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2535024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151</TotalTime>
  <Words>375</Words>
  <Application>Microsoft Office PowerPoint</Application>
  <PresentationFormat>Předvádění na obrazovce (4:3)</PresentationFormat>
  <Paragraphs>73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Aerodynamika</vt:lpstr>
      <vt:lpstr>Střední průmyslová škola a Střední odborná škola gastronomie a služeb, Most, příspěvková organizace </vt:lpstr>
      <vt:lpstr>SYMBOLY NA  OBALECH ZBOŽÍ</vt:lpstr>
      <vt:lpstr>Panáček s košem</vt:lpstr>
      <vt:lpstr>SYMBOL PRO STYK S POTRAVINAMI</vt:lpstr>
      <vt:lpstr>Zelený bod</vt:lpstr>
      <vt:lpstr>RECYKLOVATELNÝ OBAL</vt:lpstr>
      <vt:lpstr>  PŘÍKLADY: </vt:lpstr>
      <vt:lpstr>KRÁLÍK BĚŽÍ PŘES HVĚZDIČKY EVROPSKÉ UNIE</vt:lpstr>
      <vt:lpstr>Označování trvanlivosti krémů</vt:lpstr>
      <vt:lpstr>Informuje o přesném obsahu a množství v obalu</vt:lpstr>
      <vt:lpstr>Otevřená kniha s rukou</vt:lpstr>
      <vt:lpstr>OZNAČENÍ  PRO HRAČKY</vt:lpstr>
      <vt:lpstr>OPAKOVÁNÍ</vt:lpstr>
      <vt:lpstr>ZDROJE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ZNAČENÍ OBALŮ</dc:title>
  <dc:creator>Pepe</dc:creator>
  <cp:lastModifiedBy>Dum</cp:lastModifiedBy>
  <cp:revision>25</cp:revision>
  <dcterms:created xsi:type="dcterms:W3CDTF">2013-05-30T17:18:10Z</dcterms:created>
  <dcterms:modified xsi:type="dcterms:W3CDTF">2013-06-19T20:15:54Z</dcterms:modified>
</cp:coreProperties>
</file>