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7" r:id="rId2"/>
    <p:sldId id="256" r:id="rId3"/>
    <p:sldId id="257" r:id="rId4"/>
    <p:sldId id="259" r:id="rId5"/>
    <p:sldId id="260" r:id="rId6"/>
    <p:sldId id="262" r:id="rId7"/>
    <p:sldId id="264" r:id="rId8"/>
    <p:sldId id="268" r:id="rId9"/>
    <p:sldId id="263" r:id="rId10"/>
    <p:sldId id="265" r:id="rId11"/>
    <p:sldId id="269" r:id="rId12"/>
    <p:sldId id="266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36" autoAdjust="0"/>
    <p:restoredTop sz="94660" autoAdjust="0"/>
  </p:normalViewPr>
  <p:slideViewPr>
    <p:cSldViewPr>
      <p:cViewPr varScale="1">
        <p:scale>
          <a:sx n="109" d="100"/>
          <a:sy n="109" d="100"/>
        </p:scale>
        <p:origin x="-9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85800" y="1143000"/>
            <a:ext cx="7772400" cy="4572000"/>
            <a:chOff x="1371600" y="1143000"/>
            <a:chExt cx="7772400" cy="5715000"/>
          </a:xfrm>
          <a:effectLst>
            <a:reflection blurRad="6350" stA="50000" endA="300" endPos="15500" dist="50800" dir="5400000" sy="-100000" algn="bl" rotWithShape="0"/>
          </a:effectLst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676401"/>
            <a:ext cx="6400800" cy="192405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8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9737"/>
            <a:ext cx="6400800" cy="1522862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 algn="ctr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  <a:defRPr sz="20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2286000" y="3794763"/>
            <a:ext cx="45720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1"/>
          <p:cNvGrpSpPr/>
          <p:nvPr/>
        </p:nvGrpSpPr>
        <p:grpSpPr>
          <a:xfrm>
            <a:off x="0" y="1143000"/>
            <a:ext cx="7772400" cy="2743200"/>
            <a:chOff x="0" y="1143000"/>
            <a:chExt cx="7772400" cy="2743200"/>
          </a:xfrm>
        </p:grpSpPr>
        <p:sp>
          <p:nvSpPr>
            <p:cNvPr id="9" name="Rectangle 8"/>
            <p:cNvSpPr/>
            <p:nvPr/>
          </p:nvSpPr>
          <p:spPr>
            <a:xfrm>
              <a:off x="0" y="1143000"/>
              <a:ext cx="7772400" cy="2743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371600"/>
              <a:ext cx="7543800" cy="2286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1600200"/>
              <a:ext cx="7315200" cy="1828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600200"/>
            <a:ext cx="6858000" cy="114300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 cap="none" baseline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2756848"/>
            <a:ext cx="6858000" cy="640080"/>
          </a:xfrm>
        </p:spPr>
        <p:txBody>
          <a:bodyPr vert="horz" lIns="91440" tIns="45720" rIns="91440" bIns="45720" rtlCol="0" anchor="t" anchorCtr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>
              <a:buNone/>
              <a:defRPr sz="16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53000" y="6574536"/>
            <a:ext cx="2133600" cy="274320"/>
          </a:xfrm>
        </p:spPr>
        <p:txBody>
          <a:bodyPr/>
          <a:lstStyle/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7400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536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46288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46288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92103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92103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10800000">
            <a:off x="2071048" y="2548267"/>
            <a:ext cx="64008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1"/>
          <p:cNvGrpSpPr/>
          <p:nvPr/>
        </p:nvGrpSpPr>
        <p:grpSpPr>
          <a:xfrm>
            <a:off x="0" y="0"/>
            <a:ext cx="9144000" cy="6400800"/>
            <a:chOff x="0" y="457200"/>
            <a:chExt cx="9144000" cy="64008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1" name="Rectangle 10"/>
            <p:cNvSpPr/>
            <p:nvPr/>
          </p:nvSpPr>
          <p:spPr>
            <a:xfrm>
              <a:off x="0" y="457200"/>
              <a:ext cx="9144000" cy="6400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8600" y="685800"/>
              <a:ext cx="8686800" cy="6172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57200" y="914400"/>
              <a:ext cx="8229600" cy="5943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9144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430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9" name="Rectangle 8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828800"/>
            <a:ext cx="4926013" cy="4343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3600"/>
            <a:ext cx="1371600" cy="38862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 rot="5400000">
            <a:off x="3268981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4" name="Straight Connector 13"/>
          <p:cNvCxnSpPr/>
          <p:nvPr/>
        </p:nvCxnSpPr>
        <p:spPr>
          <a:xfrm rot="10800000">
            <a:off x="1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94678"/>
            <a:ext cx="7315200" cy="778778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5400000">
            <a:off x="3268980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rot="10800000">
            <a:off x="0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13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5" name="Rectangle 14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"/>
            <a:ext cx="7315200" cy="77724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75304" y="1828800"/>
            <a:ext cx="4928616" cy="4562856"/>
          </a:xfrm>
          <a:effectLst>
            <a:reflection blurRad="6350" stA="50000" endA="300" endPos="6000" dist="50800" dir="5400000" sy="-100000" algn="bl" rotWithShape="0"/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0552"/>
            <a:ext cx="1371600" cy="3886200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57150" prstMaterial="metal">
              <a:bevelT w="25400" h="12700" prst="softRound"/>
            </a:sp3d>
          </a:bodyPr>
          <a:lstStyle>
            <a:lvl1pPr marL="0" indent="0">
              <a:buNone/>
              <a:defRPr sz="1400" b="0" kern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1143000"/>
            <a:ext cx="7772400" cy="5715000"/>
            <a:chOff x="1371600" y="1143000"/>
            <a:chExt cx="7772400" cy="5715000"/>
          </a:xfrm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828801"/>
            <a:ext cx="6553200" cy="454470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81600" y="6574536"/>
            <a:ext cx="2133600" cy="274320"/>
          </a:xfrm>
        </p:spPr>
        <p:txBody>
          <a:bodyPr/>
          <a:lstStyle/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 flipV="1">
            <a:off x="836676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4940146" y="3428206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409296" y="152400"/>
            <a:ext cx="734704" cy="5851525"/>
          </a:xfrm>
        </p:spPr>
        <p:txBody>
          <a:bodyPr vert="eaVert"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1371600" y="1143000"/>
            <a:ext cx="7772400" cy="5715000"/>
            <a:chOff x="1371600" y="1143000"/>
            <a:chExt cx="7772400" cy="5715000"/>
          </a:xfrm>
        </p:grpSpPr>
        <p:sp>
          <p:nvSpPr>
            <p:cNvPr id="11" name="Rectangle 10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1828800"/>
            <a:ext cx="6400800" cy="45447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78240" y="6574536"/>
            <a:ext cx="365760" cy="274320"/>
          </a:xfrm>
          <a:prstGeom prst="rect">
            <a:avLst/>
          </a:prstGeom>
        </p:spPr>
        <p:txBody>
          <a:bodyPr vert="horz" lIns="45720" tIns="45720" rIns="4572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64726AD-7750-4CB9-B165-E7532B1940B3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2667000" y="3429000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Date Placeholder 15"/>
          <p:cNvSpPr>
            <a:spLocks noGrp="1"/>
          </p:cNvSpPr>
          <p:nvPr>
            <p:ph type="dt" sz="half" idx="2"/>
          </p:nvPr>
        </p:nvSpPr>
        <p:spPr>
          <a:xfrm>
            <a:off x="6553200" y="6574536"/>
            <a:ext cx="2133600" cy="27432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ABA9651-C3ED-4BFD-8EC0-703CD0644755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1828800" y="6574536"/>
            <a:ext cx="2895600" cy="274320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16200000">
            <a:off x="-2660177" y="3005919"/>
            <a:ext cx="6248400" cy="84616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1">
              <a:lumMod val="75000"/>
              <a:lumOff val="25000"/>
            </a:schemeClr>
          </a:solidFill>
          <a:effectLst>
            <a:innerShdw blurRad="63500">
              <a:srgbClr val="F1F1F1"/>
            </a:inn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20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1pPr>
      <a:lvl2pPr marL="682625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2pPr>
      <a:lvl3pPr marL="1023938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3pPr>
      <a:lvl4pPr marL="1377950" indent="-3540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4pPr>
      <a:lvl5pPr marL="1719263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iscojis.cz/teens/images/stories/nakupovani/znak%20bio%20eu.jpg" TargetMode="External"/><Relationship Id="rId3" Type="http://schemas.openxmlformats.org/officeDocument/2006/relationships/hyperlink" Target="http://www.viscojis.cz/teens/images/stories/bezpecnost/regionalni%20potravina.jpg" TargetMode="External"/><Relationship Id="rId7" Type="http://schemas.openxmlformats.org/officeDocument/2006/relationships/hyperlink" Target="http://www.viscojis.cz/teens/images/stories/nakupovani/bio%20znacka.gif" TargetMode="External"/><Relationship Id="rId2" Type="http://schemas.openxmlformats.org/officeDocument/2006/relationships/hyperlink" Target="http://www.viscojis.cz/teens/images/stories/bezpecnost/klas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viscojis.cz/teens/images/stories/bezpecnost/zemepisne%20oznaceni.jpg" TargetMode="External"/><Relationship Id="rId11" Type="http://schemas.openxmlformats.org/officeDocument/2006/relationships/hyperlink" Target="http://www.bezpecnostpotravin.cz/UserFiles/fota/ov%C3%A1l2.bmp.jpg" TargetMode="External"/><Relationship Id="rId5" Type="http://schemas.openxmlformats.org/officeDocument/2006/relationships/hyperlink" Target="http://www.viscojis.cz/teens/images/stories/bezpecnost/oznaceni%20puvodu.jpg" TargetMode="External"/><Relationship Id="rId10" Type="http://schemas.openxmlformats.org/officeDocument/2006/relationships/hyperlink" Target="http://www.nalok.cz/data/obrazky/26/extra-nalok-aliance-a-znacka-nalok-cz_267ee6e0-3267-4801-a2d7-2383572001c6.jpg" TargetMode="External"/><Relationship Id="rId4" Type="http://schemas.openxmlformats.org/officeDocument/2006/relationships/hyperlink" Target="http://www.viscojis.cz/teens/images/stories/bezpecnost/zarucena%20tradicni.jpg" TargetMode="External"/><Relationship Id="rId9" Type="http://schemas.openxmlformats.org/officeDocument/2006/relationships/hyperlink" Target="http://www.pasekovi.estranky.cz/img/mid/88/cerstve-zampiony-regionalni-potravina-pardubickeho-kraj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3768" y="188641"/>
            <a:ext cx="6552728" cy="864095"/>
          </a:xfrm>
        </p:spPr>
        <p:txBody>
          <a:bodyPr/>
          <a:lstStyle/>
          <a:p>
            <a:pPr lvl="0">
              <a:spcBef>
                <a:spcPct val="20000"/>
              </a:spcBef>
            </a:pPr>
            <a:r>
              <a:rPr lang="cs-CZ" sz="1600" b="1" cap="small" dirty="0">
                <a:solidFill>
                  <a:srgbClr val="575F6D"/>
                </a:solidFill>
                <a:effectLst/>
                <a:latin typeface="Century Schoolbook"/>
                <a:ea typeface="+mn-ea"/>
                <a:cs typeface="+mn-cs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effectLst/>
                <a:latin typeface="Century Schoolbook"/>
                <a:ea typeface="+mn-ea"/>
                <a:cs typeface="+mn-cs"/>
              </a:rPr>
            </a:br>
            <a:r>
              <a:rPr lang="cs-CZ" sz="1600" b="1" cap="small" dirty="0">
                <a:solidFill>
                  <a:srgbClr val="575F6D"/>
                </a:solidFill>
                <a:effectLst/>
                <a:latin typeface="Century Schoolbook"/>
                <a:ea typeface="+mn-ea"/>
                <a:cs typeface="+mn-cs"/>
              </a:rPr>
              <a:t>a Střední odborná škola gastronomie a služeb, Most, příspěvková organizace</a:t>
            </a:r>
            <a:endParaRPr lang="cs-CZ" sz="3200" dirty="0">
              <a:solidFill>
                <a:prstClr val="black">
                  <a:tint val="75000"/>
                </a:prstClr>
              </a:solidFill>
              <a:effectLst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196752"/>
            <a:ext cx="7414592" cy="4104456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DIGITÁLNÍ UČEBNÍ </a:t>
            </a:r>
            <a:r>
              <a:rPr lang="cs-CZ" sz="3200" dirty="0" smtClean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MATERIÁL</a:t>
            </a:r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4875" y="6116637"/>
            <a:ext cx="479266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6125" y="1844824"/>
            <a:ext cx="765175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5746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ZNAČKY KVALITY POTRAVIN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6838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74638"/>
            <a:ext cx="4834880" cy="1714202"/>
          </a:xfrm>
        </p:spPr>
        <p:txBody>
          <a:bodyPr/>
          <a:lstStyle/>
          <a:p>
            <a:r>
              <a:rPr lang="cs-CZ" dirty="0" smtClean="0"/>
              <a:t>ČESKÁ NÁRODNÍ ZNAČKA - KLASA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57400" y="2708920"/>
            <a:ext cx="6400800" cy="3664584"/>
          </a:xfrm>
        </p:spPr>
        <p:txBody>
          <a:bodyPr/>
          <a:lstStyle/>
          <a:p>
            <a:r>
              <a:rPr lang="cs-CZ" dirty="0" smtClean="0"/>
              <a:t>JEDNÁ SE O PROVĚŘENOU JEDINEČNOU KVALITU VÝROBKU.</a:t>
            </a:r>
          </a:p>
          <a:p>
            <a:r>
              <a:rPr lang="cs-CZ" dirty="0" smtClean="0"/>
              <a:t>ZNAČKU UDĚLUJE  MINISTERSTVO ZEMĚDĚLSTVÍ.</a:t>
            </a:r>
          </a:p>
          <a:p>
            <a:r>
              <a:rPr lang="cs-CZ" dirty="0" smtClean="0"/>
              <a:t>JEDNÁ SE O ČESKÉ POTRAVINY.</a:t>
            </a:r>
          </a:p>
          <a:p>
            <a:r>
              <a:rPr lang="cs-CZ" dirty="0" smtClean="0"/>
              <a:t>ZNAČKA SE UDĚLUJE NA 3 ROKY, POTÉ JE ZNAČKA PRODLOUŽENA NEBO ODEBRÁNA.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2695575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4251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23928" y="274638"/>
            <a:ext cx="4762872" cy="1143000"/>
          </a:xfrm>
        </p:spPr>
        <p:txBody>
          <a:bodyPr/>
          <a:lstStyle/>
          <a:p>
            <a:r>
              <a:rPr lang="cs-CZ" dirty="0" smtClean="0"/>
              <a:t>REGIONÁLNÍ POTRAVINA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5" y="2852936"/>
            <a:ext cx="5112569" cy="3520568"/>
          </a:xfrm>
        </p:spPr>
        <p:txBody>
          <a:bodyPr>
            <a:normAutofit/>
          </a:bodyPr>
          <a:lstStyle/>
          <a:p>
            <a:r>
              <a:rPr lang="cs-CZ" dirty="0" smtClean="0"/>
              <a:t>ZNAČKA POMÁHÁ PROSADIT NA ČESKÉM TRHU KVALITNÍ TRADIČNÍ POTRAVINY.</a:t>
            </a:r>
          </a:p>
          <a:p>
            <a:r>
              <a:rPr lang="cs-CZ" dirty="0" smtClean="0"/>
              <a:t>UDĚLUJE JI TUZEMSKÝM POTRAVINÁŘSKÝM NEBO ZEMĚDĚLSKÝM VÝROBKŮM.</a:t>
            </a:r>
          </a:p>
          <a:p>
            <a:r>
              <a:rPr lang="cs-CZ" dirty="0" smtClean="0"/>
              <a:t>VÝROBEK MUSÍ ZARUČOVAT VÝJIMEČNOST VE VZTAHU </a:t>
            </a:r>
            <a:r>
              <a:rPr lang="cs-CZ" dirty="0" smtClean="0"/>
              <a:t>                      K </a:t>
            </a:r>
            <a:r>
              <a:rPr lang="cs-CZ" dirty="0" smtClean="0"/>
              <a:t>PODOBNÝM VÝROBKŮM.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5" y="75921"/>
            <a:ext cx="3168353" cy="2344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0369" y="1988840"/>
            <a:ext cx="3086100" cy="438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5408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46350" y="274638"/>
            <a:ext cx="5997650" cy="1143000"/>
          </a:xfrm>
        </p:spPr>
        <p:txBody>
          <a:bodyPr/>
          <a:lstStyle/>
          <a:p>
            <a:r>
              <a:rPr lang="cs-CZ" dirty="0" smtClean="0"/>
              <a:t>ZARUČENÁ TRADIČNÍ SPECIALITA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57400" y="2362200"/>
            <a:ext cx="6400800" cy="4011304"/>
          </a:xfrm>
        </p:spPr>
        <p:txBody>
          <a:bodyPr/>
          <a:lstStyle/>
          <a:p>
            <a:r>
              <a:rPr lang="cs-CZ" dirty="0" smtClean="0"/>
              <a:t>PODPORUJE PROPAGACI TRADIČNÍCH VÝROBKŮ </a:t>
            </a:r>
          </a:p>
          <a:p>
            <a:r>
              <a:rPr lang="cs-CZ" dirty="0" smtClean="0"/>
              <a:t>SNAŽÍ SE O UDRŽENÍ TRADIČNÍCH METOD.</a:t>
            </a:r>
          </a:p>
          <a:p>
            <a:r>
              <a:rPr lang="cs-CZ" dirty="0" smtClean="0"/>
              <a:t>ZNAČKU SMĚJÍ POUŽÍVAT POUZE TY VÝROBKY, KTERÉ SE U NÁS VYRÁBĚJÍ NEJMÉNĚ 25 LET.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2390775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4074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274638"/>
            <a:ext cx="5987008" cy="1143000"/>
          </a:xfrm>
        </p:spPr>
        <p:txBody>
          <a:bodyPr/>
          <a:lstStyle/>
          <a:p>
            <a:r>
              <a:rPr lang="cs-CZ" dirty="0" smtClean="0"/>
              <a:t>CHRÁNĚNÉ OZNAČENÍ PŮVODU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55688" y="2276872"/>
            <a:ext cx="6802512" cy="4096632"/>
          </a:xfrm>
        </p:spPr>
        <p:txBody>
          <a:bodyPr/>
          <a:lstStyle/>
          <a:p>
            <a:r>
              <a:rPr lang="cs-CZ" dirty="0" smtClean="0"/>
              <a:t>ZNAČKA ZAJIŠŤUJE OCHRANU OZNAČENÍ ZEMĚDĚLSKÝCH A POTRAVINÁŘSKÝCH VÝROBKŮ NA CELÉM ÚZENÍ EVROPSKÉ UNIE.</a:t>
            </a:r>
          </a:p>
          <a:p>
            <a:r>
              <a:rPr lang="cs-CZ" dirty="0" smtClean="0"/>
              <a:t>VÝROBEK JE OZNAČEN NÁZVEM REGIONU, KDE KVALITA NEBO VLASTNOSTI VÝROBKU MUSÍ BÝT DÁNY ZVLÁŠTNÍM ZEMĚPISNÝM PROSTŘEDÍM.</a:t>
            </a:r>
          </a:p>
          <a:p>
            <a:r>
              <a:rPr lang="cs-CZ" dirty="0" smtClean="0"/>
              <a:t>PRODUKCE, PŘÍPRAVA A ZPRACOVÁNÍ MUSÍ PROBÍHAT V TÉTO ZEMĚPISNÉ OBLASTI.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640"/>
            <a:ext cx="1800225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8524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15816" y="274638"/>
            <a:ext cx="6228184" cy="1143000"/>
          </a:xfrm>
        </p:spPr>
        <p:txBody>
          <a:bodyPr/>
          <a:lstStyle/>
          <a:p>
            <a:r>
              <a:rPr lang="cs-CZ" dirty="0" smtClean="0"/>
              <a:t>CHRÁNĚNÉ ZEMĚPISNÉ OZNAČENÍ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780928"/>
            <a:ext cx="7272808" cy="3592575"/>
          </a:xfrm>
        </p:spPr>
        <p:txBody>
          <a:bodyPr/>
          <a:lstStyle/>
          <a:p>
            <a:r>
              <a:rPr lang="cs-CZ" dirty="0" smtClean="0"/>
              <a:t>ZNAČKA ZAJIŠŤUJE OCHRANU OZNAČENÍ ZEMĚDĚLSKÝCH  A POTRAVINÁŘSKÝCH VÝROBKŮ NA ÚZEMÍ EVROPSKÉ UNIE.</a:t>
            </a:r>
          </a:p>
          <a:p>
            <a:r>
              <a:rPr lang="cs-CZ" dirty="0" smtClean="0"/>
              <a:t>JEDNÁ SE O CHRÁNĚNÉ ZNAČENÍ PŮVODU, NÁZEV REGIONU, </a:t>
            </a:r>
            <a:r>
              <a:rPr lang="cs-CZ" dirty="0" smtClean="0"/>
              <a:t>ZEMĚ, </a:t>
            </a:r>
            <a:r>
              <a:rPr lang="cs-CZ" dirty="0" smtClean="0"/>
              <a:t>ODKUD VÝROBEK POCHÁZÍ.</a:t>
            </a:r>
          </a:p>
          <a:p>
            <a:r>
              <a:rPr lang="cs-CZ" dirty="0" smtClean="0"/>
              <a:t>ZBOŽÍ MÁ URČITOU POVĚST ČI JINÉ VLASTNOSTI, KTERÉ JSOU CHARAKTERISTICKÉ  PŮVODEM ZEMĚ.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641"/>
            <a:ext cx="216024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6643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87824" y="260649"/>
            <a:ext cx="5688632" cy="936103"/>
          </a:xfrm>
        </p:spPr>
        <p:txBody>
          <a:bodyPr/>
          <a:lstStyle/>
          <a:p>
            <a:r>
              <a:rPr lang="cs-CZ" dirty="0" smtClean="0"/>
              <a:t>NALOK.CZ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01122" y="2546648"/>
            <a:ext cx="7657078" cy="3826856"/>
          </a:xfrm>
        </p:spPr>
        <p:txBody>
          <a:bodyPr/>
          <a:lstStyle/>
          <a:p>
            <a:r>
              <a:rPr lang="cs-CZ" dirty="0" smtClean="0"/>
              <a:t>JE TO SDRUŽENÍ FARMÁŘŮ, SEDLÁKŮ A MENŠÍCH ZEMĚDĚLCŮ, KTEŘÍ PRODÁVAJÍ VÝROBKY POD TOUTO ZNAČKOU</a:t>
            </a:r>
          </a:p>
          <a:p>
            <a:r>
              <a:rPr lang="cs-CZ" dirty="0" smtClean="0"/>
              <a:t>JEDNÁ SE O SNAŽŠÍ IDENTIFIKACI VÝROBKU POCHÁZEJÍCÍCH OD FARMÁŘŮ, SEDLÁKŮ, MENŠÍCH ZEMĚDĚLCŮ.</a:t>
            </a:r>
          </a:p>
          <a:p>
            <a:r>
              <a:rPr lang="cs-CZ" dirty="0" smtClean="0"/>
              <a:t>GARANTUJE KVALITU TĚCHTO VÝROBKŮ Z ČESKÝCH SUROVIN.</a:t>
            </a:r>
          </a:p>
          <a:p>
            <a:r>
              <a:rPr lang="cs-CZ" dirty="0" smtClean="0"/>
              <a:t>VYRÁBÍ SE V MENŠÍCH VÝROBNÁCH, KDE VZNIKLA SUROVINA K VÝROBĚ.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1122" y="260648"/>
            <a:ext cx="2052637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6750" y="1124744"/>
            <a:ext cx="4667250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51290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87824" y="332656"/>
            <a:ext cx="5915000" cy="1728192"/>
          </a:xfrm>
        </p:spPr>
        <p:txBody>
          <a:bodyPr/>
          <a:lstStyle/>
          <a:p>
            <a:r>
              <a:rPr lang="cs-CZ" dirty="0" smtClean="0"/>
              <a:t>PRODUKT EKOLOGICKÉHO 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276872"/>
            <a:ext cx="7486600" cy="4096632"/>
          </a:xfrm>
        </p:spPr>
        <p:txBody>
          <a:bodyPr/>
          <a:lstStyle/>
          <a:p>
            <a:r>
              <a:rPr lang="cs-CZ" dirty="0" smtClean="0"/>
              <a:t>JEDNÁ SE O ZNAK BIO A BIOPOTRAVINY.</a:t>
            </a:r>
          </a:p>
          <a:p>
            <a:r>
              <a:rPr lang="cs-CZ" dirty="0" smtClean="0"/>
              <a:t>JSOU TO POTRAVINY VYROBENÉ Z BIOPRODUKTŮ.</a:t>
            </a:r>
          </a:p>
          <a:p>
            <a:r>
              <a:rPr lang="cs-CZ" dirty="0" smtClean="0"/>
              <a:t>JSOU ROSTLINNÉHO NEBO  ŽIVOČIŠNÉHO PŮVODU ZÍSKANÉ Z EKOLOGICKÉHO ZEMĚDLSTVÍ.</a:t>
            </a:r>
          </a:p>
          <a:p>
            <a:r>
              <a:rPr lang="cs-CZ" dirty="0" smtClean="0"/>
              <a:t>NAPŘÍKLAD – BIO MLÉKO, BIO SÝR.</a:t>
            </a:r>
          </a:p>
          <a:p>
            <a:r>
              <a:rPr lang="cs-CZ" dirty="0" smtClean="0"/>
              <a:t>SOUČÁSTÍ KAŽDÉ BIO POTRAVINY JE CERTIFIKÁT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/DOKUMENT, ŽE POCHÁZÍ Z EKOLOGICKÉHO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ZEMĚDĚLSTVÍ/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1999109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2935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03848" y="274638"/>
            <a:ext cx="5482952" cy="1143000"/>
          </a:xfrm>
        </p:spPr>
        <p:txBody>
          <a:bodyPr/>
          <a:lstStyle/>
          <a:p>
            <a:r>
              <a:rPr lang="cs-CZ" dirty="0" smtClean="0"/>
              <a:t>KÓD KONTROLNÍ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828800"/>
            <a:ext cx="7630616" cy="4544704"/>
          </a:xfrm>
        </p:spPr>
        <p:txBody>
          <a:bodyPr/>
          <a:lstStyle/>
          <a:p>
            <a:r>
              <a:rPr lang="cs-CZ" dirty="0" smtClean="0"/>
              <a:t>KTERÁ KONTROLUJE  A GARANTUJE TO, ŽE VÝROBEK SPLŇUJE PODMÍNKY PRO BIO POTRAVINY.</a:t>
            </a:r>
          </a:p>
          <a:p>
            <a:r>
              <a:rPr lang="cs-CZ" dirty="0" smtClean="0"/>
              <a:t>V ČESKÉ REPUBLICE PROVÁDÍ KONTROLU 3 SOUKROMÉ SUBJEKTY, KAŽDÝ MÁ SVŮJ KÓD.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KONTROLA EKOLOGICKÉHO ZEMĚDĚLSTVÍ „KEZ“ KÓD NA OBALU JE :                    CZ-BIO-001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ABCERT, KÓD NA OBALU JE:      CZ-BIO-002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BIOKONT , KÓD NA OBALU JE:    CZ-BIO-003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2520280" cy="177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2149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87824" y="1"/>
            <a:ext cx="5904656" cy="2060848"/>
          </a:xfrm>
        </p:spPr>
        <p:txBody>
          <a:bodyPr/>
          <a:lstStyle/>
          <a:p>
            <a:r>
              <a:rPr lang="cs-CZ" dirty="0" smtClean="0"/>
              <a:t>OZNAČENÍ VÝROBKŮ ŽIVOČIŠNÉHO PŮVODU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348880"/>
            <a:ext cx="7776864" cy="4024624"/>
          </a:xfrm>
        </p:spPr>
        <p:txBody>
          <a:bodyPr/>
          <a:lstStyle/>
          <a:p>
            <a:r>
              <a:rPr lang="cs-CZ" dirty="0" smtClean="0"/>
              <a:t>ZNAČKA NÁM ŘÍKÁ, KDE VÝROBEK BYL VYROBEN.</a:t>
            </a:r>
          </a:p>
          <a:p>
            <a:r>
              <a:rPr lang="cs-CZ" dirty="0" smtClean="0"/>
              <a:t>SPLŇUJE HYGIENICKÉ POŽADAVKY.</a:t>
            </a:r>
          </a:p>
          <a:p>
            <a:r>
              <a:rPr lang="cs-CZ" dirty="0" smtClean="0"/>
              <a:t>VÝROBKY KONTROLUJE  STÁTNÍ VETERINÁRNÍ SPRÁVA.</a:t>
            </a:r>
          </a:p>
          <a:p>
            <a:r>
              <a:rPr lang="cs-CZ" dirty="0" smtClean="0"/>
              <a:t>JEDNÁ SE O IDENTIFIKAČNÍ ZNAČKU. </a:t>
            </a:r>
          </a:p>
          <a:p>
            <a:r>
              <a:rPr lang="cs-CZ" dirty="0" smtClean="0"/>
              <a:t>BARVA PRO TISK NA VÝROBKY JE POTRAVINÁŘSKÁ.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0764" y="123982"/>
            <a:ext cx="2013044" cy="1864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06030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7" y="173576"/>
            <a:ext cx="4933601" cy="951168"/>
          </a:xfrm>
        </p:spPr>
        <p:txBody>
          <a:bodyPr/>
          <a:lstStyle/>
          <a:p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340768"/>
            <a:ext cx="7848872" cy="503273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Které znáte značky kvality výrobků?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Jak se jmenuje česká národní značka?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Jaké potraviny jsou označeny značkou produktu ekologického zemědělství? 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Chráněné označení původu výrobku nám říká, že….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Čím se liší značka NALOK.CZ od značky KLASA?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Co obsahuje identifikační značka?</a:t>
            </a:r>
          </a:p>
          <a:p>
            <a:pPr marL="457200" indent="-457200">
              <a:buFont typeface="+mj-lt"/>
              <a:buAutoNum type="arabicPeriod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36918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188641"/>
            <a:ext cx="4128791" cy="504056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908720"/>
            <a:ext cx="8064896" cy="5688632"/>
          </a:xfrm>
        </p:spPr>
        <p:txBody>
          <a:bodyPr>
            <a:normAutofit fontScale="85000" lnSpcReduction="10000"/>
          </a:bodyPr>
          <a:lstStyle/>
          <a:p>
            <a:r>
              <a:rPr lang="cs-CZ" sz="1800" dirty="0" smtClean="0">
                <a:hlinkClick r:id="rId2"/>
              </a:rPr>
              <a:t>http://www.viscojis.cz/teens/images/stories/bezpecnost/klasa.jpg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http://www.viscojis.cz/teens/images/stories/bezpecnost/regionalni%20potravina.jpg</a:t>
            </a:r>
            <a:endParaRPr lang="cs-CZ" sz="1800" dirty="0" smtClean="0"/>
          </a:p>
          <a:p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www.viscojis.cz/teens/images/stories/bezpecnost/zarucena%20tradicni.jpg</a:t>
            </a:r>
            <a:endParaRPr lang="cs-CZ" sz="1800" dirty="0" smtClean="0"/>
          </a:p>
          <a:p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www.viscojis.cz/teens/images/stories/bezpecnost/oznaceni%20puvodu.jpg</a:t>
            </a:r>
            <a:endParaRPr lang="cs-CZ" sz="1800" dirty="0" smtClean="0"/>
          </a:p>
          <a:p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www.viscojis.cz/teens/images/stories/bezpecnost/zemepisne%20oznaceni.jpg</a:t>
            </a:r>
            <a:endParaRPr lang="cs-CZ" sz="1800" dirty="0" smtClean="0"/>
          </a:p>
          <a:p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www.viscojis.cz/teens/images/stories/nakupovani/bio%20znacka.gif</a:t>
            </a:r>
            <a:endParaRPr lang="cs-CZ" sz="1800" dirty="0" smtClean="0"/>
          </a:p>
          <a:p>
            <a:r>
              <a:rPr lang="cs-CZ" sz="1800" dirty="0">
                <a:hlinkClick r:id="rId8"/>
              </a:rPr>
              <a:t>http://</a:t>
            </a:r>
            <a:r>
              <a:rPr lang="cs-CZ" sz="1800" dirty="0" smtClean="0">
                <a:hlinkClick r:id="rId8"/>
              </a:rPr>
              <a:t>www.viscojis.cz/teens/images/stories/nakupovani/znak%20bio%20eu.jpg</a:t>
            </a:r>
            <a:endParaRPr lang="cs-CZ" sz="1800" dirty="0" smtClean="0"/>
          </a:p>
          <a:p>
            <a:r>
              <a:rPr lang="cs-CZ" sz="1800" dirty="0">
                <a:hlinkClick r:id="rId9"/>
              </a:rPr>
              <a:t>http://</a:t>
            </a:r>
            <a:r>
              <a:rPr lang="cs-CZ" sz="1800" dirty="0" smtClean="0">
                <a:hlinkClick r:id="rId9"/>
              </a:rPr>
              <a:t>www.pasekovi.estranky.cz/img/mid/88/cerstve-zampiony-regionalni-potravina-pardubickeho-kraje.jpg</a:t>
            </a:r>
            <a:endParaRPr lang="cs-CZ" sz="1800" dirty="0" smtClean="0"/>
          </a:p>
          <a:p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www.nalok.cz/data/obrazky/26/extra-nalok-aliance-a-znacka-nalok-cz_267ee6e0-3267-4801-a2d7-2383572001c6.jpg</a:t>
            </a:r>
            <a:endParaRPr lang="cs-CZ" sz="1800" dirty="0" smtClean="0"/>
          </a:p>
          <a:p>
            <a:r>
              <a:rPr lang="cs-CZ" sz="1800" dirty="0">
                <a:hlinkClick r:id="rId11"/>
              </a:rPr>
              <a:t>http://</a:t>
            </a:r>
            <a:r>
              <a:rPr lang="cs-CZ" sz="1800" dirty="0" smtClean="0">
                <a:hlinkClick r:id="rId11"/>
              </a:rPr>
              <a:t>www.bezpecnostpotravin.cz/UserFiles/fota/ov%C3%A1l2.bmp.jpg</a:t>
            </a:r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49432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Infinity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Infinity">
      <a:fillStyleLst>
        <a:solidFill>
          <a:schemeClr val="phClr">
            <a:shade val="95000"/>
            <a:satMod val="115000"/>
          </a:schemeClr>
        </a:solidFill>
        <a:gradFill rotWithShape="1">
          <a:gsLst>
            <a:gs pos="0">
              <a:schemeClr val="phClr">
                <a:tint val="90000"/>
                <a:alpha val="50000"/>
                <a:satMod val="150000"/>
              </a:schemeClr>
            </a:gs>
            <a:gs pos="35000">
              <a:schemeClr val="phClr">
                <a:tint val="100000"/>
                <a:alpha val="80000"/>
                <a:satMod val="130000"/>
              </a:schemeClr>
            </a:gs>
            <a:gs pos="100000">
              <a:schemeClr val="phClr">
                <a:tint val="100000"/>
                <a:shade val="90000"/>
                <a:alpha val="95000"/>
                <a:satMod val="11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1000"/>
                <a:alpha val="90000"/>
                <a:satMod val="130000"/>
              </a:schemeClr>
            </a:gs>
            <a:gs pos="50000">
              <a:schemeClr val="phClr">
                <a:shade val="93000"/>
                <a:alpha val="70000"/>
                <a:satMod val="130000"/>
              </a:schemeClr>
            </a:gs>
            <a:gs pos="75000">
              <a:schemeClr val="phClr">
                <a:shade val="94000"/>
                <a:alpha val="50000"/>
                <a:satMod val="135000"/>
              </a:schemeClr>
            </a:gs>
            <a:gs pos="100000">
              <a:schemeClr val="phClr">
                <a:shade val="94000"/>
                <a:alpha val="50000"/>
                <a:satMod val="135000"/>
              </a:schemeClr>
            </a:gs>
          </a:gsLst>
          <a:lin ang="0" scaled="0"/>
        </a:gradFill>
      </a:fillStyleLst>
      <a:lnStyleLst>
        <a:ln w="19050" cap="flat" cmpd="sng" algn="ctr">
          <a:solidFill>
            <a:schemeClr val="phClr">
              <a:shade val="95000"/>
            </a:schemeClr>
          </a:solidFill>
          <a:prstDash val="solid"/>
        </a:ln>
        <a:ln w="31750" cap="flat" cmpd="sng" algn="ctr">
          <a:solidFill>
            <a:schemeClr val="phClr">
              <a:shade val="95000"/>
              <a:satMod val="110000"/>
            </a:schemeClr>
          </a:solidFill>
          <a:prstDash val="solid"/>
        </a:ln>
        <a:ln w="57150" cap="flat" cmpd="dbl" algn="ctr">
          <a:solidFill>
            <a:schemeClr val="phClr">
              <a:shade val="95000"/>
              <a:satMod val="130000"/>
            </a:schemeClr>
          </a:solidFill>
          <a:prstDash val="solid"/>
        </a:ln>
      </a:lnStyleLst>
      <a:effectStyleLst>
        <a:effectStyle>
          <a:effectLst>
            <a:outerShdw blurRad="63500" dist="25400" dir="5400000" sx="101000" sy="101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dir="5400000" sx="101000" sy="101000" algn="ctr" rotWithShape="0">
              <a:srgbClr val="000000">
                <a:alpha val="50000"/>
              </a:srgbClr>
            </a:outerShdw>
            <a:reflection blurRad="12700" stA="26000" endPos="15000" dist="19050" dir="5400000" sy="-100000" rotWithShape="0"/>
          </a:effectLst>
        </a:effectStyle>
        <a:effectStyle>
          <a:effectLst>
            <a:innerShdw blurRad="101600" dist="12700">
              <a:srgbClr val="000000">
                <a:alpha val="35000"/>
              </a:srgbClr>
            </a:innerShdw>
            <a:reflection blurRad="12700" stA="26000" endPos="25000" dist="1905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5400000"/>
            </a:lightRig>
          </a:scene3d>
          <a:sp3d>
            <a:bevelT w="381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250000"/>
              </a:schemeClr>
            </a:gs>
            <a:gs pos="40000">
              <a:schemeClr val="phClr">
                <a:tint val="90000"/>
                <a:shade val="80000"/>
                <a:satMod val="200000"/>
              </a:schemeClr>
            </a:gs>
            <a:gs pos="100000">
              <a:schemeClr val="phClr">
                <a:shade val="20000"/>
                <a:satMod val="17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Nekonečno</Template>
  <TotalTime>99</TotalTime>
  <Words>480</Words>
  <Application>Microsoft Office PowerPoint</Application>
  <PresentationFormat>Předvádění na obrazovce (4:3)</PresentationFormat>
  <Paragraphs>70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1</vt:lpstr>
      <vt:lpstr>Střední průmyslová škola a Střední odborná škola gastronomie a služeb, Most, příspěvková organizace</vt:lpstr>
      <vt:lpstr>ZNAČKY KVALITY POTRAVIN</vt:lpstr>
      <vt:lpstr>ČESKÁ NÁRODNÍ ZNAČKA - KLASA</vt:lpstr>
      <vt:lpstr>REGIONÁLNÍ POTRAVINA</vt:lpstr>
      <vt:lpstr>ZARUČENÁ TRADIČNÍ SPECIALITA</vt:lpstr>
      <vt:lpstr>CHRÁNĚNÉ OZNAČENÍ PŮVODU</vt:lpstr>
      <vt:lpstr>CHRÁNĚNÉ ZEMĚPISNÉ OZNAČENÍ</vt:lpstr>
      <vt:lpstr>NALOK.CZ</vt:lpstr>
      <vt:lpstr>PRODUKT EKOLOGICKÉHO ZEMĚDĚLSTVÍ</vt:lpstr>
      <vt:lpstr>KÓD KONTROLNÍ ORGANIZACE</vt:lpstr>
      <vt:lpstr>OZNAČENÍ VÝROBKŮ ŽIVOČIŠNÉHO PŮVODU</vt:lpstr>
      <vt:lpstr>OPAKOVÁNÍ:</vt:lpstr>
      <vt:lpstr>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značky</dc:title>
  <dc:creator>Pepe</dc:creator>
  <cp:lastModifiedBy>Dum</cp:lastModifiedBy>
  <cp:revision>27</cp:revision>
  <dcterms:created xsi:type="dcterms:W3CDTF">2013-05-30T19:16:42Z</dcterms:created>
  <dcterms:modified xsi:type="dcterms:W3CDTF">2013-06-19T20:19:24Z</dcterms:modified>
</cp:coreProperties>
</file>