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E967A78-71B2-4623-9088-530DC95D80A4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02B2C64-C139-40E4-A587-D6C1A6935C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406266.jpg" TargetMode="External"/><Relationship Id="rId3" Type="http://schemas.openxmlformats.org/officeDocument/2006/relationships/hyperlink" Target="http://officeimg.vo.msecnd.net/en-us/images/MR900437994.jpg" TargetMode="External"/><Relationship Id="rId7" Type="http://schemas.openxmlformats.org/officeDocument/2006/relationships/hyperlink" Target="http://officeimg.vo.msecnd.net/en-us/images/MH900360952.jpg" TargetMode="External"/><Relationship Id="rId2" Type="http://schemas.openxmlformats.org/officeDocument/2006/relationships/hyperlink" Target="http://officeimg.vo.msecnd.net/en-us/images/MR90043030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228965.jpg" TargetMode="External"/><Relationship Id="rId11" Type="http://schemas.openxmlformats.org/officeDocument/2006/relationships/hyperlink" Target="http://officeimg.vo.msecnd.net/en-us/images/MH900387900.jpg" TargetMode="External"/><Relationship Id="rId5" Type="http://schemas.openxmlformats.org/officeDocument/2006/relationships/hyperlink" Target="http://officeimg.vo.msecnd.net/en-us/images/MR900228977.jpg" TargetMode="External"/><Relationship Id="rId10" Type="http://schemas.openxmlformats.org/officeDocument/2006/relationships/hyperlink" Target="http://officeimg.vo.msecnd.net/en-us/images/MH900240983.jpg" TargetMode="External"/><Relationship Id="rId4" Type="http://schemas.openxmlformats.org/officeDocument/2006/relationships/hyperlink" Target="http://officeimg.vo.msecnd.net/en-us/images/MR900297501.jpg" TargetMode="External"/><Relationship Id="rId9" Type="http://schemas.openxmlformats.org/officeDocument/2006/relationships/hyperlink" Target="http://officeimg.vo.msecnd.net/en-us/images/MH90044217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704088"/>
            <a:ext cx="6851104" cy="944853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8941"/>
            <a:ext cx="8229600" cy="4012307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166" y="6162675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79"/>
            <a:ext cx="7848871" cy="3813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5752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80728"/>
            <a:ext cx="7851648" cy="5112568"/>
          </a:xfrm>
        </p:spPr>
        <p:txBody>
          <a:bodyPr>
            <a:noAutofit/>
          </a:bodyPr>
          <a:lstStyle/>
          <a:p>
            <a:pPr algn="l"/>
            <a:r>
              <a:rPr lang="cs-CZ" sz="9600" b="1" dirty="0">
                <a:solidFill>
                  <a:srgbClr val="0BD0D9">
                    <a:tint val="90000"/>
                    <a:satMod val="120000"/>
                  </a:srgb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NABÍDKA  ZBOŽÍ </a:t>
            </a:r>
            <a:endParaRPr lang="cs-CZ" sz="9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1071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6150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4617B"/>
                </a:solidFill>
              </a:rPr>
              <a:t>NABÍDKA ZBOŽÍ - VŠEOBECNĚ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759696"/>
          </a:xfrm>
        </p:spPr>
        <p:txBody>
          <a:bodyPr/>
          <a:lstStyle/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Nabídka zboží je úspěšností obchodní firmy.</a:t>
            </a:r>
          </a:p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Podněcuje zájem o koupi zboží.</a:t>
            </a:r>
          </a:p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Vychází z prodejního </a:t>
            </a:r>
            <a:r>
              <a:rPr lang="cs-CZ" dirty="0" smtClean="0">
                <a:solidFill>
                  <a:prstClr val="black"/>
                </a:solidFill>
              </a:rPr>
              <a:t>rozhovoru, </a:t>
            </a:r>
            <a:r>
              <a:rPr lang="cs-CZ" dirty="0">
                <a:solidFill>
                  <a:prstClr val="black"/>
                </a:solidFill>
              </a:rPr>
              <a:t>vystavení a označení zboží, formy prodeje……</a:t>
            </a:r>
          </a:p>
          <a:p>
            <a:pPr marL="0" lvl="0" indent="0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404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0" indent="-914400">
              <a:buClr>
                <a:srgbClr val="0BD0D9"/>
              </a:buClr>
              <a:buFont typeface="+mj-lt"/>
              <a:buAutoNum type="arabicPeriod"/>
            </a:pPr>
            <a:r>
              <a:rPr lang="cs-CZ" sz="4800" dirty="0">
                <a:solidFill>
                  <a:prstClr val="black"/>
                </a:solidFill>
              </a:rPr>
              <a:t>OSOBNÍ 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sz="4800" dirty="0">
                <a:solidFill>
                  <a:prstClr val="black"/>
                </a:solidFill>
              </a:rPr>
              <a:t>      NABÍDKA </a:t>
            </a:r>
          </a:p>
          <a:p>
            <a:pPr marL="0" lvl="0" indent="0">
              <a:buClr>
                <a:srgbClr val="0BD0D9"/>
              </a:buClr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pPr marL="914400" lvl="0" indent="-914400">
              <a:buClr>
                <a:srgbClr val="0BD0D9"/>
              </a:buClr>
              <a:buFont typeface="+mj-lt"/>
              <a:buAutoNum type="arabicPeriod" startAt="2"/>
            </a:pPr>
            <a:r>
              <a:rPr lang="cs-CZ" sz="4800" dirty="0">
                <a:solidFill>
                  <a:prstClr val="black"/>
                </a:solidFill>
              </a:rPr>
              <a:t>OPTICKÁ 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sz="4800" dirty="0">
                <a:solidFill>
                  <a:prstClr val="black"/>
                </a:solidFill>
              </a:rPr>
              <a:t>      NABÍDKA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DRUHY NABÍDKY</a:t>
            </a:r>
            <a:endParaRPr lang="cs-CZ" sz="8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8375" y="1556792"/>
            <a:ext cx="3095625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5400" y="4293096"/>
            <a:ext cx="3095625" cy="2539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6930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solidFill>
                  <a:srgbClr val="04617B"/>
                </a:solidFill>
              </a:rPr>
              <a:t>OSOBNÍ NABÍDKA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Clr>
                <a:srgbClr val="0BD0D9"/>
              </a:buClr>
              <a:buNone/>
            </a:pPr>
            <a:r>
              <a:rPr lang="cs-CZ" sz="2400" i="1" dirty="0">
                <a:solidFill>
                  <a:prstClr val="black"/>
                </a:solidFill>
              </a:rPr>
              <a:t>Je velmi důležitá u prodeje s obsluhou.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sz="2400" i="1" dirty="0">
                <a:solidFill>
                  <a:prstClr val="black"/>
                </a:solidFill>
              </a:rPr>
              <a:t>Vyžaduje  znalosti  prodavače  o zboží  a  o psychologii zákazníka /umění jednat s lidmi/.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sz="2400" i="1" dirty="0">
                <a:solidFill>
                  <a:prstClr val="black"/>
                </a:solidFill>
              </a:rPr>
              <a:t>Usnadní tím rozhodování zákazníka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sz="2400" i="1" dirty="0">
                <a:solidFill>
                  <a:prstClr val="black"/>
                </a:solidFill>
              </a:rPr>
              <a:t>Mluvíme jasně, přirozeně, zřetelně se správnou výslovností.</a:t>
            </a:r>
          </a:p>
          <a:p>
            <a:pPr marL="0" lvl="0" indent="0">
              <a:buClr>
                <a:srgbClr val="0BD0D9"/>
              </a:buClr>
              <a:buNone/>
            </a:pP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Clr>
                <a:srgbClr val="0BD0D9"/>
              </a:buClr>
              <a:buNone/>
            </a:pPr>
            <a:r>
              <a:rPr lang="cs-CZ" sz="2400" u="sng" dirty="0">
                <a:solidFill>
                  <a:prstClr val="black"/>
                </a:solidFill>
              </a:rPr>
              <a:t>Dělí se na: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</a:p>
          <a:p>
            <a:pPr marL="0" lvl="0" indent="0">
              <a:buClr>
                <a:srgbClr val="0BD0D9"/>
              </a:buClr>
              <a:buNone/>
            </a:pPr>
            <a:endParaRPr lang="cs-CZ" sz="1300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2400" b="1" dirty="0">
                <a:solidFill>
                  <a:prstClr val="black"/>
                </a:solidFill>
              </a:rPr>
              <a:t>doplňkovou</a:t>
            </a:r>
            <a:r>
              <a:rPr lang="cs-CZ" sz="2400" dirty="0">
                <a:solidFill>
                  <a:prstClr val="black"/>
                </a:solidFill>
              </a:rPr>
              <a:t> nabídku</a:t>
            </a:r>
          </a:p>
          <a:p>
            <a:pPr lvl="0">
              <a:buClr>
                <a:srgbClr val="0BD0D9"/>
              </a:buClr>
            </a:pPr>
            <a:r>
              <a:rPr lang="cs-CZ" sz="2400" dirty="0">
                <a:solidFill>
                  <a:prstClr val="black"/>
                </a:solidFill>
              </a:rPr>
              <a:t>nabídku </a:t>
            </a:r>
            <a:r>
              <a:rPr lang="cs-CZ" sz="2400" b="1" dirty="0">
                <a:solidFill>
                  <a:prstClr val="black"/>
                </a:solidFill>
              </a:rPr>
              <a:t>nových druhů zboží</a:t>
            </a:r>
          </a:p>
          <a:p>
            <a:pPr lvl="0">
              <a:buClr>
                <a:srgbClr val="0BD0D9"/>
              </a:buClr>
            </a:pPr>
            <a:r>
              <a:rPr lang="cs-CZ" sz="2400" b="1" dirty="0">
                <a:solidFill>
                  <a:prstClr val="black"/>
                </a:solidFill>
              </a:rPr>
              <a:t>připomínkovou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nabídku</a:t>
            </a:r>
          </a:p>
          <a:p>
            <a:pPr lvl="0">
              <a:buClr>
                <a:srgbClr val="0BD0D9"/>
              </a:buClr>
            </a:pPr>
            <a:r>
              <a:rPr lang="cs-CZ" sz="2400" b="1" dirty="0">
                <a:solidFill>
                  <a:prstClr val="black"/>
                </a:solidFill>
              </a:rPr>
              <a:t>n</a:t>
            </a:r>
            <a:r>
              <a:rPr lang="cs-CZ" sz="2400" b="1" dirty="0" smtClean="0">
                <a:solidFill>
                  <a:prstClr val="black"/>
                </a:solidFill>
              </a:rPr>
              <a:t>áhradní</a:t>
            </a:r>
            <a:r>
              <a:rPr lang="cs-CZ" sz="2400" dirty="0" smtClean="0">
                <a:solidFill>
                  <a:prstClr val="black"/>
                </a:solidFill>
              </a:rPr>
              <a:t> nabídku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9979" y="3933056"/>
            <a:ext cx="3095625" cy="270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215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>
                <a:solidFill>
                  <a:srgbClr val="04617B"/>
                </a:solidFill>
              </a:rPr>
              <a:t>DOPLŇKOVÁ  NABÍDKA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nabízí takové druhy zboží, které jsou vhodné  jako doplnění nakupovaného zboží</a:t>
            </a:r>
          </a:p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bývají to drobné druhy zboží na které se často zapomíná</a:t>
            </a:r>
          </a:p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nejlepší formou je předvedení zboží, ukázka  a zdůvodnění, proč je koupě výhodná</a:t>
            </a:r>
          </a:p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Příklady: 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Nákup č. 1 – mouka, vejce, mléko ------- doplníme </a:t>
            </a:r>
            <a:r>
              <a:rPr lang="cs-CZ" dirty="0" smtClean="0">
                <a:solidFill>
                  <a:prstClr val="black"/>
                </a:solidFill>
              </a:rPr>
              <a:t>droždí….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Clr>
                <a:srgbClr val="0BD0D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Nákup č. 2 – zákusky ------------káva, čaj…..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Nákup č. 3 – párky, rohlíky -----hořčice…….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346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2128"/>
          </a:xfrm>
        </p:spPr>
        <p:txBody>
          <a:bodyPr/>
          <a:lstStyle/>
          <a:p>
            <a:r>
              <a:rPr lang="cs-CZ" dirty="0">
                <a:solidFill>
                  <a:srgbClr val="04617B"/>
                </a:solidFill>
              </a:rPr>
              <a:t>Příklady – doplňkové 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>
            <a:normAutofit/>
          </a:bodyPr>
          <a:lstStyle/>
          <a:p>
            <a:pPr marL="0" lvl="0" indent="0">
              <a:buClr>
                <a:srgbClr val="0BD0D9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Šaty</a:t>
            </a:r>
            <a:r>
              <a:rPr lang="cs-CZ" dirty="0">
                <a:solidFill>
                  <a:prstClr val="black"/>
                </a:solidFill>
              </a:rPr>
              <a:t> – pásek, šála, korále;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Autíčko na dálkové ovládání </a:t>
            </a:r>
            <a:r>
              <a:rPr lang="cs-CZ" dirty="0">
                <a:solidFill>
                  <a:prstClr val="black"/>
                </a:solidFill>
              </a:rPr>
              <a:t>-  baterie;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Boty</a:t>
            </a:r>
            <a:r>
              <a:rPr lang="cs-CZ" dirty="0">
                <a:solidFill>
                  <a:prstClr val="black"/>
                </a:solidFill>
              </a:rPr>
              <a:t> – tkaničky, krém na boty, sprej do bot</a:t>
            </a:r>
            <a:r>
              <a:rPr lang="cs-CZ" dirty="0" smtClean="0">
                <a:solidFill>
                  <a:prstClr val="black"/>
                </a:solidFill>
              </a:rPr>
              <a:t>;</a:t>
            </a:r>
          </a:p>
          <a:p>
            <a:pPr marL="0" lvl="0" indent="0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Clr>
                <a:srgbClr val="0BD0D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Uveďte další příklady ……..</a:t>
            </a:r>
          </a:p>
          <a:p>
            <a:pPr marL="0" lvl="0" indent="0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47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/>
          </a:bodyPr>
          <a:lstStyle/>
          <a:p>
            <a:r>
              <a:rPr lang="cs-CZ" sz="4800" dirty="0">
                <a:solidFill>
                  <a:srgbClr val="04617B"/>
                </a:solidFill>
              </a:rPr>
              <a:t>NABÍDKA NOVÝCH DRUHŮ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umět přesvědčit zákazníka, že nové zboží je modernější, kvalitnější, ekologičtější</a:t>
            </a:r>
          </a:p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souběžně musí proběhnout i </a:t>
            </a:r>
            <a:r>
              <a:rPr lang="cs-CZ" dirty="0" smtClean="0">
                <a:solidFill>
                  <a:prstClr val="black"/>
                </a:solidFill>
              </a:rPr>
              <a:t>optická, </a:t>
            </a:r>
            <a:r>
              <a:rPr lang="cs-CZ" dirty="0" smtClean="0">
                <a:solidFill>
                  <a:prstClr val="black"/>
                </a:solidFill>
              </a:rPr>
              <a:t>velmi </a:t>
            </a:r>
            <a:r>
              <a:rPr lang="cs-CZ" dirty="0">
                <a:solidFill>
                  <a:prstClr val="black"/>
                </a:solidFill>
              </a:rPr>
              <a:t>dobrá znalost nový druh zboží – přednosti, výhody, ošetřování</a:t>
            </a:r>
          </a:p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 nabídka </a:t>
            </a:r>
            <a:r>
              <a:rPr lang="cs-CZ" dirty="0" smtClean="0">
                <a:solidFill>
                  <a:prstClr val="black"/>
                </a:solidFill>
              </a:rPr>
              <a:t>/</a:t>
            </a:r>
            <a:r>
              <a:rPr lang="cs-CZ" dirty="0">
                <a:solidFill>
                  <a:prstClr val="black"/>
                </a:solidFill>
              </a:rPr>
              <a:t>viditelné místo </a:t>
            </a:r>
            <a:r>
              <a:rPr lang="cs-CZ" dirty="0" smtClean="0">
                <a:solidFill>
                  <a:prstClr val="black"/>
                </a:solidFill>
              </a:rPr>
              <a:t>s </a:t>
            </a: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0BD0D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                poutačem </a:t>
            </a:r>
            <a:r>
              <a:rPr lang="cs-CZ" dirty="0">
                <a:solidFill>
                  <a:prstClr val="black"/>
                </a:solidFill>
              </a:rPr>
              <a:t>a popiskou/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4502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9339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solidFill>
                  <a:srgbClr val="04617B"/>
                </a:solidFill>
              </a:rPr>
              <a:t>PŘIPOMÍNKOVÁ  NABÍDKA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Zde zákazníkovi připomeneme, že určitý druh zboží máme ještě na skladě, že je výhodné si jej koupit právě teď /akce, slevy/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9313" y="3428999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163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NABÍDKA  NÁHRADNÍCH  DRUHŮ ZBOŽÍ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latin typeface="Calibri"/>
                <a:ea typeface="Calibri"/>
                <a:cs typeface="Times New Roman"/>
              </a:rPr>
              <a:t>Využijeme ji při prodeji v pultové prodejně.</a:t>
            </a:r>
          </a:p>
          <a:p>
            <a:r>
              <a:rPr lang="cs-CZ" sz="2800" dirty="0">
                <a:latin typeface="Calibri"/>
                <a:ea typeface="Calibri"/>
                <a:cs typeface="Times New Roman"/>
              </a:rPr>
              <a:t>Pokud v prodejně nemáme požadované zboží, ihned zákazníkovi nabízíme  vlastnostmi </a:t>
            </a:r>
            <a:r>
              <a:rPr lang="cs-CZ" sz="2800" dirty="0" smtClean="0">
                <a:latin typeface="Calibri"/>
                <a:ea typeface="Calibri"/>
                <a:cs typeface="Times New Roman"/>
              </a:rPr>
              <a:t>podobné zboží.</a:t>
            </a:r>
          </a:p>
          <a:p>
            <a:r>
              <a:rPr lang="cs-CZ" sz="2800" u="sng" dirty="0" smtClean="0">
                <a:latin typeface="Calibri"/>
                <a:cs typeface="Times New Roman"/>
              </a:rPr>
              <a:t>Například:</a:t>
            </a:r>
          </a:p>
          <a:p>
            <a:pPr marL="0" indent="0">
              <a:buNone/>
            </a:pPr>
            <a:r>
              <a:rPr lang="cs-CZ" sz="2800" dirty="0">
                <a:latin typeface="Calibri"/>
                <a:cs typeface="Times New Roman"/>
              </a:rPr>
              <a:t> </a:t>
            </a:r>
            <a:r>
              <a:rPr lang="cs-CZ" sz="2800" dirty="0" smtClean="0">
                <a:latin typeface="Calibri"/>
                <a:cs typeface="Times New Roman"/>
              </a:rPr>
              <a:t>  čerstvá rajčata – nahradíme sterilovanými rajčaty</a:t>
            </a:r>
          </a:p>
          <a:p>
            <a:pPr marL="0" indent="0">
              <a:buNone/>
            </a:pPr>
            <a:endParaRPr lang="cs-CZ" sz="2800" dirty="0">
              <a:latin typeface="Calibri"/>
              <a:cs typeface="Times New Roman"/>
            </a:endParaRPr>
          </a:p>
          <a:p>
            <a:pPr marL="0" indent="0">
              <a:buNone/>
            </a:pPr>
            <a:r>
              <a:rPr lang="cs-CZ" sz="2800" dirty="0" smtClean="0">
                <a:latin typeface="Calibri"/>
                <a:cs typeface="Times New Roman"/>
              </a:rPr>
              <a:t>                                            </a:t>
            </a:r>
            <a:r>
              <a:rPr lang="cs-CZ" sz="2800" dirty="0" smtClean="0">
                <a:latin typeface="Arial"/>
                <a:cs typeface="Arial"/>
              </a:rPr>
              <a:t>→</a:t>
            </a:r>
            <a:endParaRPr lang="cs-CZ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53905"/>
            <a:ext cx="3090863" cy="1908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81128"/>
            <a:ext cx="3097213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0888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solidFill>
                  <a:srgbClr val="04617B"/>
                </a:solidFill>
              </a:rPr>
              <a:t>OPTIKÁ  NABÍDKA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k nabídce se používá  samotné zboží, vystavením nebo vyložením na vkusném výstavním zařízení v prodejní místnosti nebo ve výkladní skříni</a:t>
            </a:r>
          </a:p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Další druhy nabídky které se používá pro upoutání zákazníka: 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</a:t>
            </a:r>
            <a:r>
              <a:rPr lang="cs-CZ" i="1" dirty="0">
                <a:solidFill>
                  <a:prstClr val="black"/>
                </a:solidFill>
              </a:rPr>
              <a:t>poutače, směrovky, cenovky, nabídky dne/výstavky,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i="1" dirty="0">
                <a:solidFill>
                  <a:prstClr val="black"/>
                </a:solidFill>
              </a:rPr>
              <a:t>    předvádění zboží/, letáky, ochutnávky, </a:t>
            </a:r>
            <a:r>
              <a:rPr lang="cs-CZ" i="1" dirty="0" smtClean="0">
                <a:solidFill>
                  <a:prstClr val="black"/>
                </a:solidFill>
              </a:rPr>
              <a:t>reklama </a:t>
            </a:r>
            <a:endParaRPr lang="cs-CZ" i="1" dirty="0">
              <a:solidFill>
                <a:prstClr val="black"/>
              </a:solidFill>
            </a:endParaRPr>
          </a:p>
          <a:p>
            <a:pPr marL="0" lvl="0" indent="0">
              <a:buClr>
                <a:srgbClr val="0BD0D9"/>
              </a:buClr>
              <a:buNone/>
            </a:pPr>
            <a:r>
              <a:rPr lang="cs-CZ" i="1" dirty="0">
                <a:solidFill>
                  <a:prstClr val="black"/>
                </a:solidFill>
              </a:rPr>
              <a:t>    </a:t>
            </a:r>
            <a:r>
              <a:rPr lang="cs-CZ" i="1" dirty="0" smtClean="0">
                <a:solidFill>
                  <a:prstClr val="black"/>
                </a:solidFill>
              </a:rPr>
              <a:t>v televizi</a:t>
            </a:r>
            <a:r>
              <a:rPr lang="cs-CZ" i="1" dirty="0">
                <a:solidFill>
                  <a:prstClr val="black"/>
                </a:solidFill>
              </a:rPr>
              <a:t>, rozhlasu, tisku ……..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7819" y="30832"/>
            <a:ext cx="1835844" cy="1835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9567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4617B"/>
                </a:solidFill>
              </a:rPr>
              <a:t>Ukázky optické nabídky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7748" y="263691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9925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332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4617B"/>
                </a:solidFill>
              </a:rPr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Jaký je význam nabídky.</a:t>
            </a:r>
            <a:endParaRPr lang="cs-CZ" dirty="0">
              <a:solidFill>
                <a:prstClr val="black"/>
              </a:solidFill>
            </a:endParaRPr>
          </a:p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Jaké je rozdělení </a:t>
            </a:r>
            <a:r>
              <a:rPr lang="cs-CZ" dirty="0">
                <a:solidFill>
                  <a:prstClr val="black"/>
                </a:solidFill>
              </a:rPr>
              <a:t>osobní </a:t>
            </a:r>
            <a:r>
              <a:rPr lang="cs-CZ" dirty="0" smtClean="0">
                <a:solidFill>
                  <a:prstClr val="black"/>
                </a:solidFill>
              </a:rPr>
              <a:t>nabídky.</a:t>
            </a:r>
            <a:endParaRPr lang="cs-CZ" dirty="0">
              <a:solidFill>
                <a:prstClr val="black"/>
              </a:solidFill>
            </a:endParaRPr>
          </a:p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Uveďte příklady </a:t>
            </a:r>
            <a:r>
              <a:rPr lang="cs-CZ" dirty="0">
                <a:solidFill>
                  <a:prstClr val="black"/>
                </a:solidFill>
              </a:rPr>
              <a:t>osobních nabídek z </a:t>
            </a:r>
            <a:r>
              <a:rPr lang="cs-CZ" dirty="0" smtClean="0">
                <a:solidFill>
                  <a:prstClr val="black"/>
                </a:solidFill>
              </a:rPr>
              <a:t>praxe.</a:t>
            </a:r>
            <a:endParaRPr lang="cs-CZ" dirty="0">
              <a:solidFill>
                <a:prstClr val="black"/>
              </a:solidFill>
            </a:endParaRPr>
          </a:p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Uveďte příklady </a:t>
            </a:r>
            <a:r>
              <a:rPr lang="cs-CZ" dirty="0" smtClean="0">
                <a:solidFill>
                  <a:prstClr val="black"/>
                </a:solidFill>
              </a:rPr>
              <a:t>optické </a:t>
            </a:r>
            <a:r>
              <a:rPr lang="cs-CZ" dirty="0">
                <a:solidFill>
                  <a:prstClr val="black"/>
                </a:solidFill>
              </a:rPr>
              <a:t>nabídky 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Uveďte  </a:t>
            </a:r>
            <a:r>
              <a:rPr lang="cs-CZ" dirty="0">
                <a:solidFill>
                  <a:prstClr val="black"/>
                </a:solidFill>
              </a:rPr>
              <a:t>příklady nabídky  </a:t>
            </a:r>
            <a:r>
              <a:rPr lang="cs-CZ" dirty="0" smtClean="0">
                <a:solidFill>
                  <a:prstClr val="black"/>
                </a:solidFill>
              </a:rPr>
              <a:t>spojené </a:t>
            </a:r>
            <a:r>
              <a:rPr lang="cs-CZ" dirty="0">
                <a:solidFill>
                  <a:prstClr val="black"/>
                </a:solidFill>
              </a:rPr>
              <a:t>s prodejním </a:t>
            </a:r>
            <a:r>
              <a:rPr lang="cs-CZ" dirty="0" smtClean="0">
                <a:solidFill>
                  <a:prstClr val="black"/>
                </a:solidFill>
              </a:rPr>
              <a:t>rozhovorem.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587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0" indent="-283464">
              <a:spcBef>
                <a:spcPts val="600"/>
              </a:spcBef>
              <a:buClr>
                <a:srgbClr val="6076B4"/>
              </a:buClr>
              <a:buSzPct val="80000"/>
            </a:pPr>
            <a:r>
              <a:rPr lang="cs-CZ" sz="1800" dirty="0">
                <a:solidFill>
                  <a:prstClr val="black"/>
                </a:solidFill>
                <a:latin typeface="Gill Sans MT"/>
              </a:rPr>
              <a:t>Mojmír Novotný, OBCHODNÍ PROVOZ pro střední odborná učiliště, nakladatelství Fortuna Praha 2003,ISBN 80-7168-845-2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officeimg.vo.msecnd.net/en-us/images/MR900430309.jpg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officeimg.vo.msecnd.net/en-us/images/MR900437994.jpg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officeimg.vo.msecnd.net/en-us/images/MR900297501.jpg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officeimg.vo.msecnd.net/en-us/images/MR900228977.jpg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officeimg.vo.msecnd.net/en-us/images/MH900228965.jpg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officeimg.vo.msecnd.net/en-us/images/MH900360952.jpg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officeimg.vo.msecnd.net/en-us/images/MH900406266.jpg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officeimg.vo.msecnd.net/en-us/images/MH900442175.jpg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officeimg.vo.msecnd.net/en-us/images/MH900240983.jpg</a:t>
            </a:r>
            <a:endParaRPr lang="cs-CZ" sz="1800" dirty="0" smtClean="0"/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officeimg.vo.msecnd.net/en-us/images/MH900387900.jpg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39059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434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Střední průmyslová škola a Střední odborná škola gastronomie a služeb, Most, příspěvková organizace</vt:lpstr>
      <vt:lpstr>NABÍDKA  ZBOŽÍ </vt:lpstr>
      <vt:lpstr>NABÍDKA ZBOŽÍ - VŠEOBECNĚ</vt:lpstr>
      <vt:lpstr>DRUHY NABÍDKY</vt:lpstr>
      <vt:lpstr>OSOBNÍ NABÍDKA</vt:lpstr>
      <vt:lpstr>DOPLŇKOVÁ  NABÍDKA</vt:lpstr>
      <vt:lpstr>Příklady – doplňkové nabídky</vt:lpstr>
      <vt:lpstr>NABÍDKA NOVÝCH DRUHŮ ZBOŽÍ</vt:lpstr>
      <vt:lpstr>PŘIPOMÍNKOVÁ  NABÍDKA</vt:lpstr>
      <vt:lpstr>NABÍDKA  NÁHRADNÍCH  DRUHŮ ZBOŽÍ</vt:lpstr>
      <vt:lpstr>OPTIKÁ  NABÍDKA</vt:lpstr>
      <vt:lpstr>Ukázky optické nabídky</vt:lpstr>
      <vt:lpstr>OPAKOVÁNÍ 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10</cp:revision>
  <dcterms:created xsi:type="dcterms:W3CDTF">2013-05-28T18:53:06Z</dcterms:created>
  <dcterms:modified xsi:type="dcterms:W3CDTF">2013-06-19T20:37:06Z</dcterms:modified>
</cp:coreProperties>
</file>