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1768C06-A181-416E-AE20-7DBEF9422B5C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BBB71A6-A51D-402B-8782-67E36D92E91D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B900241353.jpg" TargetMode="External"/><Relationship Id="rId3" Type="http://schemas.openxmlformats.org/officeDocument/2006/relationships/hyperlink" Target="http://officeimg.vo.msecnd.net/en-us/images/MB900251997.jpg" TargetMode="External"/><Relationship Id="rId7" Type="http://schemas.openxmlformats.org/officeDocument/2006/relationships/hyperlink" Target="http://officeimg.vo.msecnd.net/en-us/images/MB900230005.jpg" TargetMode="External"/><Relationship Id="rId12" Type="http://schemas.openxmlformats.org/officeDocument/2006/relationships/hyperlink" Target="http://officeimg.vo.msecnd.net/en-us/images/MB900334888.jpg" TargetMode="External"/><Relationship Id="rId2" Type="http://schemas.openxmlformats.org/officeDocument/2006/relationships/hyperlink" Target="http://officeimg.vo.msecnd.net/en-us/images/MB90030528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B900398871.jpg" TargetMode="External"/><Relationship Id="rId11" Type="http://schemas.openxmlformats.org/officeDocument/2006/relationships/hyperlink" Target="http://officeimg.vo.msecnd.net/en-us/images/MB900333176.jpg" TargetMode="External"/><Relationship Id="rId5" Type="http://schemas.openxmlformats.org/officeDocument/2006/relationships/hyperlink" Target="http://officeimg.vo.msecnd.net/en-us/images/MB900432517.jpg" TargetMode="External"/><Relationship Id="rId10" Type="http://schemas.openxmlformats.org/officeDocument/2006/relationships/hyperlink" Target="http://officeimg.vo.msecnd.net/en-us/images/MB900069856.jpg" TargetMode="External"/><Relationship Id="rId4" Type="http://schemas.openxmlformats.org/officeDocument/2006/relationships/hyperlink" Target="http://officeimg.vo.msecnd.net/en-us/images/MB900349005.jpg" TargetMode="External"/><Relationship Id="rId9" Type="http://schemas.openxmlformats.org/officeDocument/2006/relationships/hyperlink" Target="http://officeimg.vo.msecnd.net/en-us/images/MB900279892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28600"/>
            <a:ext cx="7216480" cy="916286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9334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162675"/>
            <a:ext cx="384016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1"/>
            <a:ext cx="8856983" cy="3885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556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U PRŮMYSLOVÉHO ZBOŽÍ</a:t>
            </a:r>
            <a:endParaRPr lang="cs-CZ" sz="4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dirty="0">
                <a:solidFill>
                  <a:srgbClr val="D16349"/>
                </a:solidFill>
                <a:latin typeface="Georgia"/>
              </a:rPr>
              <a:t>SLUŽBY </a:t>
            </a:r>
            <a:br>
              <a:rPr lang="cs-CZ" sz="6000" dirty="0">
                <a:solidFill>
                  <a:srgbClr val="D16349"/>
                </a:solidFill>
                <a:latin typeface="Georgia"/>
              </a:rPr>
            </a:br>
            <a:r>
              <a:rPr lang="cs-CZ" sz="6000" dirty="0">
                <a:solidFill>
                  <a:srgbClr val="D16349"/>
                </a:solidFill>
                <a:latin typeface="Georgia"/>
              </a:rPr>
              <a:t>PLACENÉ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10465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DOVOZ ZBOŽÍ DO DOMU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ZAJIŠŤUJE SE PŘEDEVŠÍM U OBJEMNÉHO A TĚŽKÉHO ZBOŽÍ (kamna, lednice, nábytek…)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Uveďte další příklady zboží, kde se využívá dovoz do domu.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89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089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0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ZAPOJENÍ ZAKOUPENÝCH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036496" cy="4572000"/>
          </a:xfrm>
        </p:spPr>
        <p:txBody>
          <a:bodyPr/>
          <a:lstStyle/>
          <a:p>
            <a:r>
              <a:rPr lang="cs-CZ" dirty="0" smtClean="0"/>
              <a:t>VYUŽÍVÁ SE U ZBOŽÍ, KDE JE SLOŽITÉ ZAPOJENÍ (například televize – programy, sporáky…)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Uveďte další příklady zboží.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9969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068" y="298319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2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MONTÁŽ A SERVIS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VYUŽÍVÁ SE PŘI NÁKUPU SPORTOVNÍCH POTŘEB – KOMPLETACE (například vázání na lyže….)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56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356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67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OPRAVÁRENSKÁ  SLUŽBA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BÝVÁ SOUČÁSTÍ NĚKTERÝCH PRODEJEN</a:t>
            </a:r>
          </a:p>
          <a:p>
            <a:r>
              <a:rPr lang="cs-CZ" dirty="0" smtClean="0"/>
              <a:t>KLENOTNICVTÍ, SPORTOVNÍ POTŘEBY……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Vyjmenujte  další prodejny, kde je součástí opravárenská služba.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7809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41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FOTOSLUŽBA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82272"/>
          </a:xfrm>
        </p:spPr>
        <p:txBody>
          <a:bodyPr/>
          <a:lstStyle/>
          <a:p>
            <a:r>
              <a:rPr lang="cs-CZ" dirty="0" smtClean="0"/>
              <a:t>NĚKTERÉ TYPY PRODEJEN ZAJIŠŤUJÍ VYVOLÁVÁNÍ FILMOVÉHO MATERIÁLU</a:t>
            </a:r>
          </a:p>
          <a:p>
            <a:r>
              <a:rPr lang="cs-CZ" dirty="0" smtClean="0"/>
              <a:t>POŘIZOVÁNÍ POŽADOVANÉHO POČTU OBRÁZKŮ, ZVĚTŠENÍ….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Které prodejny zajišťují tuto službu.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945" y="329767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79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PŮJČOVNY PRŮMYSLOVÉHO ZBOŽÍ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UMOŽŇUJÍ ZÁKAZNÍKŮM POUŽÍVAT TAKOVÉ ZBOŽÍ, KTERÉ SI ZATÍM NEMOHOU KOUPIT NEBO JE POTŘEBUJÍ JEN ZŘÍDKA A KRÁTCE.</a:t>
            </a:r>
          </a:p>
          <a:p>
            <a:r>
              <a:rPr lang="cs-CZ" dirty="0" smtClean="0"/>
              <a:t>NAPŘÍKLAD – LYŽE, VRTAČKY….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Které prodejny půjčují své zboží.</a:t>
            </a:r>
          </a:p>
          <a:p>
            <a:r>
              <a:rPr lang="cs-CZ" dirty="0" smtClean="0"/>
              <a:t>Uveďte příklady půjčovaného zboží.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882" y="3429000"/>
            <a:ext cx="182880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137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rgbClr val="6076B4"/>
              </a:buClr>
              <a:buSzPct val="80000"/>
            </a:pPr>
            <a:r>
              <a:rPr lang="cs-CZ" sz="1600" dirty="0">
                <a:solidFill>
                  <a:prstClr val="black"/>
                </a:solidFill>
                <a:latin typeface="Gill Sans MT"/>
              </a:rPr>
              <a:t>Mojmír Novotný, OBCHODNÍ PROVOZ pro střední odborná učiliště, nakladatelství Fortuna Praha 2003,ISBN </a:t>
            </a:r>
            <a:r>
              <a:rPr lang="cs-CZ" sz="1600" dirty="0" smtClean="0">
                <a:solidFill>
                  <a:prstClr val="black"/>
                </a:solidFill>
                <a:latin typeface="Gill Sans MT"/>
              </a:rPr>
              <a:t>80-7168-845-2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officeimg.vo.msecnd.net/en-us/images/MB900305289.jpg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officeimg.vo.msecnd.net/en-us/images/MB900251997.jpg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officeimg.vo.msecnd.net/en-us/images/MB900349005.jpg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officeimg.vo.msecnd.net/en-us/images/MB900432517.jpg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officeimg.vo.msecnd.net/en-us/images/MB900398871.jpg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officeimg.vo.msecnd.net/en-us/images/MB900230005.jpg</a:t>
            </a:r>
            <a:endParaRPr lang="cs-CZ" sz="1600" dirty="0" smtClean="0"/>
          </a:p>
          <a:p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officeimg.vo.msecnd.net/en-us/images/MB900241353.jpg</a:t>
            </a:r>
            <a:endParaRPr lang="cs-CZ" sz="1600" dirty="0" smtClean="0"/>
          </a:p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officeimg.vo.msecnd.net/en-us/images/MB900279892.jpg</a:t>
            </a:r>
            <a:endParaRPr lang="cs-CZ" sz="1600" dirty="0" smtClean="0"/>
          </a:p>
          <a:p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officeimg.vo.msecnd.net/en-us/images/MB900069856.jpg</a:t>
            </a:r>
            <a:endParaRPr lang="cs-CZ" sz="1600" dirty="0" smtClean="0"/>
          </a:p>
          <a:p>
            <a:r>
              <a:rPr lang="cs-CZ" sz="1600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officeimg.vo.msecnd.net/en-us/images/MB900333176.jpg</a:t>
            </a:r>
            <a:endParaRPr lang="cs-CZ" sz="1600" dirty="0" smtClean="0"/>
          </a:p>
          <a:p>
            <a:r>
              <a:rPr lang="cs-CZ" sz="1600" dirty="0">
                <a:hlinkClick r:id="rId12"/>
              </a:rPr>
              <a:t>http://</a:t>
            </a:r>
            <a:r>
              <a:rPr lang="cs-CZ" sz="1600" dirty="0" smtClean="0">
                <a:hlinkClick r:id="rId12"/>
              </a:rPr>
              <a:t>officeimg.vo.msecnd.net/en-us/images/MB900334888.jpg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41400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konec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1988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42</TotalTime>
  <Words>214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Střední průmyslová škola a Střední odborná škola gastronomie a služeb, Most, příspěvková organizace</vt:lpstr>
      <vt:lpstr>SLUŽBY  PLACENÉ</vt:lpstr>
      <vt:lpstr>DOVOZ ZBOŽÍ DO DOMU</vt:lpstr>
      <vt:lpstr>ZAPOJENÍ ZAKOUPENÝCH VÝROBKŮ</vt:lpstr>
      <vt:lpstr>MONTÁŽ A SERVIS</vt:lpstr>
      <vt:lpstr>OPRAVÁRENSKÁ  SLUŽBA</vt:lpstr>
      <vt:lpstr>FOTOSLUŽBA</vt:lpstr>
      <vt:lpstr>PŮJČOVNY PRŮMYSLOVÉHO ZBOŽÍ</vt:lpstr>
      <vt:lpstr>ZDROJE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11</cp:revision>
  <dcterms:created xsi:type="dcterms:W3CDTF">2013-06-13T21:06:14Z</dcterms:created>
  <dcterms:modified xsi:type="dcterms:W3CDTF">2013-06-13T22:30:38Z</dcterms:modified>
</cp:coreProperties>
</file>