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4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DD3E3-5C11-46AC-A387-35A0A37C9A82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B992C17-CEFD-4E02-B75E-6F99F55DFE8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DD3E3-5C11-46AC-A387-35A0A37C9A82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4B992C17-CEFD-4E02-B75E-6F99F55DFE8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DD3E3-5C11-46AC-A387-35A0A37C9A82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B992C17-CEFD-4E02-B75E-6F99F55DFE8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58DDD3E3-5C11-46AC-A387-35A0A37C9A82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92C17-CEFD-4E02-B75E-6F99F55DFE8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DD3E3-5C11-46AC-A387-35A0A37C9A82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4B992C17-CEFD-4E02-B75E-6F99F55DFE8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DD3E3-5C11-46AC-A387-35A0A37C9A82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4B992C17-CEFD-4E02-B75E-6F99F55DFE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DD3E3-5C11-46AC-A387-35A0A37C9A82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B992C17-CEFD-4E02-B75E-6F99F55DFE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B992C17-CEFD-4E02-B75E-6F99F55DFE8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DD3E3-5C11-46AC-A387-35A0A37C9A82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4B992C17-CEFD-4E02-B75E-6F99F55DFE8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58DDD3E3-5C11-46AC-A387-35A0A37C9A82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DD3E3-5C11-46AC-A387-35A0A37C9A82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92C17-CEFD-4E02-B75E-6F99F55DFE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4B992C17-CEFD-4E02-B75E-6F99F55DFE8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DD3E3-5C11-46AC-A387-35A0A37C9A82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58DDD3E3-5C11-46AC-A387-35A0A37C9A82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B992C17-CEFD-4E02-B75E-6F99F55DFE8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officeimg.vo.msecnd.net/en-us/images/MR900404375.jpg" TargetMode="External"/><Relationship Id="rId3" Type="http://schemas.openxmlformats.org/officeDocument/2006/relationships/hyperlink" Target="http://officeimg.vo.msecnd.net/en-us/images/MR900312720.jpg" TargetMode="External"/><Relationship Id="rId7" Type="http://schemas.openxmlformats.org/officeDocument/2006/relationships/hyperlink" Target="http://officeimg.vo.msecnd.net/en-us/images/MR900279140.jpg" TargetMode="External"/><Relationship Id="rId2" Type="http://schemas.openxmlformats.org/officeDocument/2006/relationships/hyperlink" Target="http://officeimg.vo.msecnd.net/en-us/images/MR900357361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fficeimg.vo.msecnd.net/en-us/images/MR900279144.jpg" TargetMode="External"/><Relationship Id="rId11" Type="http://schemas.openxmlformats.org/officeDocument/2006/relationships/hyperlink" Target="http://officeimg.vo.msecnd.net/en-us/images/MR900442400.jpg" TargetMode="External"/><Relationship Id="rId5" Type="http://schemas.openxmlformats.org/officeDocument/2006/relationships/hyperlink" Target="http://officeimg.vo.msecnd.net/en-us/images/MR900389094.jpg" TargetMode="External"/><Relationship Id="rId10" Type="http://schemas.openxmlformats.org/officeDocument/2006/relationships/hyperlink" Target="http://officeimg.vo.msecnd.net/en-us/images/MR900215168.jpg" TargetMode="External"/><Relationship Id="rId4" Type="http://schemas.openxmlformats.org/officeDocument/2006/relationships/hyperlink" Target="http://officeimg.vo.msecnd.net/en-us/images/MR900439249.jpg" TargetMode="External"/><Relationship Id="rId9" Type="http://schemas.openxmlformats.org/officeDocument/2006/relationships/hyperlink" Target="http://officeimg.vo.msecnd.net/en-us/images/MR900212075.jpg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91680" y="228600"/>
            <a:ext cx="7144472" cy="988294"/>
          </a:xfrm>
        </p:spPr>
        <p:txBody>
          <a:bodyPr>
            <a:normAutofit/>
          </a:bodyPr>
          <a:lstStyle/>
          <a:p>
            <a:pPr algn="l"/>
            <a:r>
              <a:rPr lang="cs-CZ" sz="1600" b="1" cap="small" dirty="0">
                <a:solidFill>
                  <a:srgbClr val="575F6D"/>
                </a:solidFill>
                <a:latin typeface="Century Schoolbook"/>
              </a:rPr>
              <a:t>Střední průmyslová škola</a:t>
            </a:r>
            <a:br>
              <a:rPr lang="cs-CZ" sz="1600" b="1" cap="small" dirty="0">
                <a:solidFill>
                  <a:srgbClr val="575F6D"/>
                </a:solidFill>
                <a:latin typeface="Century Schoolbook"/>
              </a:rPr>
            </a:br>
            <a:r>
              <a:rPr lang="cs-CZ" sz="1600" b="1" cap="small" dirty="0">
                <a:solidFill>
                  <a:srgbClr val="575F6D"/>
                </a:solidFill>
                <a:latin typeface="Century Schoolbook"/>
              </a:rPr>
              <a:t>a Střední odborná škola gastronomie a služeb, Most, příspěvková organizace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3990184"/>
          </a:xfrm>
        </p:spPr>
        <p:txBody>
          <a:bodyPr/>
          <a:lstStyle/>
          <a:p>
            <a:pPr marL="0" lvl="0" indent="0" algn="ctr">
              <a:spcBef>
                <a:spcPts val="600"/>
              </a:spcBef>
              <a:buClr>
                <a:srgbClr val="B13F9A"/>
              </a:buClr>
              <a:buSzPct val="73000"/>
              <a:buNone/>
            </a:pPr>
            <a:r>
              <a:rPr lang="cs-CZ" sz="4400" dirty="0">
                <a:solidFill>
                  <a:prstClr val="black"/>
                </a:solidFill>
                <a:latin typeface="Calibri"/>
              </a:rPr>
              <a:t>DIGITÁLNÍ UČEBNÍ MATERIÁL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933450" cy="884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5816" y="5877272"/>
            <a:ext cx="3840163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48880"/>
            <a:ext cx="8064895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213622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cs-CZ" sz="4400" dirty="0" smtClean="0"/>
              <a:t>U </a:t>
            </a:r>
          </a:p>
          <a:p>
            <a:r>
              <a:rPr lang="cs-CZ" sz="4400" dirty="0" smtClean="0"/>
              <a:t>TEXTILNÍHO, ODĚVNÍHO ZBOŽÍ A NÁBYTKU</a:t>
            </a:r>
            <a:endParaRPr lang="cs-CZ" sz="4400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6000" dirty="0">
                <a:solidFill>
                  <a:srgbClr val="D16349"/>
                </a:solidFill>
              </a:rPr>
              <a:t>SLUŽBY </a:t>
            </a:r>
            <a:br>
              <a:rPr lang="cs-CZ" sz="6000" dirty="0">
                <a:solidFill>
                  <a:srgbClr val="D16349"/>
                </a:solidFill>
              </a:rPr>
            </a:br>
            <a:r>
              <a:rPr lang="cs-CZ" sz="6000" dirty="0">
                <a:solidFill>
                  <a:srgbClr val="D16349"/>
                </a:solidFill>
              </a:rPr>
              <a:t>PLACENÉ</a:t>
            </a:r>
            <a:endParaRPr lang="cs-CZ" sz="60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2016224" cy="1659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84979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ÚPRAVA  A DOŠÍVÁNÍ ODĚVŮ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0" y="1527048"/>
            <a:ext cx="9144000" cy="5142312"/>
          </a:xfrm>
        </p:spPr>
        <p:txBody>
          <a:bodyPr>
            <a:normAutofit/>
          </a:bodyPr>
          <a:lstStyle/>
          <a:p>
            <a:r>
              <a:rPr lang="cs-CZ" dirty="0" smtClean="0"/>
              <a:t>PROVÁDÍ SE V OBCHODECH ODĚVNÍHO ZBOŽÍ</a:t>
            </a:r>
          </a:p>
          <a:p>
            <a:r>
              <a:rPr lang="cs-CZ" dirty="0" smtClean="0"/>
              <a:t>TATO SLUŽBA MŮŽE ROZHODNOUT O KOUPI ZBOŽÍ PRÁVĚ V TOMTO OBCHODĚ</a:t>
            </a:r>
          </a:p>
          <a:p>
            <a:r>
              <a:rPr lang="cs-CZ" dirty="0" smtClean="0"/>
              <a:t>NAPŘÍKLAD: zkrátit kalhoty, založit záclony….</a:t>
            </a:r>
          </a:p>
          <a:p>
            <a:r>
              <a:rPr lang="cs-CZ" dirty="0" smtClean="0"/>
              <a:t>PROVÁDÍ SE IHNED PŘI KOUPI ZBOŽÍ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Jaké další úpravy  oděvů se provádí v těchto obchodech?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861048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365104"/>
            <a:ext cx="1512168" cy="1180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155347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STŘIHOVÁ  </a:t>
            </a:r>
            <a:r>
              <a:rPr lang="cs-CZ" dirty="0" smtClean="0"/>
              <a:t>SLUŽBA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5330952"/>
          </a:xfrm>
        </p:spPr>
        <p:txBody>
          <a:bodyPr/>
          <a:lstStyle/>
          <a:p>
            <a:r>
              <a:rPr lang="cs-CZ" dirty="0" smtClean="0"/>
              <a:t>PROVÁDÍ SE PŘI PRODEJI METROVÉHO TEXTILNÍHO ZBOŽÍ</a:t>
            </a:r>
          </a:p>
          <a:p>
            <a:r>
              <a:rPr lang="cs-CZ" dirty="0" smtClean="0"/>
              <a:t>PŘEVÁŽNĚ SE JEDNÁ O STŘIHY S MOŽNOSTÍ RYCHLÉHO UŠITÍ – jednoduché šaty, sukně….</a:t>
            </a:r>
          </a:p>
          <a:p>
            <a:r>
              <a:rPr lang="cs-CZ" dirty="0" smtClean="0"/>
              <a:t>JEDNÁ SE O PLACENOU SLUŽBU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Kdo nejčastěji využívá tyto služby?</a:t>
            </a:r>
          </a:p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39544" y="3861048"/>
            <a:ext cx="3049488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028492"/>
            <a:ext cx="2016224" cy="1537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737195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OPRAVÁRENSKÁ  ČINNOST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0" y="1527048"/>
            <a:ext cx="9036496" cy="5142312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NEJEDNÁ </a:t>
            </a:r>
            <a:r>
              <a:rPr lang="cs-CZ" dirty="0" smtClean="0"/>
              <a:t>SE O TYPICKOU SLUŽBU OBCHODU</a:t>
            </a:r>
          </a:p>
          <a:p>
            <a:r>
              <a:rPr lang="cs-CZ" dirty="0" smtClean="0"/>
              <a:t>PROVÁDÍ SE PŘEVÁŽNĚ V NĚKTERÝCH OBCHODECH OBUVI, PUNČOCH, KOŽĚŠIN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Která opravárenská služba je v obchodech nejrozšířenější?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14800" y="2971800"/>
            <a:ext cx="1969368" cy="1825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779070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POMOC  A  RADA  ARCHITEKTA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5070304"/>
          </a:xfrm>
        </p:spPr>
        <p:txBody>
          <a:bodyPr/>
          <a:lstStyle/>
          <a:p>
            <a:r>
              <a:rPr lang="cs-CZ" dirty="0" smtClean="0"/>
              <a:t>POSKYTUJE SE NEJČASTĚJI V PRODEJNÁCH NÁBYTKU</a:t>
            </a:r>
          </a:p>
          <a:p>
            <a:r>
              <a:rPr lang="cs-CZ" dirty="0" smtClean="0"/>
              <a:t>JEDNÁ SE O ŘEŠENÍ CELÉHO INTERIÉRU NEBO JENOM ZAŘÍZENÍ ČI JEJICH DOPLŇKŮ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Kdo využívá služeb architekta a proč .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573016"/>
            <a:ext cx="2736304" cy="1847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645024"/>
            <a:ext cx="1728192" cy="1775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352542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MONTÁŽ  A  DOVOZ  NÁBYTKU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926288"/>
          </a:xfrm>
        </p:spPr>
        <p:txBody>
          <a:bodyPr>
            <a:normAutofit/>
          </a:bodyPr>
          <a:lstStyle/>
          <a:p>
            <a:r>
              <a:rPr lang="cs-CZ" dirty="0" smtClean="0"/>
              <a:t>PROVÁDÍ SE V BYTĚ ZÁKAZNÍKA</a:t>
            </a:r>
          </a:p>
          <a:p>
            <a:r>
              <a:rPr lang="cs-CZ" dirty="0" smtClean="0"/>
              <a:t>PRODEJNY  ZAJIŠŤUJÍ  DOVOZ  A  ODNOS NÁBYTKU DO BYTU 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Uveďte příklady nábytku, které se sestavují v bytě zákazníka.</a:t>
            </a:r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212976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212976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608969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365760" lvl="0" indent="-283464">
              <a:spcBef>
                <a:spcPts val="600"/>
              </a:spcBef>
              <a:buClr>
                <a:srgbClr val="6076B4"/>
              </a:buClr>
              <a:buSzPct val="80000"/>
            </a:pPr>
            <a:r>
              <a:rPr lang="cs-CZ" sz="1400" dirty="0">
                <a:solidFill>
                  <a:prstClr val="black"/>
                </a:solidFill>
                <a:latin typeface="Gill Sans MT"/>
              </a:rPr>
              <a:t>Mojmír Novotný, OBCHODNÍ PROVOZ pro střední odborná učiliště, nakladatelství Fortuna Praha 2003,ISBN </a:t>
            </a:r>
            <a:r>
              <a:rPr lang="cs-CZ" sz="1400" dirty="0" smtClean="0">
                <a:solidFill>
                  <a:prstClr val="black"/>
                </a:solidFill>
                <a:latin typeface="Gill Sans MT"/>
              </a:rPr>
              <a:t>80-7168-845-2</a:t>
            </a:r>
            <a:endParaRPr lang="cs-CZ" sz="1400" dirty="0" smtClean="0">
              <a:hlinkClick r:id="rId2"/>
            </a:endParaRPr>
          </a:p>
          <a:p>
            <a:r>
              <a:rPr lang="cs-CZ" sz="1400" dirty="0" smtClean="0">
                <a:hlinkClick r:id="rId2"/>
              </a:rPr>
              <a:t>http</a:t>
            </a:r>
            <a:r>
              <a:rPr lang="cs-CZ" sz="1400" dirty="0">
                <a:hlinkClick r:id="rId2"/>
              </a:rPr>
              <a:t>://</a:t>
            </a:r>
            <a:r>
              <a:rPr lang="cs-CZ" sz="1400" dirty="0" smtClean="0">
                <a:hlinkClick r:id="rId2"/>
              </a:rPr>
              <a:t>officeimg.vo.msecnd.net/en-us/images/MR900357361.jpg</a:t>
            </a:r>
            <a:endParaRPr lang="cs-CZ" sz="1400" dirty="0" smtClean="0"/>
          </a:p>
          <a:p>
            <a:r>
              <a:rPr lang="cs-CZ" sz="1400" dirty="0">
                <a:hlinkClick r:id="rId3"/>
              </a:rPr>
              <a:t>http://</a:t>
            </a:r>
            <a:r>
              <a:rPr lang="cs-CZ" sz="1400" dirty="0" smtClean="0">
                <a:hlinkClick r:id="rId3"/>
              </a:rPr>
              <a:t>officeimg.vo.msecnd.net/en-us/images/MR900312720.jpg</a:t>
            </a:r>
            <a:endParaRPr lang="cs-CZ" sz="1400" dirty="0" smtClean="0"/>
          </a:p>
          <a:p>
            <a:r>
              <a:rPr lang="cs-CZ" sz="1400" dirty="0">
                <a:hlinkClick r:id="rId4"/>
              </a:rPr>
              <a:t>http://</a:t>
            </a:r>
            <a:r>
              <a:rPr lang="cs-CZ" sz="1400" dirty="0" smtClean="0">
                <a:hlinkClick r:id="rId4"/>
              </a:rPr>
              <a:t>officeimg.vo.msecnd.net/en-us/images/MR900439249.jpg</a:t>
            </a:r>
            <a:endParaRPr lang="cs-CZ" sz="1400" dirty="0" smtClean="0"/>
          </a:p>
          <a:p>
            <a:r>
              <a:rPr lang="cs-CZ" sz="1400" dirty="0">
                <a:hlinkClick r:id="rId5"/>
              </a:rPr>
              <a:t>http://</a:t>
            </a:r>
            <a:r>
              <a:rPr lang="cs-CZ" sz="1400" dirty="0" smtClean="0">
                <a:hlinkClick r:id="rId5"/>
              </a:rPr>
              <a:t>officeimg.vo.msecnd.net/en-us/images/MR900389094.jpg</a:t>
            </a:r>
            <a:endParaRPr lang="cs-CZ" sz="1400" dirty="0" smtClean="0"/>
          </a:p>
          <a:p>
            <a:r>
              <a:rPr lang="cs-CZ" sz="1400" dirty="0">
                <a:hlinkClick r:id="rId6"/>
              </a:rPr>
              <a:t>http://</a:t>
            </a:r>
            <a:r>
              <a:rPr lang="cs-CZ" sz="1400" dirty="0" smtClean="0">
                <a:hlinkClick r:id="rId6"/>
              </a:rPr>
              <a:t>officeimg.vo.msecnd.net/en-us/images/MR900279144.jpg</a:t>
            </a:r>
            <a:endParaRPr lang="cs-CZ" sz="1400" dirty="0" smtClean="0"/>
          </a:p>
          <a:p>
            <a:r>
              <a:rPr lang="cs-CZ" sz="1400" dirty="0">
                <a:hlinkClick r:id="rId7"/>
              </a:rPr>
              <a:t>http://</a:t>
            </a:r>
            <a:r>
              <a:rPr lang="cs-CZ" sz="1400" dirty="0" smtClean="0">
                <a:hlinkClick r:id="rId7"/>
              </a:rPr>
              <a:t>officeimg.vo.msecnd.net/en-us/images/MR900279140.jpg</a:t>
            </a:r>
            <a:endParaRPr lang="cs-CZ" sz="1400" dirty="0" smtClean="0"/>
          </a:p>
          <a:p>
            <a:r>
              <a:rPr lang="cs-CZ" sz="1400" dirty="0">
                <a:hlinkClick r:id="rId8"/>
              </a:rPr>
              <a:t>http://</a:t>
            </a:r>
            <a:r>
              <a:rPr lang="cs-CZ" sz="1400" dirty="0" smtClean="0">
                <a:hlinkClick r:id="rId8"/>
              </a:rPr>
              <a:t>officeimg.vo.msecnd.net/en-us/images/MR900404375.jpg</a:t>
            </a:r>
            <a:endParaRPr lang="cs-CZ" sz="1400" dirty="0" smtClean="0"/>
          </a:p>
          <a:p>
            <a:r>
              <a:rPr lang="cs-CZ" sz="1400" dirty="0">
                <a:hlinkClick r:id="rId9"/>
              </a:rPr>
              <a:t>http://</a:t>
            </a:r>
            <a:r>
              <a:rPr lang="cs-CZ" sz="1400" dirty="0" smtClean="0">
                <a:hlinkClick r:id="rId9"/>
              </a:rPr>
              <a:t>officeimg.vo.msecnd.net/en-us/images/MR900212075.jpg</a:t>
            </a:r>
            <a:endParaRPr lang="cs-CZ" sz="1400" dirty="0" smtClean="0"/>
          </a:p>
          <a:p>
            <a:r>
              <a:rPr lang="cs-CZ" sz="1400" dirty="0">
                <a:hlinkClick r:id="rId10"/>
              </a:rPr>
              <a:t>http://</a:t>
            </a:r>
            <a:r>
              <a:rPr lang="cs-CZ" sz="1400" dirty="0" smtClean="0">
                <a:hlinkClick r:id="rId10"/>
              </a:rPr>
              <a:t>officeimg.vo.msecnd.net/en-us/images/MR900215168.jpg</a:t>
            </a:r>
            <a:endParaRPr lang="cs-CZ" sz="1400" dirty="0" smtClean="0"/>
          </a:p>
          <a:p>
            <a:r>
              <a:rPr lang="cs-CZ" sz="1400" dirty="0">
                <a:hlinkClick r:id="rId11"/>
              </a:rPr>
              <a:t>http://</a:t>
            </a:r>
            <a:r>
              <a:rPr lang="cs-CZ" sz="1400" dirty="0" smtClean="0">
                <a:hlinkClick r:id="rId11"/>
              </a:rPr>
              <a:t>officeimg.vo.msecnd.net/en-us/images/MR900442400.jpg</a:t>
            </a:r>
            <a:endParaRPr lang="cs-CZ" sz="1400" dirty="0" smtClean="0"/>
          </a:p>
          <a:p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xmlns="" val="169094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8000" dirty="0" smtClean="0"/>
              <a:t>KONEC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xmlns="" val="1820496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51</TotalTime>
  <Words>225</Words>
  <Application>Microsoft Office PowerPoint</Application>
  <PresentationFormat>Předvádění na obrazovce (4:3)</PresentationFormat>
  <Paragraphs>65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Administrativní</vt:lpstr>
      <vt:lpstr>Střední průmyslová škola a Střední odborná škola gastronomie a služeb, Most, příspěvková organizace</vt:lpstr>
      <vt:lpstr>SLUŽBY  PLACENÉ</vt:lpstr>
      <vt:lpstr>ÚPRAVA  A DOŠÍVÁNÍ ODĚVŮ</vt:lpstr>
      <vt:lpstr>STŘIHOVÁ  SLUŽBA</vt:lpstr>
      <vt:lpstr>OPRAVÁRENSKÁ  ČINNOST</vt:lpstr>
      <vt:lpstr>POMOC  A  RADA  ARCHITEKTA</vt:lpstr>
      <vt:lpstr>MONTÁŽ  A  DOVOZ  NÁBYTKU</vt:lpstr>
      <vt:lpstr>ZDROJE</vt:lpstr>
      <vt:lpstr>Snímek 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průmyslová škola a Střední odborná škola gastronomie a služeb, Most, příspěvková organizace</dc:title>
  <dc:creator>Pepe</dc:creator>
  <cp:lastModifiedBy>Dum</cp:lastModifiedBy>
  <cp:revision>11</cp:revision>
  <dcterms:created xsi:type="dcterms:W3CDTF">2013-06-14T20:35:54Z</dcterms:created>
  <dcterms:modified xsi:type="dcterms:W3CDTF">2013-06-19T20:44:13Z</dcterms:modified>
</cp:coreProperties>
</file>