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69" autoAdjust="0"/>
    <p:restoredTop sz="94660"/>
  </p:normalViewPr>
  <p:slideViewPr>
    <p:cSldViewPr>
      <p:cViewPr varScale="1">
        <p:scale>
          <a:sx n="103" d="100"/>
          <a:sy n="103" d="100"/>
        </p:scale>
        <p:origin x="-1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78DA136-DFBB-4030-BE5C-FEB3C7B5176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FED8413-5A28-48B4-86CB-50FDAD5BBF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B900383614.jpg" TargetMode="External"/><Relationship Id="rId3" Type="http://schemas.openxmlformats.org/officeDocument/2006/relationships/hyperlink" Target="http://officeimg.vo.msecnd.net/en-us/images/MB900295450.jpg" TargetMode="External"/><Relationship Id="rId7" Type="http://schemas.openxmlformats.org/officeDocument/2006/relationships/hyperlink" Target="http://officeimg.vo.msecnd.net/en-us/images/MR900406240.jpg" TargetMode="External"/><Relationship Id="rId2" Type="http://schemas.openxmlformats.org/officeDocument/2006/relationships/hyperlink" Target="http://officeimg.vo.msecnd.net/en-us/images/MB90022903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R900440558.jpg" TargetMode="External"/><Relationship Id="rId5" Type="http://schemas.openxmlformats.org/officeDocument/2006/relationships/hyperlink" Target="http://officeimg.vo.msecnd.net/en-us/images/MR900441576.jpg" TargetMode="External"/><Relationship Id="rId4" Type="http://schemas.openxmlformats.org/officeDocument/2006/relationships/hyperlink" Target="http://officeimg.vo.msecnd.net/en-us/images/MR900349073.jp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228600"/>
            <a:ext cx="7000456" cy="824136"/>
          </a:xfrm>
        </p:spPr>
        <p:txBody>
          <a:bodyPr/>
          <a:lstStyle/>
          <a:p>
            <a:pPr algn="l"/>
            <a:r>
              <a:rPr lang="cs-CZ" sz="14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4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4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422232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1125" y="6021288"/>
            <a:ext cx="3840163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8568951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3592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dirty="0">
                <a:solidFill>
                  <a:srgbClr val="D16349"/>
                </a:solidFill>
              </a:rPr>
              <a:t>SLUŽBY </a:t>
            </a:r>
            <a:br>
              <a:rPr lang="cs-CZ" sz="6000" dirty="0">
                <a:solidFill>
                  <a:srgbClr val="D16349"/>
                </a:solidFill>
              </a:rPr>
            </a:br>
            <a:r>
              <a:rPr lang="cs-CZ" sz="6000" dirty="0" smtClean="0">
                <a:solidFill>
                  <a:srgbClr val="D16349"/>
                </a:solidFill>
              </a:rPr>
              <a:t>NEPLACENÉ</a:t>
            </a:r>
            <a:endParaRPr lang="cs-CZ" sz="6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068960"/>
            <a:ext cx="259228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068960"/>
            <a:ext cx="244827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4640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SLUŽBY V PŘÍMÉ NÁVAZNOSTI NA PRODEJ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527048"/>
            <a:ext cx="9144000" cy="533095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NÁKUP DO TAŠKY – umožňuje urychlení prodeje,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na základě předané objednávky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PŘÍPRAVA OBLOŽENÝCH MÍS A DORTŮ – k různým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společenským událostem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MLETÍ ZRNKOVÉ KÁVY , MASA – zakoupených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v příslušné prodejně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/>
              <a:t>KRÁJENÍ CHLEBA – zakoupeného v příslušné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prodejně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Jaké jsou výhody těchto služeb pro zákazníka?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22920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64144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SLUŽBY  INFORMAČNÍ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21432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PORADENSKÉ SLUŽBA </a:t>
            </a:r>
            <a:r>
              <a:rPr lang="cs-CZ" dirty="0" smtClean="0"/>
              <a:t>– jejím úkolem je poskytovat informace zákazníkovi o nových druzích zboží, jeho vlastnostech, způsobem přípravy, ošetřování, použití…..</a:t>
            </a:r>
          </a:p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VÝSTAVKY A VYSTAVOVÁNÍ NOVÝCH DRUHŮ ZBOŽÍ </a:t>
            </a:r>
            <a:r>
              <a:rPr lang="cs-CZ" dirty="0" smtClean="0"/>
              <a:t>– někdy bývá spojené s ochutnávkou zboží, módní přehlídkou</a:t>
            </a:r>
          </a:p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VÝSTAVY </a:t>
            </a:r>
            <a:r>
              <a:rPr lang="cs-CZ" u="sng" dirty="0" smtClean="0"/>
              <a:t>SEZÓNNÍHO </a:t>
            </a:r>
            <a:r>
              <a:rPr lang="cs-CZ" u="sng" dirty="0" smtClean="0"/>
              <a:t>ZBOŽÍ </a:t>
            </a:r>
            <a:r>
              <a:rPr lang="cs-CZ" dirty="0" smtClean="0"/>
              <a:t>– například jaro zahrádkářů, turistická dovolená…..</a:t>
            </a:r>
          </a:p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ROZHLASOVÉ RELACE </a:t>
            </a:r>
            <a:r>
              <a:rPr lang="cs-CZ" dirty="0" smtClean="0"/>
              <a:t>– nabídka dne, slevy…</a:t>
            </a:r>
          </a:p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TELEVIZNÍ REKLAMA V PRODEJNÁCH </a:t>
            </a:r>
            <a:r>
              <a:rPr lang="cs-CZ" dirty="0" smtClean="0"/>
              <a:t>– propagace svých výrobků, akce, slevy….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16632"/>
            <a:ext cx="1666412" cy="1528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5588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SLUŽBY NEPLACENÉ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1423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SLUŽBY POSKYTOVANÉ PRODEJNOU JSOU DOPLŇKOVOU ČINNOSTÍ PRODEJE ZBOŽÍ ZÁKAZNÍKOVI</a:t>
            </a:r>
          </a:p>
          <a:p>
            <a:r>
              <a:rPr lang="cs-CZ" dirty="0" smtClean="0"/>
              <a:t>ČÍM VÍCE NEPLACENÝCH SLUŽEB PRODEJNA NABÍZÍ, TÍM SE LÉPE UPLATŇUJE NA TRHU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Vyjmenujte druhy neplacených služeb, které poskytuje vaše prodejna, kde jste na odborném výcviku.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73016"/>
            <a:ext cx="1794503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5177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rgbClr val="6076B4"/>
              </a:buClr>
              <a:buSzPct val="80000"/>
            </a:pPr>
            <a:r>
              <a:rPr lang="cs-CZ" sz="1600" dirty="0">
                <a:solidFill>
                  <a:prstClr val="black"/>
                </a:solidFill>
                <a:latin typeface="Gill Sans MT"/>
              </a:rPr>
              <a:t>Mojmír Novotný, OBCHODNÍ PROVOZ pro střední odborná učiliště, nakladatelství Fortuna Praha 2003,ISBN 80-7168-845-2</a:t>
            </a:r>
            <a:endParaRPr lang="cs-CZ" sz="1600" dirty="0">
              <a:solidFill>
                <a:prstClr val="black"/>
              </a:solidFill>
              <a:hlinkClick r:id="rId2"/>
            </a:endParaRPr>
          </a:p>
          <a:p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officeimg.vo.msecnd.net/en-us/images/MB900295450.jpg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officeimg.vo.msecnd.net/en-us/images/MR900349073.jpg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officeimg.vo.msecnd.net/en-us/images/MR900441576.jpg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officeimg.vo.msecnd.net/en-us/images/MR900440558.jpg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officeimg.vo.msecnd.net/en-us/images/MR900406240.jpg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officeimg.vo.msecnd.net/en-us/images/MB900383614.jpg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53891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r>
              <a:rPr lang="cs-CZ" sz="8000" dirty="0" smtClean="0"/>
              <a:t>KONEC</a:t>
            </a:r>
            <a:endParaRPr lang="cs-CZ" sz="8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61048"/>
            <a:ext cx="2498576" cy="2498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70671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44</TotalTime>
  <Words>213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Střední průmyslová škola a Střední odborná škola gastronomie a služeb, Most, příspěvková organizace</vt:lpstr>
      <vt:lpstr>SLUŽBY  NEPLACENÉ</vt:lpstr>
      <vt:lpstr>SLUŽBY V PŘÍMÉ NÁVAZNOSTI NA PRODEJ</vt:lpstr>
      <vt:lpstr>SLUŽBY  INFORMAČNÍ</vt:lpstr>
      <vt:lpstr>SLUŽBY NEPLACENÉ</vt:lpstr>
      <vt:lpstr>ZDROJE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Pepe</dc:creator>
  <cp:lastModifiedBy>Dum</cp:lastModifiedBy>
  <cp:revision>7</cp:revision>
  <dcterms:created xsi:type="dcterms:W3CDTF">2013-06-14T21:31:33Z</dcterms:created>
  <dcterms:modified xsi:type="dcterms:W3CDTF">2013-06-19T20:45:55Z</dcterms:modified>
</cp:coreProperties>
</file>