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60" r:id="rId6"/>
    <p:sldId id="259" r:id="rId7"/>
    <p:sldId id="261" r:id="rId8"/>
    <p:sldId id="262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50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462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757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228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30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88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269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83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298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471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33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36F67-E623-4C4D-B617-4F86471ECF6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925A1-ADFF-47C5-9EF0-28F98A8102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83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udnicni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Lys%C3%A1_hora_(Beskydy_CZE)_-_view_from_Fr%C3%BDdlant_nad_Ostravic%C3%A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18956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VY_32_INOVACE_01_03A_Povrch ČR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České republiky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824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0212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povrchu České republiky.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v mapě nalézt nejvýznamnější pohoří a nížiny České republiky.</a:t>
            </a:r>
          </a:p>
          <a:p>
            <a:r>
              <a:rPr lang="cs-CZ" dirty="0" smtClean="0"/>
              <a:t>Bude umět k jednotlivým pohořím přiřadit nejvyšší vrcholy.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10. 10. 2012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15. 10. 2012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3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/>
              <a:t>Povrch ČR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5237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Czech Republic geomorphological division map level1 colou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8791338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59735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116632"/>
            <a:ext cx="3010632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Český masív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starší (prvohory)</a:t>
            </a:r>
          </a:p>
          <a:p>
            <a:endParaRPr lang="cs-CZ" sz="2800" dirty="0" smtClean="0"/>
          </a:p>
          <a:p>
            <a:r>
              <a:rPr lang="cs-CZ" sz="2800" b="1" dirty="0" smtClean="0"/>
              <a:t>Západní Karpaty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mladší (třetihory)</a:t>
            </a:r>
          </a:p>
        </p:txBody>
      </p:sp>
    </p:spTree>
    <p:extLst>
      <p:ext uri="{BB962C8B-B14F-4D97-AF65-F5344CB8AC3E}">
        <p14:creationId xmlns:p14="http://schemas.microsoft.com/office/powerpoint/2010/main" val="549974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116632"/>
            <a:ext cx="9001000" cy="263149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Úkol: Vyhledej v atlase následující pohoří a zakresli je </a:t>
            </a:r>
          </a:p>
          <a:p>
            <a:r>
              <a:rPr lang="cs-CZ" sz="2800" b="1" dirty="0" smtClean="0"/>
              <a:t>	do slepé mapy.</a:t>
            </a:r>
          </a:p>
          <a:p>
            <a:endParaRPr lang="cs-CZ" sz="2800" dirty="0" smtClean="0"/>
          </a:p>
          <a:p>
            <a:r>
              <a:rPr lang="cs-CZ" sz="2700" i="1" dirty="0">
                <a:solidFill>
                  <a:srgbClr val="FF0000"/>
                </a:solidFill>
              </a:rPr>
              <a:t>Šumava, Český les, Krušné hory, Jizerské hory, Krkonoše, </a:t>
            </a:r>
            <a:r>
              <a:rPr lang="cs-CZ" sz="2700" i="1" dirty="0" smtClean="0">
                <a:solidFill>
                  <a:srgbClr val="FF0000"/>
                </a:solidFill>
              </a:rPr>
              <a:t>Brdy, </a:t>
            </a:r>
          </a:p>
          <a:p>
            <a:r>
              <a:rPr lang="cs-CZ" sz="2700" i="1" dirty="0" smtClean="0">
                <a:solidFill>
                  <a:srgbClr val="FF0000"/>
                </a:solidFill>
              </a:rPr>
              <a:t>Orlické </a:t>
            </a:r>
            <a:r>
              <a:rPr lang="cs-CZ" sz="2700" i="1" dirty="0">
                <a:solidFill>
                  <a:srgbClr val="FF0000"/>
                </a:solidFill>
              </a:rPr>
              <a:t>hory, Králický Sněžník, </a:t>
            </a:r>
            <a:r>
              <a:rPr lang="cs-CZ" sz="2700" i="1" dirty="0" smtClean="0">
                <a:solidFill>
                  <a:srgbClr val="FF0000"/>
                </a:solidFill>
              </a:rPr>
              <a:t>Jeseníky, České Středohoří</a:t>
            </a:r>
          </a:p>
          <a:p>
            <a:r>
              <a:rPr lang="cs-CZ" sz="2700" i="1" dirty="0" smtClean="0">
                <a:solidFill>
                  <a:srgbClr val="FF0000"/>
                </a:solidFill>
              </a:rPr>
              <a:t>Lužické hory, Beskydy, Bílé Karpaty, Českomoravská vrchovina</a:t>
            </a:r>
          </a:p>
        </p:txBody>
      </p:sp>
      <p:pic>
        <p:nvPicPr>
          <p:cNvPr id="3074" name="Picture 2" descr="Soubor:Studnic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708" y="2924944"/>
            <a:ext cx="5030940" cy="377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17065" y="63903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30133" y="6021288"/>
            <a:ext cx="380636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Studniční hora, Krkonoše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22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Relief Map of Czech Republi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56" y="931856"/>
            <a:ext cx="8771343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1" y="62895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3" name="Ovál 2"/>
          <p:cNvSpPr/>
          <p:nvPr/>
        </p:nvSpPr>
        <p:spPr>
          <a:xfrm rot="2628456">
            <a:off x="1352768" y="4553080"/>
            <a:ext cx="1715279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021" y="119375"/>
            <a:ext cx="8824467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Již bez pomoci atlasu a slepé mapy urči, jaká pohoří </a:t>
            </a:r>
          </a:p>
          <a:p>
            <a:pPr algn="ctr"/>
            <a:r>
              <a:rPr lang="cs-CZ" sz="3200" dirty="0" smtClean="0"/>
              <a:t>jsou zobrazena.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 rot="20139285">
            <a:off x="2985683" y="5020322"/>
            <a:ext cx="857639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 rot="2770123">
            <a:off x="830113" y="3496248"/>
            <a:ext cx="857639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 rot="20010446">
            <a:off x="895854" y="2085387"/>
            <a:ext cx="2320087" cy="49192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 rot="20139285">
            <a:off x="2416891" y="2343383"/>
            <a:ext cx="857639" cy="28803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 rot="20139285">
            <a:off x="2121587" y="3133822"/>
            <a:ext cx="857639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 rot="2409725">
            <a:off x="3230604" y="1760253"/>
            <a:ext cx="565874" cy="37879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 rot="20139285">
            <a:off x="3854383" y="1584768"/>
            <a:ext cx="580366" cy="44172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 rot="1550284">
            <a:off x="4456753" y="1974466"/>
            <a:ext cx="857639" cy="42477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 rot="2409725">
            <a:off x="5203505" y="2552341"/>
            <a:ext cx="565874" cy="37879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 rot="20139285">
            <a:off x="5848437" y="2911152"/>
            <a:ext cx="520128" cy="36593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 rot="20664012">
            <a:off x="6452946" y="2820495"/>
            <a:ext cx="668481" cy="60397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 rot="20139285">
            <a:off x="7329752" y="3847031"/>
            <a:ext cx="1145624" cy="5760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 rot="20139285">
            <a:off x="6718904" y="4658862"/>
            <a:ext cx="857639" cy="49471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 rot="20139285">
            <a:off x="3867442" y="3445296"/>
            <a:ext cx="1674924" cy="143999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49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496" y="77430"/>
            <a:ext cx="9001000" cy="263149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Úkol: </a:t>
            </a:r>
            <a:r>
              <a:rPr lang="cs-CZ" sz="2800" dirty="0" smtClean="0"/>
              <a:t>Podle atlasu urči výšku následujících hor a přiřaď,</a:t>
            </a:r>
          </a:p>
          <a:p>
            <a:pPr algn="ctr"/>
            <a:r>
              <a:rPr lang="cs-CZ" sz="2800" dirty="0" smtClean="0"/>
              <a:t>k jakým pohořím patří.</a:t>
            </a:r>
          </a:p>
          <a:p>
            <a:endParaRPr lang="cs-CZ" sz="2800" dirty="0" smtClean="0"/>
          </a:p>
          <a:p>
            <a:r>
              <a:rPr lang="cs-CZ" sz="2700" i="1" dirty="0" smtClean="0">
                <a:solidFill>
                  <a:srgbClr val="FF0000"/>
                </a:solidFill>
              </a:rPr>
              <a:t>Praděd, Králický Sněžník, Sněžka, Velká Deštná, Lysá hora,</a:t>
            </a:r>
          </a:p>
          <a:p>
            <a:r>
              <a:rPr lang="cs-CZ" sz="2700" i="1" dirty="0" smtClean="0">
                <a:solidFill>
                  <a:srgbClr val="FF0000"/>
                </a:solidFill>
              </a:rPr>
              <a:t>Plechý, Klínovec, Smrk, Kamenec, </a:t>
            </a:r>
            <a:r>
              <a:rPr lang="cs-CZ" sz="2700" i="1" dirty="0" err="1" smtClean="0">
                <a:solidFill>
                  <a:srgbClr val="FF0000"/>
                </a:solidFill>
              </a:rPr>
              <a:t>Čerchov</a:t>
            </a:r>
            <a:r>
              <a:rPr lang="cs-CZ" sz="2700" i="1" dirty="0" smtClean="0">
                <a:solidFill>
                  <a:srgbClr val="FF0000"/>
                </a:solidFill>
              </a:rPr>
              <a:t>, Velká Javořina,</a:t>
            </a:r>
          </a:p>
          <a:p>
            <a:r>
              <a:rPr lang="cs-CZ" sz="2700" i="1" dirty="0" smtClean="0">
                <a:solidFill>
                  <a:srgbClr val="FF0000"/>
                </a:solidFill>
              </a:rPr>
              <a:t>Tok, Javořice, Luž</a:t>
            </a:r>
          </a:p>
        </p:txBody>
      </p:sp>
      <p:pic>
        <p:nvPicPr>
          <p:cNvPr id="4098" name="Picture 2" descr="Soubor:Lysá hora (Beskydy CZE) - view from Frýdlant nad Ostravic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0928"/>
            <a:ext cx="5184576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20254" y="6074132"/>
            <a:ext cx="290021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Lysá hora, Beskydy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63813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02501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Relief Map of Czech Republi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56" y="931856"/>
            <a:ext cx="8771343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628957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11762" y="119375"/>
            <a:ext cx="6281014" cy="144655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Úkol: Vyhledej v atlase tyto nížiny:</a:t>
            </a:r>
          </a:p>
          <a:p>
            <a:pPr algn="ctr"/>
            <a:r>
              <a:rPr lang="cs-CZ" sz="2800" dirty="0" smtClean="0"/>
              <a:t>Polabská nížina, Hornomoravský úval, </a:t>
            </a:r>
          </a:p>
          <a:p>
            <a:pPr algn="ctr"/>
            <a:r>
              <a:rPr lang="cs-CZ" sz="2800" dirty="0" smtClean="0"/>
              <a:t>Dolnomoravský úval, </a:t>
            </a:r>
            <a:r>
              <a:rPr lang="cs-CZ" sz="2800" dirty="0" err="1" smtClean="0"/>
              <a:t>Dyjskosvratecký</a:t>
            </a:r>
            <a:r>
              <a:rPr lang="cs-CZ" sz="2800" dirty="0" smtClean="0"/>
              <a:t> úval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 rot="1047362">
            <a:off x="2951001" y="2376469"/>
            <a:ext cx="2117163" cy="79617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 rot="18656008">
            <a:off x="5816176" y="4837619"/>
            <a:ext cx="1145624" cy="45081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 rot="14946670">
            <a:off x="6069369" y="3738791"/>
            <a:ext cx="924399" cy="45081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 rot="18656008">
            <a:off x="5111604" y="4831408"/>
            <a:ext cx="1145624" cy="45081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16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980728"/>
            <a:ext cx="915827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</a:t>
            </a:r>
            <a:r>
              <a:rPr lang="cs-CZ" sz="800" dirty="0" smtClean="0"/>
              <a:t> </a:t>
            </a:r>
            <a:r>
              <a:rPr lang="cs-CZ" sz="800" dirty="0"/>
              <a:t>AUTOR NEUVEDEN.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10.10.2012]. </a:t>
            </a:r>
            <a:r>
              <a:rPr lang="cs-CZ" sz="800" dirty="0"/>
              <a:t>Dostupný na WWW: http://cs.wikipedia.org/wiki/Soubor:Czech_Republic_geomorphological_division_map_level1_colour.png</a:t>
            </a:r>
            <a:endParaRPr lang="cs-CZ" sz="80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10.10.2012].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cs.wikipedia.org/wiki/Soubor:Relief_Map_of_Czech_Republic.png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10.10.2012].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cs.wikipedia.org/wiki/Soubor:Studnicni.JPG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800" dirty="0"/>
              <a:t>PALOCH, David. </a:t>
            </a:r>
            <a:r>
              <a:rPr lang="cs-CZ" sz="800" i="1" dirty="0"/>
              <a:t>Wikipedia.org</a:t>
            </a:r>
            <a:r>
              <a:rPr lang="cs-CZ" sz="800" dirty="0"/>
              <a:t> [online]. [cit. 10.10.2012]. Dostupný na WWW: </a:t>
            </a:r>
            <a:r>
              <a:rPr lang="cs-CZ" sz="800" dirty="0">
                <a:hlinkClick r:id="rId4"/>
              </a:rPr>
              <a:t>http://cs.wikipedia.org/wiki/Soubor:Lys%C3%A1_hora_(Beskydy_CZE)_-_</a:t>
            </a:r>
            <a:r>
              <a:rPr lang="cs-CZ" sz="800" dirty="0" smtClean="0">
                <a:hlinkClick r:id="rId4"/>
              </a:rPr>
              <a:t>view_from_Fr%C3%BDdlant_nad_Ostravic%C3%AD.jpg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254903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249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Povrch ČR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ČR</dc:title>
  <dc:creator>LukášD</dc:creator>
  <cp:lastModifiedBy>verča</cp:lastModifiedBy>
  <cp:revision>14</cp:revision>
  <dcterms:created xsi:type="dcterms:W3CDTF">2013-05-26T18:20:29Z</dcterms:created>
  <dcterms:modified xsi:type="dcterms:W3CDTF">2012-10-10T19:02:52Z</dcterms:modified>
</cp:coreProperties>
</file>