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9" r:id="rId5"/>
    <p:sldId id="265" r:id="rId6"/>
    <p:sldId id="260" r:id="rId7"/>
    <p:sldId id="261" r:id="rId8"/>
    <p:sldId id="258" r:id="rId9"/>
    <p:sldId id="262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3549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3969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5431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661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0108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263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5523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7143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1365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1318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5156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1F3D25-96E0-4425-A0BD-CB74A36E0C3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CD642-C0F3-4CC3-B0F1-8A600E8B20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0227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Flag_of_NATO.svg" TargetMode="External"/><Relationship Id="rId3" Type="http://schemas.openxmlformats.org/officeDocument/2006/relationships/hyperlink" Target="http://cs.wikipedia.org/wiki/Soubor:United_Nations_Members.svg" TargetMode="External"/><Relationship Id="rId7" Type="http://schemas.openxmlformats.org/officeDocument/2006/relationships/hyperlink" Target="http://cs.wikipedia.org/wiki/Soubor:History_of_NATO_enlargement.svg" TargetMode="External"/><Relationship Id="rId2" Type="http://schemas.openxmlformats.org/officeDocument/2006/relationships/hyperlink" Target="http://cs.wikipedia.org/wiki/Soubor:Flag_of_the_United_Nations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OECD_Members.svg" TargetMode="External"/><Relationship Id="rId11" Type="http://schemas.openxmlformats.org/officeDocument/2006/relationships/hyperlink" Target="http://cs.wikipedia.org/wiki/Soubor:EU27-further_enlargement_map.svg" TargetMode="External"/><Relationship Id="rId5" Type="http://schemas.openxmlformats.org/officeDocument/2006/relationships/hyperlink" Target="http://cs.wikipedia.org/wiki/Soubor:OECD_Logo.svg" TargetMode="External"/><Relationship Id="rId10" Type="http://schemas.openxmlformats.org/officeDocument/2006/relationships/hyperlink" Target="http://cs.wikipedia.org/wiki/Soubor:Flag_of_Europe.svg" TargetMode="External"/><Relationship Id="rId4" Type="http://schemas.openxmlformats.org/officeDocument/2006/relationships/hyperlink" Target="http://cs.wikipedia.org/wiki/Soubor:United_Nations_HQ_-_New_York_City.jpg" TargetMode="External"/><Relationship Id="rId9" Type="http://schemas.openxmlformats.org/officeDocument/2006/relationships/hyperlink" Target="http://cs.wikipedia.org/wiki/Soubor:Location_NATO_2009_blue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30117363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VY_32_INOVACE_06_03A_Mezinárodní vztahy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114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453596" cy="424731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mezinárodními organizacemi, ve kterých je  </a:t>
            </a:r>
          </a:p>
          <a:p>
            <a:r>
              <a:rPr lang="cs-CZ" dirty="0" smtClean="0"/>
              <a:t>Česká republika členem.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vyjmenovat nejdůležitější organizace se členstvím České republiky. Bude znát</a:t>
            </a:r>
          </a:p>
          <a:p>
            <a:r>
              <a:rPr lang="cs-CZ" dirty="0" smtClean="0"/>
              <a:t>důležitá data vstupů (EU, NATO). Bude znát, jaký význam má členství v těchto </a:t>
            </a:r>
          </a:p>
          <a:p>
            <a:r>
              <a:rPr lang="cs-CZ" dirty="0" smtClean="0"/>
              <a:t>Organizacích pro Českou republiku.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15. </a:t>
            </a:r>
            <a:r>
              <a:rPr lang="cs-CZ" dirty="0"/>
              <a:t>3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18.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18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/>
              <a:t>Mezinárodní vztahy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407017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9839" y="188640"/>
            <a:ext cx="8646021" cy="1754326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Úkol:</a:t>
            </a:r>
          </a:p>
          <a:p>
            <a:pPr algn="ctr"/>
            <a:r>
              <a:rPr lang="cs-CZ" sz="3600" dirty="0" smtClean="0"/>
              <a:t>V učebnici na straně </a:t>
            </a:r>
            <a:r>
              <a:rPr lang="cs-CZ" sz="3600" dirty="0" smtClean="0"/>
              <a:t>36 </a:t>
            </a:r>
            <a:r>
              <a:rPr lang="cs-CZ" sz="3600" dirty="0" smtClean="0"/>
              <a:t>vyhledej organizace, </a:t>
            </a:r>
          </a:p>
          <a:p>
            <a:pPr algn="ctr"/>
            <a:r>
              <a:rPr lang="cs-CZ" sz="3600" dirty="0" smtClean="0"/>
              <a:t>kterých je ČR členem.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43431" y="5229200"/>
            <a:ext cx="1407758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OSN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2204864"/>
            <a:ext cx="4902624" cy="313932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m</a:t>
            </a:r>
            <a:r>
              <a:rPr lang="cs-CZ" sz="2800" dirty="0" smtClean="0"/>
              <a:t>ezinárodní organizace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č</a:t>
            </a:r>
            <a:r>
              <a:rPr lang="cs-CZ" sz="2800" dirty="0" smtClean="0"/>
              <a:t>leny jsou skoro všechny státy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světa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založení: 26. 6. 1945, San Francisco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sídlo: New York</a:t>
            </a:r>
            <a:endParaRPr lang="cs-CZ" sz="2400" dirty="0"/>
          </a:p>
        </p:txBody>
      </p:sp>
      <p:pic>
        <p:nvPicPr>
          <p:cNvPr id="1026" name="Picture 2" descr="Soubor:Flag of the United Nation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34" y="2204864"/>
            <a:ext cx="3795494" cy="2528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4937" y="472514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536720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United Nations Member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52536" y="980728"/>
            <a:ext cx="9108504" cy="462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937" y="515719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35696" y="334397"/>
            <a:ext cx="513300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Mapa členských států OSN</a:t>
            </a:r>
            <a:endParaRPr lang="cs-CZ" sz="3600" dirty="0"/>
          </a:p>
        </p:txBody>
      </p:sp>
      <p:pic>
        <p:nvPicPr>
          <p:cNvPr id="2052" name="Picture 4" descr="Soubor:United Nations HQ - New York Cit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5740" y="4585145"/>
            <a:ext cx="3333750" cy="227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190976" y="652664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98425" y="5990265"/>
            <a:ext cx="3466590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sídlo OSN v New Yorku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2036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260648"/>
            <a:ext cx="1768305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OECD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68745" y="44624"/>
            <a:ext cx="4739759" cy="397031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„Organizace pro hospodářskou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 spolupráci a rozvoj“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34 nejvyspělejších států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oordinace ekonomické,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 sociální, politické spolupráce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- založení: 1960</a:t>
            </a:r>
            <a:endParaRPr lang="cs-CZ" sz="2800" dirty="0"/>
          </a:p>
        </p:txBody>
      </p:sp>
      <p:pic>
        <p:nvPicPr>
          <p:cNvPr id="3074" name="Picture 2" descr="Soubor:OECD Logo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3888429" cy="244827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TextovéPole 5"/>
          <p:cNvSpPr txBox="1"/>
          <p:nvPr/>
        </p:nvSpPr>
        <p:spPr>
          <a:xfrm>
            <a:off x="179512" y="371703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pic>
        <p:nvPicPr>
          <p:cNvPr id="3076" name="Picture 4" descr="File:OECD Members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21088"/>
            <a:ext cx="4752528" cy="244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9165" y="637225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4869160"/>
            <a:ext cx="260590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č</a:t>
            </a:r>
            <a:r>
              <a:rPr lang="cs-CZ" sz="2800" dirty="0" smtClean="0"/>
              <a:t>lenské státy</a:t>
            </a:r>
          </a:p>
          <a:p>
            <a:endParaRPr lang="cs-CZ" sz="2800" dirty="0" smtClean="0"/>
          </a:p>
          <a:p>
            <a:r>
              <a:rPr lang="cs-CZ" sz="2800" dirty="0" smtClean="0"/>
              <a:t>uchazečské státy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5580112" y="4941168"/>
            <a:ext cx="432048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580112" y="5805264"/>
            <a:ext cx="432048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0117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History of NATO enlargement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7596" y="1556791"/>
            <a:ext cx="5270907" cy="5270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7766" y="37939"/>
            <a:ext cx="5574354" cy="1077218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u="sng" dirty="0" smtClean="0"/>
              <a:t>Úkol:</a:t>
            </a:r>
          </a:p>
          <a:p>
            <a:r>
              <a:rPr lang="cs-CZ" sz="2800" dirty="0" smtClean="0"/>
              <a:t>Jaké evropské státy jsou členy NATO?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011" y="1272984"/>
            <a:ext cx="3675893" cy="954107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jakém roce do NATO</a:t>
            </a:r>
          </a:p>
          <a:p>
            <a:r>
              <a:rPr lang="cs-CZ" sz="2800" dirty="0" smtClean="0"/>
              <a:t>Vstoupila ČR?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5142" y="2735342"/>
            <a:ext cx="2354709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12. 3. 1999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18965" y="652614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8420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755576" y="4005064"/>
            <a:ext cx="1755609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NATO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5805264"/>
            <a:ext cx="6954661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Severoatlantická aliance</a:t>
            </a:r>
            <a:endParaRPr lang="cs-CZ" sz="5400" dirty="0"/>
          </a:p>
        </p:txBody>
      </p:sp>
      <p:pic>
        <p:nvPicPr>
          <p:cNvPr id="3078" name="Picture 6" descr="Soubor:Location NATO 2009 blue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308573"/>
            <a:ext cx="5867400" cy="23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067944" y="116632"/>
            <a:ext cx="4934364" cy="249299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600" dirty="0"/>
              <a:t>m</a:t>
            </a:r>
            <a:r>
              <a:rPr lang="cs-CZ" sz="2600" dirty="0" smtClean="0"/>
              <a:t>ezinárodní vojenská organizace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600" dirty="0"/>
              <a:t>v</a:t>
            </a:r>
            <a:r>
              <a:rPr lang="cs-CZ" sz="2600" dirty="0" smtClean="0"/>
              <a:t>zájemná vojenská pomoc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600" dirty="0" smtClean="0"/>
              <a:t>sídlo: Brusel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600" dirty="0" smtClean="0"/>
              <a:t>založeno: 4. 4. 1949</a:t>
            </a:r>
          </a:p>
        </p:txBody>
      </p:sp>
      <p:pic>
        <p:nvPicPr>
          <p:cNvPr id="4098" name="Picture 2" descr="File:Flag of NATO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32" y="56034"/>
            <a:ext cx="3967904" cy="297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8032" y="300079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80609" y="568356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6831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0485" y="3193202"/>
            <a:ext cx="3939467" cy="332398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27 evropských států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h</a:t>
            </a:r>
            <a:r>
              <a:rPr lang="cs-CZ" sz="2800" dirty="0" smtClean="0"/>
              <a:t>ospodářské výhody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olný pohyb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f</a:t>
            </a:r>
            <a:r>
              <a:rPr lang="cs-CZ" sz="2800" dirty="0" smtClean="0"/>
              <a:t>inanční podpora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stup ČR: 1. 5. 2004</a:t>
            </a:r>
            <a:endParaRPr lang="cs-CZ" sz="2800" dirty="0"/>
          </a:p>
        </p:txBody>
      </p:sp>
      <p:pic>
        <p:nvPicPr>
          <p:cNvPr id="7170" name="Picture 2" descr="Soubor:EU27-further enlargement map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1033" y="1916832"/>
            <a:ext cx="4756223" cy="36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8024" y="345430"/>
            <a:ext cx="4069384" cy="92333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5400" dirty="0" smtClean="0"/>
              <a:t>Evropská unie</a:t>
            </a:r>
            <a:endParaRPr lang="cs-CZ" sz="5400" dirty="0"/>
          </a:p>
        </p:txBody>
      </p:sp>
      <p:pic>
        <p:nvPicPr>
          <p:cNvPr id="6146" name="Picture 2" descr="Soubor:Flag of Europe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96" y="44624"/>
            <a:ext cx="4083483" cy="2720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-36512" y="278092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9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5553944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362865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3881897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cíle Evropské unie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2014" y="1052736"/>
            <a:ext cx="6034162" cy="461664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s</a:t>
            </a:r>
            <a:r>
              <a:rPr lang="cs-CZ" sz="2800" dirty="0" smtClean="0"/>
              <a:t>polečný trh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h</a:t>
            </a:r>
            <a:r>
              <a:rPr lang="cs-CZ" sz="2800" dirty="0" smtClean="0"/>
              <a:t>ospodářská unie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m</a:t>
            </a:r>
            <a:r>
              <a:rPr lang="cs-CZ" sz="2800" dirty="0" smtClean="0"/>
              <a:t>ěnová unie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odpora růstu hospodářství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r</a:t>
            </a:r>
            <a:r>
              <a:rPr lang="cs-CZ" sz="2800" dirty="0" smtClean="0"/>
              <a:t>ozvoj zaměstnanosti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z</a:t>
            </a:r>
            <a:r>
              <a:rPr lang="cs-CZ" sz="2800" dirty="0" smtClean="0"/>
              <a:t>lepšení životní úrovně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800" dirty="0"/>
              <a:t>z</a:t>
            </a:r>
            <a:r>
              <a:rPr lang="cs-CZ" sz="2800" dirty="0" smtClean="0"/>
              <a:t>lepšení kvality životního prostředí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76056" y="260648"/>
            <a:ext cx="3925818" cy="240065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000" b="1" u="sng" dirty="0" smtClean="0"/>
              <a:t>Čtyři základní svobody:</a:t>
            </a:r>
          </a:p>
          <a:p>
            <a:pPr marL="514350" indent="-514350">
              <a:buAutoNum type="arabicPeriod"/>
            </a:pPr>
            <a:r>
              <a:rPr lang="cs-CZ" sz="3000" dirty="0"/>
              <a:t>v</a:t>
            </a:r>
            <a:r>
              <a:rPr lang="cs-CZ" sz="3000" dirty="0" smtClean="0"/>
              <a:t>olný pohyb osob</a:t>
            </a:r>
          </a:p>
          <a:p>
            <a:pPr marL="514350" indent="-514350">
              <a:buAutoNum type="arabicPeriod"/>
            </a:pPr>
            <a:r>
              <a:rPr lang="cs-CZ" sz="3000" dirty="0"/>
              <a:t>v</a:t>
            </a:r>
            <a:r>
              <a:rPr lang="cs-CZ" sz="3000" dirty="0" smtClean="0"/>
              <a:t>olný pohyb zboží</a:t>
            </a:r>
          </a:p>
          <a:p>
            <a:pPr marL="514350" indent="-514350">
              <a:buAutoNum type="arabicPeriod"/>
            </a:pPr>
            <a:r>
              <a:rPr lang="cs-CZ" sz="3000" dirty="0"/>
              <a:t>v</a:t>
            </a:r>
            <a:r>
              <a:rPr lang="cs-CZ" sz="3000" dirty="0" smtClean="0"/>
              <a:t>olný pohyb kapitálu</a:t>
            </a:r>
          </a:p>
          <a:p>
            <a:pPr marL="514350" indent="-514350">
              <a:buAutoNum type="arabicPeriod"/>
            </a:pPr>
            <a:r>
              <a:rPr lang="cs-CZ" sz="3000" dirty="0" smtClean="0"/>
              <a:t>volný pohyb služeb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3949187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-36512" y="1052736"/>
            <a:ext cx="9324989" cy="1708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HUSS, Wilfried.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cs.wikipedia.org/wiki/Soubor:Flag_of_the_United_Nations.svg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15.3.2013].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cs.wikipedia.org/wiki/Soubor:United_Nations_Members.svg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15.3.2013]. Dostupný na WWW: </a:t>
            </a:r>
            <a:r>
              <a:rPr lang="cs-CZ" sz="1050" dirty="0">
                <a:hlinkClick r:id="rId4"/>
              </a:rPr>
              <a:t>http://cs.wikipedia.org/wiki/Soubor:United_Nations_HQ_-_</a:t>
            </a:r>
            <a:r>
              <a:rPr lang="cs-CZ" sz="1050" dirty="0" smtClean="0">
                <a:hlinkClick r:id="rId4"/>
              </a:rPr>
              <a:t>New_York_City.jpg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15.3.2013].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cs.wikipedia.org/wiki/Soubor:OECD_Logo.svg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15.3.2013].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en.wikipedia.org/wiki/File:OECD_Members.svg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15.3.2013].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cs.wikipedia.org/wiki/Soubor:History_of_NATO_enlargement.svg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15.3.2013].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en.wikipedia.org/wiki/File:Flag_of_NATO.svg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15.3.2013]. 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cs.wikipedia.org/wiki/Soubor:Location_NATO_2009_blue.svg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15.3.2013]. Dostupný na WWW: </a:t>
            </a:r>
            <a:r>
              <a:rPr lang="cs-CZ" sz="1050" dirty="0">
                <a:hlinkClick r:id="rId10"/>
              </a:rPr>
              <a:t>http://</a:t>
            </a:r>
            <a:r>
              <a:rPr lang="cs-CZ" sz="1050" dirty="0" smtClean="0">
                <a:hlinkClick r:id="rId10"/>
              </a:rPr>
              <a:t>cs.wikipedia.org/wiki/Soubor:Flag_of_Europe.svg</a:t>
            </a:r>
            <a:endParaRPr lang="cs-CZ" sz="1050" dirty="0" smtClean="0"/>
          </a:p>
          <a:p>
            <a:r>
              <a:rPr lang="cs-CZ" sz="1050" dirty="0" smtClean="0"/>
              <a:t>Obr. 10: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1"/>
              </a:rPr>
              <a:t>http://</a:t>
            </a:r>
            <a:r>
              <a:rPr lang="cs-CZ" sz="1050" dirty="0" smtClean="0">
                <a:hlinkClick r:id="rId11"/>
              </a:rPr>
              <a:t>cs.wikipedia.org/wiki/Soubor:EU27-further_enlargement_map.svg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xmlns="" val="79052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20229</TotalTime>
  <Words>327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Mezinárodní vztahy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Mezinárodní vztahy</dc:title>
  <dc:creator>LukášD</dc:creator>
  <cp:lastModifiedBy>Dum</cp:lastModifiedBy>
  <cp:revision>17</cp:revision>
  <dcterms:created xsi:type="dcterms:W3CDTF">2013-03-17T22:07:22Z</dcterms:created>
  <dcterms:modified xsi:type="dcterms:W3CDTF">2013-06-19T21:14:53Z</dcterms:modified>
</cp:coreProperties>
</file>