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65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936" y="4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12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522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768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053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865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88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67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200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636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932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399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E1B78-2F3C-40FE-8385-A746DEE3A521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2BA03-901F-4325-83E8-DE933C6A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86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_2005-09-20_n%C3%A1rodn%C3%AD_divadlo.jpg" TargetMode="External"/><Relationship Id="rId13" Type="http://schemas.openxmlformats.org/officeDocument/2006/relationships/hyperlink" Target="http://cs.wikipedia.org/wiki/Soubor:Prag_Altstaedter_Ring_rathaus.jpg" TargetMode="External"/><Relationship Id="rId3" Type="http://schemas.openxmlformats.org/officeDocument/2006/relationships/hyperlink" Target="http://cs.wikipedia.org/wiki/Soubor:Flag_of_Prague.svg" TargetMode="External"/><Relationship Id="rId7" Type="http://schemas.openxmlformats.org/officeDocument/2006/relationships/hyperlink" Target="http://cs.wikipedia.org/wiki/Soubor:Mrakodrapy_v_praze.jpg" TargetMode="External"/><Relationship Id="rId12" Type="http://schemas.openxmlformats.org/officeDocument/2006/relationships/hyperlink" Target="http://cs.wikipedia.org/wiki/Soubor:Parn%C3%ADk_Vy%C5%A1ehrad_pod_Vy%C5%A1ehrad" TargetMode="External"/><Relationship Id="rId2" Type="http://schemas.openxmlformats.org/officeDocument/2006/relationships/hyperlink" Target="http://cs.wikipedia.org/wiki/Soubor:Prague_CoA_CZ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Wenzelsplatz-00.jpg" TargetMode="External"/><Relationship Id="rId11" Type="http://schemas.openxmlformats.org/officeDocument/2006/relationships/hyperlink" Target="http://cs.wikipedia.org/wiki/Soubor:Praag_012.jpg" TargetMode="External"/><Relationship Id="rId5" Type="http://schemas.openxmlformats.org/officeDocument/2006/relationships/hyperlink" Target="http://cs.wikipedia.org/wiki/Soubor:Hradschin_Prag.jpg" TargetMode="External"/><Relationship Id="rId10" Type="http://schemas.openxmlformats.org/officeDocument/2006/relationships/hyperlink" Target="http://cs.wikipedia.org/wiki/Soubor:Narodni_muzeum.jpg" TargetMode="External"/><Relationship Id="rId4" Type="http://schemas.openxmlformats.org/officeDocument/2006/relationships/hyperlink" Target="http://cs.wikipedia.org/wiki/Soubor:2004_Praha.png" TargetMode="External"/><Relationship Id="rId9" Type="http://schemas.openxmlformats.org/officeDocument/2006/relationships/hyperlink" Target="http://cs.wikipedia.org/wiki/Soubor:Prag_staendethea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1052443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VY_32_INOVACE_07_03A_Praha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14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583871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hlavním městem České republiky.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Prahu z hlediska obyvatelstva, hospodářství, kultury.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20. </a:t>
            </a:r>
            <a:r>
              <a:rPr lang="cs-CZ" dirty="0"/>
              <a:t>3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25.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18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65861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Praha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62082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374" y="434535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457425" y="65253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5138" name="Picture 18" descr="Soubor:Prague CoA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16632"/>
            <a:ext cx="4379610" cy="42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Soubor:Flag of Prague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106" y="3363175"/>
            <a:ext cx="4716584" cy="31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93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Soubor:2004 Prah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53" y="188640"/>
            <a:ext cx="8683527" cy="499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8953" y="486916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65736" y="5376118"/>
            <a:ext cx="6013249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uvnitř Středočeského kraje</a:t>
            </a:r>
          </a:p>
          <a:p>
            <a:r>
              <a:rPr lang="cs-CZ" sz="3200" b="1" dirty="0" smtClean="0"/>
              <a:t>Sídlo krajského úřadu: </a:t>
            </a:r>
            <a:r>
              <a:rPr lang="cs-CZ" sz="3200" dirty="0" smtClean="0"/>
              <a:t>Praha</a:t>
            </a:r>
          </a:p>
        </p:txBody>
      </p:sp>
    </p:spTree>
    <p:extLst>
      <p:ext uri="{BB962C8B-B14F-4D97-AF65-F5344CB8AC3E}">
        <p14:creationId xmlns:p14="http://schemas.microsoft.com/office/powerpoint/2010/main" val="333365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306744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</a:t>
            </a:r>
            <a:r>
              <a:rPr lang="cs-CZ" sz="3600" dirty="0" smtClean="0"/>
              <a:t> 496 km</a:t>
            </a:r>
            <a:r>
              <a:rPr lang="cs-CZ" sz="3600" baseline="30000" dirty="0" smtClean="0"/>
              <a:t>2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</a:t>
            </a:r>
            <a:r>
              <a:rPr lang="cs-CZ" sz="3600" dirty="0" smtClean="0"/>
              <a:t> </a:t>
            </a:r>
            <a:r>
              <a:rPr lang="cs-CZ" sz="3600" dirty="0"/>
              <a:t>1 246 780 </a:t>
            </a:r>
            <a:r>
              <a:rPr lang="cs-CZ" sz="2400" dirty="0"/>
              <a:t>(1. 1. </a:t>
            </a:r>
            <a:r>
              <a:rPr lang="cs-CZ" sz="2400" dirty="0" smtClean="0"/>
              <a:t>2013)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</a:t>
            </a:r>
            <a:r>
              <a:rPr lang="cs-CZ" sz="3600" dirty="0" smtClean="0"/>
              <a:t> 2 601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cs-CZ" sz="3600" dirty="0" smtClean="0"/>
          </a:p>
          <a:p>
            <a:r>
              <a:rPr lang="cs-CZ" sz="3600" dirty="0" smtClean="0"/>
              <a:t>15. největší město EU</a:t>
            </a:r>
            <a:endParaRPr lang="en-US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39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291775"/>
            <a:ext cx="3009863" cy="249299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600" b="1" u="sng" dirty="0" smtClean="0"/>
              <a:t>Sídlí zde:</a:t>
            </a:r>
          </a:p>
          <a:p>
            <a:pPr marL="914400" lvl="1" indent="-457200">
              <a:buFontTx/>
              <a:buChar char="-"/>
            </a:pPr>
            <a:r>
              <a:rPr lang="cs-CZ" sz="3000" dirty="0"/>
              <a:t>p</a:t>
            </a:r>
            <a:r>
              <a:rPr lang="cs-CZ" sz="3000" dirty="0" smtClean="0"/>
              <a:t>rezident</a:t>
            </a:r>
          </a:p>
          <a:p>
            <a:pPr marL="914400" lvl="1" indent="-457200">
              <a:buFontTx/>
              <a:buChar char="-"/>
            </a:pPr>
            <a:r>
              <a:rPr lang="cs-CZ" sz="3000" dirty="0"/>
              <a:t>v</a:t>
            </a:r>
            <a:r>
              <a:rPr lang="cs-CZ" sz="3000" dirty="0" smtClean="0"/>
              <a:t>láda</a:t>
            </a:r>
          </a:p>
          <a:p>
            <a:pPr marL="914400" lvl="1" indent="-457200">
              <a:buFontTx/>
              <a:buChar char="-"/>
            </a:pPr>
            <a:r>
              <a:rPr lang="cs-CZ" sz="3000" dirty="0"/>
              <a:t>m</a:t>
            </a:r>
            <a:r>
              <a:rPr lang="cs-CZ" sz="3000" dirty="0" smtClean="0"/>
              <a:t>inisterstva</a:t>
            </a:r>
          </a:p>
          <a:p>
            <a:pPr marL="914400" lvl="1" indent="-457200">
              <a:buFontTx/>
              <a:buChar char="-"/>
            </a:pPr>
            <a:r>
              <a:rPr lang="cs-CZ" sz="3000" dirty="0" smtClean="0"/>
              <a:t>vrchní soud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74646" y="625662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8749" y="4590256"/>
            <a:ext cx="2688621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Pražský hrad</a:t>
            </a:r>
          </a:p>
          <a:p>
            <a:r>
              <a:rPr lang="cs-CZ" sz="2800" dirty="0" smtClean="0"/>
              <a:t>- </a:t>
            </a:r>
            <a:r>
              <a:rPr lang="cs-CZ" sz="2800" dirty="0"/>
              <a:t>s</a:t>
            </a:r>
            <a:r>
              <a:rPr lang="cs-CZ" sz="2800" dirty="0" smtClean="0"/>
              <a:t>ídlo prezidenta</a:t>
            </a:r>
            <a:endParaRPr lang="cs-CZ" sz="2800" dirty="0"/>
          </a:p>
        </p:txBody>
      </p:sp>
      <p:pic>
        <p:nvPicPr>
          <p:cNvPr id="6150" name="Picture 6" descr="Soubor:Hradschin Pra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452" y="2784764"/>
            <a:ext cx="5843044" cy="381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4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976328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Obyvatelsvo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5444567" cy="310854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2800" dirty="0" smtClean="0"/>
              <a:t>15. největší město EU</a:t>
            </a:r>
          </a:p>
          <a:p>
            <a:pPr marL="571500" indent="-571500">
              <a:buFontTx/>
              <a:buChar char="-"/>
            </a:pPr>
            <a:r>
              <a:rPr lang="cs-CZ" sz="2800" dirty="0"/>
              <a:t>c</a:t>
            </a:r>
            <a:r>
              <a:rPr lang="cs-CZ" sz="2800" dirty="0" smtClean="0"/>
              <a:t>izinci:</a:t>
            </a:r>
          </a:p>
          <a:p>
            <a:pPr marL="1028700" lvl="1" indent="-571500">
              <a:buFontTx/>
              <a:buChar char="-"/>
            </a:pPr>
            <a:r>
              <a:rPr lang="cs-CZ" sz="2800" dirty="0" smtClean="0"/>
              <a:t>14% obyvatel</a:t>
            </a:r>
          </a:p>
          <a:p>
            <a:pPr marL="1028700" lvl="1" indent="-571500">
              <a:buFontTx/>
              <a:buChar char="-"/>
            </a:pPr>
            <a:r>
              <a:rPr lang="cs-CZ" sz="2800" dirty="0"/>
              <a:t>c</a:t>
            </a:r>
            <a:r>
              <a:rPr lang="cs-CZ" sz="2800" dirty="0" smtClean="0"/>
              <a:t>ca 50 000 občanů Ukrajiny</a:t>
            </a:r>
          </a:p>
          <a:p>
            <a:pPr marL="1028700" lvl="1" indent="-571500">
              <a:buFontTx/>
              <a:buChar char="-"/>
            </a:pPr>
            <a:r>
              <a:rPr lang="cs-CZ" sz="2800" dirty="0"/>
              <a:t>c</a:t>
            </a:r>
            <a:r>
              <a:rPr lang="cs-CZ" sz="2800" dirty="0" smtClean="0"/>
              <a:t>ca 18 000 občanů Slovenska</a:t>
            </a:r>
          </a:p>
          <a:p>
            <a:pPr marL="1028700" lvl="1" indent="-571500">
              <a:buFontTx/>
              <a:buChar char="-"/>
            </a:pPr>
            <a:r>
              <a:rPr lang="cs-CZ" sz="2800" dirty="0"/>
              <a:t>c</a:t>
            </a:r>
            <a:r>
              <a:rPr lang="cs-CZ" sz="2800" dirty="0" smtClean="0"/>
              <a:t>ca 17 000 občanů Ruska</a:t>
            </a:r>
          </a:p>
          <a:p>
            <a:pPr marL="1028700" lvl="1" indent="-571500">
              <a:buFontTx/>
              <a:buChar char="-"/>
            </a:pPr>
            <a:r>
              <a:rPr lang="cs-CZ" sz="2800" dirty="0"/>
              <a:t>c</a:t>
            </a:r>
            <a:r>
              <a:rPr lang="cs-CZ" sz="2800" dirty="0" smtClean="0"/>
              <a:t>ca 11 000 občanů Vietnamu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630813" y="46531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03547" y="5085917"/>
            <a:ext cx="281692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Václavské náměstí</a:t>
            </a:r>
            <a:endParaRPr lang="cs-CZ" sz="2800" dirty="0"/>
          </a:p>
        </p:txBody>
      </p:sp>
      <p:pic>
        <p:nvPicPr>
          <p:cNvPr id="2058" name="Picture 10" descr="Soubor:Wenzelsplatz-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0813" y="0"/>
            <a:ext cx="3489852" cy="465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7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68881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Ekonomika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09167" y="656678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980728"/>
            <a:ext cx="5648021" cy="310854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/>
              <a:t>b</a:t>
            </a:r>
            <a:r>
              <a:rPr lang="cs-CZ" sz="2800" dirty="0" smtClean="0"/>
              <a:t>ohatý region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6. nejbohatší region v Evropě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h</a:t>
            </a:r>
            <a:r>
              <a:rPr lang="cs-CZ" sz="2800" dirty="0" smtClean="0"/>
              <a:t>ospodářské centrum ČR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malá nezaměstnanost (cca 2 – 3%)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ůležitá odvětví, např.:</a:t>
            </a:r>
          </a:p>
          <a:p>
            <a:pPr marL="914400" lvl="1" indent="-457200"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uristika</a:t>
            </a:r>
          </a:p>
          <a:p>
            <a:pPr marL="914400" lvl="1" indent="-457200">
              <a:buFontTx/>
              <a:buChar char="-"/>
            </a:pPr>
            <a:r>
              <a:rPr lang="cs-CZ" sz="2800" dirty="0" smtClean="0"/>
              <a:t>filmový průmysl</a:t>
            </a:r>
          </a:p>
        </p:txBody>
      </p:sp>
      <p:pic>
        <p:nvPicPr>
          <p:cNvPr id="3082" name="Picture 10" descr="Soubor:Mrakodrapy v praz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5024"/>
            <a:ext cx="4283968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956903" y="5903332"/>
            <a:ext cx="3678828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mrakodrapy na Pankráci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3215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837811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Kultura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351568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196752"/>
            <a:ext cx="3816109" cy="35394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/>
              <a:t>k</a:t>
            </a:r>
            <a:r>
              <a:rPr lang="cs-CZ" sz="3200" dirty="0" smtClean="0"/>
              <a:t>ulturní centrum ČR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desítky </a:t>
            </a:r>
          </a:p>
          <a:p>
            <a:pPr marL="742950" lvl="1" indent="-285750">
              <a:buFontTx/>
              <a:buChar char="-"/>
            </a:pPr>
            <a:r>
              <a:rPr lang="cs-CZ" sz="3200" dirty="0"/>
              <a:t>m</a:t>
            </a:r>
            <a:r>
              <a:rPr lang="cs-CZ" sz="3200" dirty="0" smtClean="0"/>
              <a:t>uzeí</a:t>
            </a:r>
          </a:p>
          <a:p>
            <a:pPr marL="742950" lvl="1" indent="-285750">
              <a:buFontTx/>
              <a:buChar char="-"/>
            </a:pPr>
            <a:r>
              <a:rPr lang="cs-CZ" sz="3200" dirty="0"/>
              <a:t>g</a:t>
            </a:r>
            <a:r>
              <a:rPr lang="cs-CZ" sz="3200" dirty="0" smtClean="0"/>
              <a:t>alerií</a:t>
            </a:r>
          </a:p>
          <a:p>
            <a:pPr marL="742950" lvl="1" indent="-285750">
              <a:buFontTx/>
              <a:buChar char="-"/>
            </a:pPr>
            <a:r>
              <a:rPr lang="cs-CZ" sz="3200" dirty="0"/>
              <a:t>d</a:t>
            </a:r>
            <a:r>
              <a:rPr lang="cs-CZ" sz="3200" dirty="0" smtClean="0"/>
              <a:t>ivadel</a:t>
            </a:r>
          </a:p>
          <a:p>
            <a:pPr marL="742950" lvl="1" indent="-285750">
              <a:buFontTx/>
              <a:buChar char="-"/>
            </a:pPr>
            <a:r>
              <a:rPr lang="cs-CZ" sz="3200" dirty="0"/>
              <a:t>k</a:t>
            </a:r>
            <a:r>
              <a:rPr lang="cs-CZ" sz="3200" dirty="0" smtClean="0"/>
              <a:t>in</a:t>
            </a:r>
          </a:p>
          <a:p>
            <a:pPr marL="742950" lvl="1" indent="-285750">
              <a:buFontTx/>
              <a:buChar char="-"/>
            </a:pPr>
            <a:r>
              <a:rPr lang="cs-CZ" sz="3200" dirty="0" smtClean="0"/>
              <a:t>atd. …</a:t>
            </a:r>
            <a:endParaRPr lang="cs-CZ" sz="3200" dirty="0"/>
          </a:p>
        </p:txBody>
      </p:sp>
      <p:pic>
        <p:nvPicPr>
          <p:cNvPr id="8196" name="Picture 4" descr="Soubor:Praha 2005-09-20 národní divadl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718" y="0"/>
            <a:ext cx="4642890" cy="3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411760" y="260648"/>
            <a:ext cx="2497992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Národní divadlo</a:t>
            </a:r>
            <a:endParaRPr lang="cs-CZ" sz="2800" dirty="0"/>
          </a:p>
        </p:txBody>
      </p:sp>
      <p:pic>
        <p:nvPicPr>
          <p:cNvPr id="8198" name="Picture 6" descr="Soubor:Prag staendethea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75175"/>
            <a:ext cx="2624392" cy="318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897585" y="654847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5570076"/>
            <a:ext cx="2749471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Stavovské divadlo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6783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  <p:bldP spid="12" grpId="0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 descr="Soubor:Narodni muze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404664"/>
            <a:ext cx="8964261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107503" y="484180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9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5086925"/>
            <a:ext cx="3417730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Národní muzeum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73356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151808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Památky</a:t>
            </a:r>
            <a:endParaRPr lang="cs-CZ" sz="4400" dirty="0"/>
          </a:p>
        </p:txBody>
      </p:sp>
      <p:pic>
        <p:nvPicPr>
          <p:cNvPr id="9218" name="Picture 2" descr="Soubor:Praag 0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052736"/>
            <a:ext cx="4464496" cy="334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36512" y="4437112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653136"/>
            <a:ext cx="1909112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Karlův most</a:t>
            </a:r>
            <a:endParaRPr lang="cs-CZ" sz="2800" dirty="0"/>
          </a:p>
        </p:txBody>
      </p:sp>
      <p:pic>
        <p:nvPicPr>
          <p:cNvPr id="9220" name="Picture 4" descr="Soubor:Parník Vyšehrad pod Vyšehrade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89020"/>
            <a:ext cx="4572000" cy="3268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13203" y="2852936"/>
            <a:ext cx="1527149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Vyšehrad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61997" y="6553540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9848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151808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Památky</a:t>
            </a:r>
            <a:endParaRPr lang="cs-CZ" sz="4400" dirty="0"/>
          </a:p>
        </p:txBody>
      </p:sp>
      <p:pic>
        <p:nvPicPr>
          <p:cNvPr id="10242" name="Picture 2" descr="Soubor:Prag Altstaedter Ring ratha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63" y="1120583"/>
            <a:ext cx="3269109" cy="4684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0763" y="5805264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12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6093296"/>
            <a:ext cx="3298852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Staroměstská radnice</a:t>
            </a:r>
            <a:endParaRPr lang="cs-CZ" sz="2800" dirty="0"/>
          </a:p>
        </p:txBody>
      </p:sp>
      <p:pic>
        <p:nvPicPr>
          <p:cNvPr id="10244" name="Picture 4" descr="Soubor:Praha, Katedrála, JV 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06227"/>
            <a:ext cx="4629746" cy="458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67944" y="5690059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13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3862" y="6071180"/>
            <a:ext cx="2197909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chrám sv. Víta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42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807219" cy="20774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20.3.2013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cs.wikipedia.org/wiki/Soubor:Prague_CoA_CZ.svg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20.3.2013].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cs.wikipedia.org/wiki/Soubor:Flag_of_Prague.svg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20.3.2013].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cs.wikipedia.org/wiki/Soubor:2004_Praha.png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BAUER, Stefan.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20.3.2013].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cs.wikipedia.org/wiki/Soubor:Hradschin_Prag.jpg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LÁCZAY, </a:t>
            </a:r>
            <a:r>
              <a:rPr lang="cs-CZ" sz="1050" dirty="0" err="1"/>
              <a:t>Björn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20.3.2013].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cs.wikipedia.org/wiki/Soubor:Wenzelsplatz-00.jpg</a:t>
            </a:r>
            <a:endParaRPr lang="cs-CZ" sz="1050" dirty="0" smtClean="0"/>
          </a:p>
          <a:p>
            <a:r>
              <a:rPr lang="cs-CZ" sz="1050" dirty="0" smtClean="0"/>
              <a:t>Obr. 6: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20.3.2013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cs.wikipedia.org/wiki/Soubor:Mrakodrapy_v_praze.jpg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900" dirty="0"/>
              <a:t>ZÖRNER, Patrick-Emil. </a:t>
            </a:r>
            <a:r>
              <a:rPr lang="cs-CZ" sz="900" i="1" dirty="0"/>
              <a:t>Wikipedia.org</a:t>
            </a:r>
            <a:r>
              <a:rPr lang="cs-CZ" sz="900" dirty="0"/>
              <a:t> [online]. [cit. 20.3.2013]. 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cs.wikipedia.org/wiki/Soubor:Praha_2005-09-20_n%C3%A1rodn%C3%AD_divadlo.jpg</a:t>
            </a:r>
            <a:endParaRPr lang="cs-CZ" sz="900" dirty="0" smtClean="0"/>
          </a:p>
          <a:p>
            <a:r>
              <a:rPr lang="cs-CZ" sz="900" dirty="0" smtClean="0"/>
              <a:t>Obr. 8: </a:t>
            </a:r>
            <a:r>
              <a:rPr lang="nl-NL" sz="900" dirty="0"/>
              <a:t>SCHAEFER, Hans Peter. </a:t>
            </a:r>
            <a:r>
              <a:rPr lang="nl-NL" sz="900" i="1" dirty="0"/>
              <a:t>Wikipedia.org</a:t>
            </a:r>
            <a:r>
              <a:rPr lang="nl-NL" sz="900" dirty="0"/>
              <a:t> [online]. [cit. </a:t>
            </a:r>
            <a:r>
              <a:rPr lang="cs-CZ" sz="900" dirty="0"/>
              <a:t>20.3</a:t>
            </a:r>
            <a:r>
              <a:rPr lang="nl-NL" sz="900" dirty="0" smtClean="0"/>
              <a:t>.2013</a:t>
            </a:r>
            <a:r>
              <a:rPr lang="nl-NL" sz="900" dirty="0"/>
              <a:t>]. Dostupný na WWW: </a:t>
            </a:r>
            <a:r>
              <a:rPr lang="nl-NL" sz="900" dirty="0">
                <a:hlinkClick r:id="rId9"/>
              </a:rPr>
              <a:t>http://</a:t>
            </a:r>
            <a:r>
              <a:rPr lang="nl-NL" sz="900" dirty="0" smtClean="0">
                <a:hlinkClick r:id="rId9"/>
              </a:rPr>
              <a:t>cs.wikipedia.org/wiki/Soubor:Prag_staendetheater.jpg</a:t>
            </a:r>
            <a:endParaRPr lang="cs-CZ" sz="900" dirty="0" smtClean="0"/>
          </a:p>
          <a:p>
            <a:r>
              <a:rPr lang="cs-CZ" sz="900" dirty="0" smtClean="0"/>
              <a:t>Obr. 9: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20.3.2013]. Dostupný na WWW: </a:t>
            </a:r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cs.wikipedia.org/wiki/Soubor:Narodni_muzeum.jpg</a:t>
            </a:r>
            <a:endParaRPr lang="cs-CZ" sz="900" dirty="0" smtClean="0"/>
          </a:p>
          <a:p>
            <a:r>
              <a:rPr lang="cs-CZ" sz="900" dirty="0" smtClean="0"/>
              <a:t>Obr. 10: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20.3.2013]. Dostupný na WWW: </a:t>
            </a:r>
            <a:r>
              <a:rPr lang="cs-CZ" sz="900" dirty="0">
                <a:hlinkClick r:id="rId11"/>
              </a:rPr>
              <a:t>http://</a:t>
            </a:r>
            <a:r>
              <a:rPr lang="cs-CZ" sz="900" dirty="0" smtClean="0">
                <a:hlinkClick r:id="rId11"/>
              </a:rPr>
              <a:t>cs.wikipedia.org/wiki/Soubor:Praag_012.jpg</a:t>
            </a:r>
            <a:endParaRPr lang="cs-CZ" sz="900" dirty="0" smtClean="0"/>
          </a:p>
          <a:p>
            <a:r>
              <a:rPr lang="cs-CZ" sz="900" dirty="0" smtClean="0"/>
              <a:t>Obr. 11: </a:t>
            </a:r>
            <a:r>
              <a:rPr lang="cs-CZ" sz="900" dirty="0"/>
              <a:t>JELEN, Stanislav. </a:t>
            </a:r>
            <a:r>
              <a:rPr lang="cs-CZ" sz="900" i="1" dirty="0"/>
              <a:t>Wikipedia.org</a:t>
            </a:r>
            <a:r>
              <a:rPr lang="cs-CZ" sz="900" dirty="0"/>
              <a:t> [online]. [cit. 20.3.2013]. Dostupný na WWW: </a:t>
            </a:r>
            <a:r>
              <a:rPr lang="cs-CZ" sz="900" dirty="0">
                <a:hlinkClick r:id="rId12"/>
              </a:rPr>
              <a:t>http://</a:t>
            </a:r>
            <a:r>
              <a:rPr lang="cs-CZ" sz="900" dirty="0" smtClean="0">
                <a:hlinkClick r:id="rId12"/>
              </a:rPr>
              <a:t>cs.wikipedia.org/wiki/Soubor:Parn%C3%ADk_Vy%C5%A1ehrad_pod_Vy%C5%A1ehrad</a:t>
            </a:r>
            <a:endParaRPr lang="cs-CZ" sz="900" dirty="0" smtClean="0"/>
          </a:p>
          <a:p>
            <a:r>
              <a:rPr lang="cs-CZ" sz="900" dirty="0" smtClean="0"/>
              <a:t>Obr. 12: </a:t>
            </a:r>
            <a:r>
              <a:rPr lang="nl-NL" sz="900" dirty="0"/>
              <a:t>SCHAEFER, Hans Peter. </a:t>
            </a:r>
            <a:r>
              <a:rPr lang="nl-NL" sz="900" i="1" dirty="0"/>
              <a:t>Wikipedia.org</a:t>
            </a:r>
            <a:r>
              <a:rPr lang="nl-NL" sz="900" dirty="0"/>
              <a:t> [online]. [cit. </a:t>
            </a:r>
            <a:r>
              <a:rPr lang="cs-CZ" sz="900" dirty="0"/>
              <a:t>20.3</a:t>
            </a:r>
            <a:r>
              <a:rPr lang="nl-NL" sz="900" dirty="0" smtClean="0"/>
              <a:t>.2013</a:t>
            </a:r>
            <a:r>
              <a:rPr lang="nl-NL" sz="900" dirty="0"/>
              <a:t>]. Dostupný na WWW: </a:t>
            </a:r>
            <a:r>
              <a:rPr lang="nl-NL" sz="900" dirty="0">
                <a:hlinkClick r:id="rId13"/>
              </a:rPr>
              <a:t>http://</a:t>
            </a:r>
            <a:r>
              <a:rPr lang="nl-NL" sz="900" dirty="0" smtClean="0">
                <a:hlinkClick r:id="rId13"/>
              </a:rPr>
              <a:t>cs.wikipedia.org/wiki/Soubor:Prag_Altstaedter_Ring_rathaus.jpg</a:t>
            </a:r>
            <a:endParaRPr lang="cs-CZ" sz="900" dirty="0" smtClean="0"/>
          </a:p>
          <a:p>
            <a:r>
              <a:rPr lang="cs-CZ" sz="900" dirty="0" smtClean="0"/>
              <a:t>Obr. 13: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20.3.2013]. Dostupný na WWW: http://cs.wikipedia.org/wiki/Soubor:Praha,_Katedr%C3%A1la,_JV_01.jpg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95156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8494</TotalTime>
  <Words>259</Words>
  <Application>Microsoft Office PowerPoint</Application>
  <PresentationFormat>Předvádění na obrazovce (4:3)</PresentationFormat>
  <Paragraphs>104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Praha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dc:creator>LukášD</dc:creator>
  <cp:lastModifiedBy>verča</cp:lastModifiedBy>
  <cp:revision>42</cp:revision>
  <dcterms:created xsi:type="dcterms:W3CDTF">2013-05-25T08:13:53Z</dcterms:created>
  <dcterms:modified xsi:type="dcterms:W3CDTF">2013-03-20T20:12:58Z</dcterms:modified>
</cp:coreProperties>
</file>