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212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3522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3768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8053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8865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188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067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6200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5636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2932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4399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E1B78-2F3C-40FE-8385-A746DEE3A52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2BA03-901F-4325-83E8-DE933C6AC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7486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ntral_Bohemia_districts.png" TargetMode="External"/><Relationship Id="rId2" Type="http://schemas.openxmlformats.org/officeDocument/2006/relationships/hyperlink" Target="http://cs.wikipedia.org/wiki/Soubor:2004_Stredocesky_kraj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Krivoklat_castle_01.jpg" TargetMode="External"/><Relationship Id="rId4" Type="http://schemas.openxmlformats.org/officeDocument/2006/relationships/hyperlink" Target="http://cs.wikipedia.org/wiki/Soubor:Burgkarlstein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37954272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VY_32_INOVACE_08_03A_Středočeský</a:t>
                      </a:r>
                      <a:r>
                        <a:rPr lang="cs-CZ" sz="1600" baseline="0" dirty="0" smtClean="0"/>
                        <a:t> kraj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114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615435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Středočeským krajem.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Středočeský kraj z hlediska povrchu, vodstva, měst, průmyslu </a:t>
            </a:r>
            <a:r>
              <a:rPr lang="cs-CZ" dirty="0" smtClean="0"/>
              <a:t>a</a:t>
            </a:r>
            <a:endParaRPr lang="cs-CZ" dirty="0" smtClean="0"/>
          </a:p>
          <a:p>
            <a:r>
              <a:rPr lang="cs-CZ" dirty="0" smtClean="0"/>
              <a:t>hospodářství. Bude znát nejvýznamnější turistické lokality. Dokáže popsat polohu kraje </a:t>
            </a:r>
          </a:p>
          <a:p>
            <a:r>
              <a:rPr lang="cs-CZ" dirty="0" smtClean="0"/>
              <a:t>v</a:t>
            </a:r>
            <a:r>
              <a:rPr lang="cs-CZ" dirty="0" smtClean="0"/>
              <a:t> rámci </a:t>
            </a:r>
            <a:r>
              <a:rPr lang="cs-CZ" dirty="0" smtClean="0"/>
              <a:t>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18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Středočeský kraj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262082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2004 Stredocesky kraj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751229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57025" y="458112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025" y="5229200"/>
            <a:ext cx="5005666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střední Čechy</a:t>
            </a:r>
          </a:p>
          <a:p>
            <a:r>
              <a:rPr lang="cs-CZ" sz="3200" b="1" dirty="0" smtClean="0"/>
              <a:t>Sídlo krajského úřadu: </a:t>
            </a:r>
            <a:r>
              <a:rPr lang="cs-CZ" sz="3200" dirty="0" smtClean="0"/>
              <a:t>Praha</a:t>
            </a:r>
          </a:p>
        </p:txBody>
      </p:sp>
    </p:spTree>
    <p:extLst>
      <p:ext uri="{BB962C8B-B14F-4D97-AF65-F5344CB8AC3E}">
        <p14:creationId xmlns:p14="http://schemas.microsoft.com/office/powerpoint/2010/main" xmlns="" val="333365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328416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 </a:t>
            </a:r>
            <a:r>
              <a:rPr lang="cs-CZ" sz="3600" dirty="0" smtClean="0"/>
              <a:t>11 014 km</a:t>
            </a:r>
            <a:r>
              <a:rPr lang="cs-CZ" sz="3600" baseline="30000" dirty="0" smtClean="0"/>
              <a:t>2</a:t>
            </a:r>
            <a:r>
              <a:rPr lang="cs-CZ" sz="3600" dirty="0" smtClean="0"/>
              <a:t> (14% rozlohy ČR)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 </a:t>
            </a:r>
            <a:r>
              <a:rPr lang="cs-CZ" sz="3600" dirty="0" smtClean="0"/>
              <a:t>cca 1 279  000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 </a:t>
            </a:r>
            <a:r>
              <a:rPr lang="cs-CZ" sz="3600" dirty="0" smtClean="0"/>
              <a:t>116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en-US" sz="3600" dirty="0"/>
          </a:p>
          <a:p>
            <a:r>
              <a:rPr lang="en-US" sz="3600" u="sng" dirty="0" err="1" smtClean="0"/>
              <a:t>Nejv</a:t>
            </a:r>
            <a:r>
              <a:rPr lang="cs-CZ" sz="3600" u="sng" dirty="0" err="1" smtClean="0"/>
              <a:t>yšší</a:t>
            </a:r>
            <a:r>
              <a:rPr lang="cs-CZ" sz="3600" u="sng" dirty="0" smtClean="0"/>
              <a:t> bod: </a:t>
            </a:r>
            <a:r>
              <a:rPr lang="cs-CZ" sz="3600" dirty="0" smtClean="0"/>
              <a:t>Tok, 865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639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7399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Povrch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884415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u="sng" dirty="0"/>
              <a:t>s</a:t>
            </a:r>
            <a:r>
              <a:rPr lang="cs-CZ" sz="2800" u="sng" dirty="0" smtClean="0"/>
              <a:t>ever a východ: </a:t>
            </a:r>
            <a:r>
              <a:rPr lang="cs-CZ" sz="2800" dirty="0" smtClean="0"/>
              <a:t>rovinatý (</a:t>
            </a:r>
            <a:r>
              <a:rPr lang="cs-CZ" sz="2800" i="1" dirty="0" smtClean="0"/>
              <a:t>Česká tabule, Polabská nížina</a:t>
            </a:r>
            <a:r>
              <a:rPr lang="cs-CZ" sz="2800" dirty="0" smtClean="0"/>
              <a:t>)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u="sng" dirty="0" smtClean="0"/>
              <a:t>jih a jihozápad: </a:t>
            </a:r>
            <a:r>
              <a:rPr lang="cs-CZ" sz="2800" dirty="0" smtClean="0"/>
              <a:t>vrchoviny (</a:t>
            </a:r>
            <a:r>
              <a:rPr lang="cs-CZ" sz="2800" i="1" dirty="0" smtClean="0"/>
              <a:t>Brdy, Středočeská pahorkatina</a:t>
            </a:r>
            <a:r>
              <a:rPr lang="cs-CZ" sz="2800" dirty="0" smtClean="0"/>
              <a:t>)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Významné přírodní památky: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NP a CHKO Šumava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Třeboňsko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Novohradské hory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CHKO Blanský les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74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2805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6567760" cy="286232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Labe</a:t>
            </a:r>
            <a:r>
              <a:rPr lang="cs-CZ" sz="3600" dirty="0" smtClean="0"/>
              <a:t> (přítoky </a:t>
            </a:r>
            <a:r>
              <a:rPr lang="cs-CZ" sz="3600" i="1" dirty="0" smtClean="0"/>
              <a:t>Jizera a Cidlina</a:t>
            </a:r>
            <a:r>
              <a:rPr lang="cs-CZ" sz="3600" dirty="0" smtClean="0"/>
              <a:t>)</a:t>
            </a:r>
          </a:p>
          <a:p>
            <a:endParaRPr lang="cs-CZ" sz="3600" dirty="0"/>
          </a:p>
          <a:p>
            <a:r>
              <a:rPr lang="cs-CZ" sz="3600" b="1" dirty="0" smtClean="0"/>
              <a:t>Vltava</a:t>
            </a:r>
            <a:r>
              <a:rPr lang="cs-CZ" sz="3600" dirty="0" smtClean="0"/>
              <a:t> (přítoky </a:t>
            </a:r>
            <a:r>
              <a:rPr lang="cs-CZ" sz="3600" i="1" dirty="0" smtClean="0"/>
              <a:t>Berounka, Sázava</a:t>
            </a:r>
            <a:r>
              <a:rPr lang="cs-CZ" sz="3600" dirty="0" smtClean="0"/>
              <a:t>)</a:t>
            </a:r>
          </a:p>
          <a:p>
            <a:endParaRPr lang="cs-CZ" sz="3600" dirty="0"/>
          </a:p>
          <a:p>
            <a:r>
              <a:rPr lang="cs-CZ" sz="3600" dirty="0" smtClean="0"/>
              <a:t>Vltava se vlévá do Labe u Mělníka.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2357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6157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Města</a:t>
            </a:r>
            <a:endParaRPr lang="cs-CZ" sz="4400" dirty="0"/>
          </a:p>
        </p:txBody>
      </p:sp>
      <p:pic>
        <p:nvPicPr>
          <p:cNvPr id="2050" name="Picture 2" descr="Soubor:Central Bohemia district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2630" y="0"/>
            <a:ext cx="5645535" cy="436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19872" y="407707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225" y="1268760"/>
            <a:ext cx="2702599" cy="501675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Rakovník</a:t>
            </a:r>
          </a:p>
          <a:p>
            <a:r>
              <a:rPr lang="cs-CZ" sz="3200" dirty="0" smtClean="0"/>
              <a:t>Kladno</a:t>
            </a:r>
          </a:p>
          <a:p>
            <a:r>
              <a:rPr lang="cs-CZ" sz="3200" dirty="0" smtClean="0"/>
              <a:t>Beroun</a:t>
            </a:r>
          </a:p>
          <a:p>
            <a:r>
              <a:rPr lang="cs-CZ" sz="3200" dirty="0" smtClean="0"/>
              <a:t>Příbram</a:t>
            </a:r>
          </a:p>
          <a:p>
            <a:r>
              <a:rPr lang="cs-CZ" sz="3200" dirty="0" smtClean="0"/>
              <a:t>Benešov</a:t>
            </a:r>
          </a:p>
          <a:p>
            <a:r>
              <a:rPr lang="cs-CZ" sz="3200" dirty="0" smtClean="0"/>
              <a:t>Kutná Hora</a:t>
            </a:r>
          </a:p>
          <a:p>
            <a:r>
              <a:rPr lang="cs-CZ" sz="3200" dirty="0" smtClean="0"/>
              <a:t>Kolín</a:t>
            </a:r>
          </a:p>
          <a:p>
            <a:r>
              <a:rPr lang="cs-CZ" sz="3200" dirty="0" smtClean="0"/>
              <a:t>Nymburk</a:t>
            </a:r>
          </a:p>
          <a:p>
            <a:r>
              <a:rPr lang="cs-CZ" sz="3200" dirty="0" smtClean="0"/>
              <a:t>Mladá Boleslav</a:t>
            </a:r>
          </a:p>
          <a:p>
            <a:r>
              <a:rPr lang="cs-CZ" sz="3200" dirty="0" smtClean="0"/>
              <a:t>Mělník</a:t>
            </a:r>
          </a:p>
        </p:txBody>
      </p:sp>
    </p:spTree>
    <p:extLst>
      <p:ext uri="{BB962C8B-B14F-4D97-AF65-F5344CB8AC3E}">
        <p14:creationId xmlns:p14="http://schemas.microsoft.com/office/powerpoint/2010/main" xmlns="" val="133215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1080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83118"/>
            <a:ext cx="563846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strojírenství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chemie (Kolín, Kralupy nad Vltavou)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otravinářství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automobilový (Mladá Boleslav)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769417"/>
            <a:ext cx="294779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7291" y="4779149"/>
            <a:ext cx="83800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rozvinuté, vynikající přírodní podmínky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pšenice, ječmen, cukrová řepa, brambory, řepka olejka</a:t>
            </a:r>
          </a:p>
        </p:txBody>
      </p:sp>
    </p:spTree>
    <p:extLst>
      <p:ext uri="{BB962C8B-B14F-4D97-AF65-F5344CB8AC3E}">
        <p14:creationId xmlns:p14="http://schemas.microsoft.com/office/powerpoint/2010/main" xmlns="" val="146783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5921" y="1412776"/>
            <a:ext cx="3193951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Svatý Jan pod Skalou</a:t>
            </a:r>
          </a:p>
          <a:p>
            <a:r>
              <a:rPr lang="cs-CZ" sz="2800" dirty="0" smtClean="0"/>
              <a:t>Karlštejn</a:t>
            </a:r>
          </a:p>
          <a:p>
            <a:r>
              <a:rPr lang="cs-CZ" sz="2800" dirty="0" smtClean="0"/>
              <a:t>Křivoklát</a:t>
            </a:r>
          </a:p>
          <a:p>
            <a:r>
              <a:rPr lang="cs-CZ" sz="2800" dirty="0" smtClean="0"/>
              <a:t>Koněpruské jeskyně</a:t>
            </a:r>
          </a:p>
          <a:p>
            <a:r>
              <a:rPr lang="cs-CZ" sz="2800" dirty="0" smtClean="0"/>
              <a:t>Konopiště</a:t>
            </a:r>
          </a:p>
          <a:p>
            <a:r>
              <a:rPr lang="cs-CZ" sz="2800" dirty="0" smtClean="0"/>
              <a:t>Kutná Hora</a:t>
            </a:r>
          </a:p>
          <a:p>
            <a:r>
              <a:rPr lang="cs-CZ" sz="2800" dirty="0" smtClean="0"/>
              <a:t>Okoř</a:t>
            </a:r>
          </a:p>
          <a:p>
            <a:r>
              <a:rPr lang="cs-CZ" sz="2800" dirty="0" smtClean="0"/>
              <a:t>Poděbrady</a:t>
            </a:r>
          </a:p>
          <a:p>
            <a:r>
              <a:rPr lang="cs-CZ" sz="2800" dirty="0" smtClean="0"/>
              <a:t>Sázava</a:t>
            </a:r>
          </a:p>
          <a:p>
            <a:r>
              <a:rPr lang="cs-CZ" sz="2800" dirty="0" smtClean="0"/>
              <a:t>Český Šternberk</a:t>
            </a:r>
          </a:p>
          <a:p>
            <a:r>
              <a:rPr lang="cs-CZ" sz="2800" dirty="0" smtClean="0"/>
              <a:t>Lidice</a:t>
            </a:r>
            <a:endParaRPr lang="cs-CZ" sz="2800" dirty="0"/>
          </a:p>
        </p:txBody>
      </p:sp>
      <p:pic>
        <p:nvPicPr>
          <p:cNvPr id="3074" name="Picture 2" descr="Soubor:Burgkarlstein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8744" y="4356"/>
            <a:ext cx="3235074" cy="313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2" y="314096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pic>
        <p:nvPicPr>
          <p:cNvPr id="3076" name="Picture 4" descr="Soubor:Krivoklat castle 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46653"/>
            <a:ext cx="4421817" cy="3078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9992" y="652534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73356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0005" y="1196752"/>
            <a:ext cx="869661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cs.wikipedia.org/wiki/Soubor:2004_Stredocesky_kraj.PNG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5.4.2013].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cs.wikipedia.org/wiki/Soubor:Central_Bohemia_districts.png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cs.wikipedia.org/wiki/Soubor:Burgkarlstein02.jpg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5.4.2013].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cs.wikipedia.org/wiki/Soubor:Krivoklat_castle_01.jpg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xmlns="" val="195156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23028</TotalTime>
  <Words>294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Středočeský kraj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dc:creator>LukášD</dc:creator>
  <cp:lastModifiedBy>Dum</cp:lastModifiedBy>
  <cp:revision>11</cp:revision>
  <dcterms:created xsi:type="dcterms:W3CDTF">2013-05-25T08:13:53Z</dcterms:created>
  <dcterms:modified xsi:type="dcterms:W3CDTF">2013-06-19T21:17:26Z</dcterms:modified>
</cp:coreProperties>
</file>