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6" r:id="rId4"/>
    <p:sldId id="265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636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212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3522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3768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053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865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1882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0670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6200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636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932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39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E1B78-2F3C-40FE-8385-A746DEE3A521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2BA03-901F-4325-83E8-DE933C6AC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7486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yje-Morava_confluence_01.jpg" TargetMode="External"/><Relationship Id="rId2" Type="http://schemas.openxmlformats.org/officeDocument/2006/relationships/hyperlink" Target="http://cs.wikipedia.org/wiki/Soubor:2004_Jihomoravsky_kraj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South_Moravian_Region_CoA_CZ.svg" TargetMode="External"/><Relationship Id="rId5" Type="http://schemas.openxmlformats.org/officeDocument/2006/relationships/hyperlink" Target="http://cs.wikipedia.org/wiki/Soubor:JMK_Montage_I.jpg" TargetMode="External"/><Relationship Id="rId4" Type="http://schemas.openxmlformats.org/officeDocument/2006/relationships/hyperlink" Target="http://en.wikipedia.org/wiki/File:South_Moravia_districts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878923"/>
              </p:ext>
            </p:extLst>
          </p:nvPr>
        </p:nvGraphicFramePr>
        <p:xfrm>
          <a:off x="1043608" y="2078856"/>
          <a:ext cx="6936432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8884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VY_32_INOVACE_09_03A_Jihomoravský kraj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Zeměpis České republiky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102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8745086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Jihomoravským krajem.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Jihomoravský kraj z hlediska povrchu, vodstva, měst, průmyslu a</a:t>
            </a:r>
          </a:p>
          <a:p>
            <a:r>
              <a:rPr lang="cs-CZ" dirty="0" smtClean="0"/>
              <a:t>hospodářství. Bude znát nejvýznamnější turistické lokality. Dokáže popsat polohu kraje v</a:t>
            </a:r>
          </a:p>
          <a:p>
            <a:r>
              <a:rPr lang="cs-CZ" dirty="0" smtClean="0"/>
              <a:t>rámci České republiky.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/>
              <a:t>4</a:t>
            </a:r>
            <a:r>
              <a:rPr lang="cs-CZ" dirty="0" smtClean="0"/>
              <a:t>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/>
              <a:t>8</a:t>
            </a:r>
            <a:r>
              <a:rPr lang="cs-CZ" dirty="0" smtClean="0"/>
              <a:t>. </a:t>
            </a:r>
            <a:r>
              <a:rPr lang="cs-CZ" dirty="0"/>
              <a:t>4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06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z="8000" dirty="0" smtClean="0"/>
              <a:t>Jihomoravský	 kraj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262082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South Moravian Region CoA CZ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545"/>
            <a:ext cx="3240360" cy="390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5496" y="4005064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pic>
        <p:nvPicPr>
          <p:cNvPr id="5124" name="Picture 4" descr="Soubor:Flag of South Moravian Region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676" y="2708920"/>
            <a:ext cx="5531768" cy="3685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07676" y="639446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91193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2004 Jihomoravsky kraj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1"/>
            <a:ext cx="8640960" cy="496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939" y="473501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57025" y="5229200"/>
            <a:ext cx="5140190" cy="10772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Poloha: </a:t>
            </a:r>
            <a:r>
              <a:rPr lang="cs-CZ" sz="3200" dirty="0" smtClean="0"/>
              <a:t>jižní a střední Morava</a:t>
            </a:r>
          </a:p>
          <a:p>
            <a:r>
              <a:rPr lang="cs-CZ" sz="3200" b="1" dirty="0" smtClean="0"/>
              <a:t>Sídlo krajského úřadu: </a:t>
            </a:r>
            <a:r>
              <a:rPr lang="cs-CZ" sz="3200" dirty="0" smtClean="0"/>
              <a:t>Brno</a:t>
            </a:r>
          </a:p>
        </p:txBody>
      </p:sp>
    </p:spTree>
    <p:extLst>
      <p:ext uri="{BB962C8B-B14F-4D97-AF65-F5344CB8AC3E}">
        <p14:creationId xmlns:p14="http://schemas.microsoft.com/office/powerpoint/2010/main" val="333365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6968511" cy="535531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Základní údaje:</a:t>
            </a:r>
          </a:p>
          <a:p>
            <a:endParaRPr lang="cs-CZ" sz="3600" dirty="0"/>
          </a:p>
          <a:p>
            <a:r>
              <a:rPr lang="cs-CZ" sz="3600" u="sng" dirty="0" smtClean="0"/>
              <a:t>Rozloha:</a:t>
            </a:r>
            <a:r>
              <a:rPr lang="cs-CZ" sz="3600" dirty="0" smtClean="0"/>
              <a:t> 7 196 km</a:t>
            </a:r>
            <a:r>
              <a:rPr lang="cs-CZ" sz="3600" baseline="30000" dirty="0" smtClean="0"/>
              <a:t>2</a:t>
            </a:r>
            <a:r>
              <a:rPr lang="cs-CZ" sz="3600" dirty="0" smtClean="0"/>
              <a:t> (14% rozlohy ČR)</a:t>
            </a:r>
          </a:p>
          <a:p>
            <a:endParaRPr lang="cs-CZ" sz="3600" dirty="0"/>
          </a:p>
          <a:p>
            <a:r>
              <a:rPr lang="cs-CZ" sz="3600" u="sng" dirty="0" smtClean="0"/>
              <a:t>Počet obyvatel:</a:t>
            </a:r>
            <a:r>
              <a:rPr lang="cs-CZ" sz="3600" dirty="0" smtClean="0"/>
              <a:t> 1 166 313</a:t>
            </a:r>
          </a:p>
          <a:p>
            <a:endParaRPr lang="cs-CZ" sz="3600" dirty="0"/>
          </a:p>
          <a:p>
            <a:r>
              <a:rPr lang="cs-CZ" sz="3600" u="sng" dirty="0" smtClean="0"/>
              <a:t>Hustota zalidnění:</a:t>
            </a:r>
            <a:r>
              <a:rPr lang="cs-CZ" sz="3600" dirty="0" smtClean="0"/>
              <a:t> 162 </a:t>
            </a:r>
            <a:r>
              <a:rPr lang="en-US" sz="3600" dirty="0" err="1" smtClean="0"/>
              <a:t>obyvatel</a:t>
            </a:r>
            <a:r>
              <a:rPr lang="en-US" sz="3600" dirty="0" smtClean="0"/>
              <a:t>/km</a:t>
            </a:r>
            <a:r>
              <a:rPr lang="en-US" sz="3600" baseline="30000" dirty="0" smtClean="0"/>
              <a:t>2</a:t>
            </a:r>
          </a:p>
          <a:p>
            <a:endParaRPr lang="en-US" sz="3600" dirty="0"/>
          </a:p>
          <a:p>
            <a:r>
              <a:rPr lang="en-US" sz="3600" u="sng" dirty="0" err="1" smtClean="0"/>
              <a:t>Nejv</a:t>
            </a:r>
            <a:r>
              <a:rPr lang="cs-CZ" sz="3600" u="sng" dirty="0" err="1" smtClean="0"/>
              <a:t>yšší</a:t>
            </a:r>
            <a:r>
              <a:rPr lang="cs-CZ" sz="3600" u="sng" dirty="0" smtClean="0"/>
              <a:t> bod</a:t>
            </a:r>
            <a:r>
              <a:rPr lang="cs-CZ" sz="3600" dirty="0" smtClean="0"/>
              <a:t>: </a:t>
            </a:r>
            <a:r>
              <a:rPr lang="cs-CZ" sz="3600" dirty="0" err="1" smtClean="0"/>
              <a:t>Čupec</a:t>
            </a:r>
            <a:r>
              <a:rPr lang="cs-CZ" sz="3600" dirty="0" smtClean="0"/>
              <a:t>, 819 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6398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1739964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Povrch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268760"/>
            <a:ext cx="731533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u="sng" dirty="0"/>
              <a:t>s</a:t>
            </a:r>
            <a:r>
              <a:rPr lang="cs-CZ" sz="2800" u="sng" dirty="0" smtClean="0"/>
              <a:t>ever a severozápad:</a:t>
            </a:r>
            <a:r>
              <a:rPr lang="cs-CZ" sz="2800" dirty="0" smtClean="0"/>
              <a:t> </a:t>
            </a:r>
            <a:r>
              <a:rPr lang="cs-CZ" sz="2800" i="1" dirty="0" smtClean="0"/>
              <a:t>Českomoravská vrchovina</a:t>
            </a:r>
          </a:p>
          <a:p>
            <a:pPr marL="285750" indent="-285750">
              <a:buFontTx/>
              <a:buChar char="-"/>
            </a:pPr>
            <a:r>
              <a:rPr lang="cs-CZ" sz="2800" u="sng" dirty="0" smtClean="0"/>
              <a:t>východ:</a:t>
            </a:r>
            <a:r>
              <a:rPr lang="cs-CZ" sz="2800" dirty="0" smtClean="0"/>
              <a:t> </a:t>
            </a:r>
            <a:r>
              <a:rPr lang="cs-CZ" sz="2800" i="1" dirty="0" smtClean="0"/>
              <a:t>Bílé Karpaty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u="sng" dirty="0" smtClean="0"/>
              <a:t>nížiny:</a:t>
            </a:r>
            <a:r>
              <a:rPr lang="cs-CZ" sz="2800" dirty="0" smtClean="0"/>
              <a:t> </a:t>
            </a:r>
            <a:r>
              <a:rPr lang="cs-CZ" sz="2800" i="1" dirty="0" smtClean="0"/>
              <a:t>Dolnomoravský úval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r>
              <a:rPr lang="cs-CZ" sz="2800" b="1" dirty="0" smtClean="0"/>
              <a:t>Významné přírodní památky: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CHKO Bílé Karpaty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CHKO Moravský kras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CHKO Pálava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NP Podyjí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744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028056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Vodstvo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40768"/>
            <a:ext cx="4679807" cy="5078313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3600" dirty="0"/>
              <a:t>ú</a:t>
            </a:r>
            <a:r>
              <a:rPr lang="cs-CZ" sz="3600" dirty="0" smtClean="0"/>
              <a:t>moří Černého moře</a:t>
            </a:r>
          </a:p>
          <a:p>
            <a:pPr marL="571500" indent="-571500">
              <a:buFontTx/>
              <a:buChar char="-"/>
            </a:pPr>
            <a:r>
              <a:rPr lang="cs-CZ" sz="3600" dirty="0" smtClean="0"/>
              <a:t>povodí Dunaje</a:t>
            </a:r>
          </a:p>
          <a:p>
            <a:pPr marL="571500" indent="-571500">
              <a:buFontTx/>
              <a:buChar char="-"/>
            </a:pPr>
            <a:endParaRPr lang="cs-CZ" sz="3600" dirty="0"/>
          </a:p>
          <a:p>
            <a:pPr marL="571500" indent="-571500">
              <a:buFontTx/>
              <a:buChar char="-"/>
            </a:pPr>
            <a:r>
              <a:rPr lang="cs-CZ" sz="3600" b="1" dirty="0" smtClean="0"/>
              <a:t>Morava</a:t>
            </a:r>
          </a:p>
          <a:p>
            <a:pPr marL="571500" indent="-571500">
              <a:buFontTx/>
              <a:buChar char="-"/>
            </a:pPr>
            <a:r>
              <a:rPr lang="cs-CZ" sz="3600" dirty="0" smtClean="0"/>
              <a:t>Dyje</a:t>
            </a:r>
          </a:p>
          <a:p>
            <a:pPr marL="571500" indent="-571500">
              <a:buFontTx/>
              <a:buChar char="-"/>
            </a:pPr>
            <a:r>
              <a:rPr lang="cs-CZ" sz="3600" dirty="0" smtClean="0"/>
              <a:t>Svratka</a:t>
            </a:r>
          </a:p>
          <a:p>
            <a:pPr marL="571500" indent="-571500">
              <a:buFontTx/>
              <a:buChar char="-"/>
            </a:pPr>
            <a:r>
              <a:rPr lang="cs-CZ" sz="3600" dirty="0" smtClean="0"/>
              <a:t>Svitava</a:t>
            </a:r>
          </a:p>
          <a:p>
            <a:pPr marL="571500" indent="-571500">
              <a:buFontTx/>
              <a:buChar char="-"/>
            </a:pPr>
            <a:endParaRPr lang="cs-CZ" sz="3600" dirty="0"/>
          </a:p>
          <a:p>
            <a:pPr marL="571500" indent="-571500">
              <a:buFontTx/>
              <a:buChar char="-"/>
            </a:pPr>
            <a:r>
              <a:rPr lang="cs-CZ" sz="3600" dirty="0" smtClean="0"/>
              <a:t>Novomlýnské nádrže</a:t>
            </a:r>
            <a:endParaRPr lang="cs-CZ" sz="3600" dirty="0"/>
          </a:p>
        </p:txBody>
      </p:sp>
      <p:pic>
        <p:nvPicPr>
          <p:cNvPr id="2050" name="Picture 2" descr="Soubor:Dyje-Morava confluence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348880"/>
            <a:ext cx="476443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13751" y="551723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79202" y="5895861"/>
            <a:ext cx="3343864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soutok Moravy a Dyje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357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South Moravia district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272" y="92104"/>
            <a:ext cx="5518215" cy="426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1615763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Města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19872" y="407707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5225" y="1268760"/>
            <a:ext cx="1960152" cy="501675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Brno</a:t>
            </a:r>
          </a:p>
          <a:p>
            <a:r>
              <a:rPr lang="cs-CZ" sz="3200" dirty="0" smtClean="0"/>
              <a:t>Znojmo</a:t>
            </a:r>
          </a:p>
          <a:p>
            <a:r>
              <a:rPr lang="cs-CZ" sz="3200" dirty="0" smtClean="0"/>
              <a:t>Hodonín</a:t>
            </a:r>
          </a:p>
          <a:p>
            <a:r>
              <a:rPr lang="cs-CZ" sz="3200" dirty="0" smtClean="0"/>
              <a:t>Vyškov</a:t>
            </a:r>
          </a:p>
          <a:p>
            <a:r>
              <a:rPr lang="cs-CZ" sz="3200" dirty="0" smtClean="0"/>
              <a:t>Blansko</a:t>
            </a:r>
          </a:p>
          <a:p>
            <a:r>
              <a:rPr lang="cs-CZ" sz="3200" dirty="0" smtClean="0"/>
              <a:t>Břeclav</a:t>
            </a:r>
          </a:p>
          <a:p>
            <a:r>
              <a:rPr lang="cs-CZ" sz="3200" dirty="0" smtClean="0"/>
              <a:t>Boskovice</a:t>
            </a:r>
          </a:p>
          <a:p>
            <a:r>
              <a:rPr lang="cs-CZ" sz="3200" dirty="0" smtClean="0"/>
              <a:t>Hustopeče</a:t>
            </a:r>
          </a:p>
          <a:p>
            <a:r>
              <a:rPr lang="cs-CZ" sz="3200" dirty="0" smtClean="0"/>
              <a:t>Ivančice</a:t>
            </a:r>
          </a:p>
          <a:p>
            <a:r>
              <a:rPr lang="cs-CZ" sz="3200" dirty="0" smtClean="0"/>
              <a:t>Kyjov</a:t>
            </a:r>
          </a:p>
        </p:txBody>
      </p:sp>
    </p:spTree>
    <p:extLst>
      <p:ext uri="{BB962C8B-B14F-4D97-AF65-F5344CB8AC3E}">
        <p14:creationId xmlns:p14="http://schemas.microsoft.com/office/powerpoint/2010/main" val="133215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01080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Průmysl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268760"/>
            <a:ext cx="813094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s</a:t>
            </a:r>
            <a:r>
              <a:rPr lang="cs-CZ" sz="2800" dirty="0" smtClean="0"/>
              <a:t>trojírenství (Brno, Blansko)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elektrotechnický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p</a:t>
            </a:r>
            <a:r>
              <a:rPr lang="cs-CZ" sz="2800" dirty="0" smtClean="0"/>
              <a:t>otravinářství (cukrovary, pivovary, zpracování masa)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chemický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farmaceutický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9512" y="3769417"/>
            <a:ext cx="2947795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Zemědělství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7291" y="4779149"/>
            <a:ext cx="610930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rozvinuté, vynikající přírodní podmínky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pšenice, ječmen, kukuřice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z</a:t>
            </a:r>
            <a:r>
              <a:rPr lang="cs-CZ" sz="2800" dirty="0" smtClean="0"/>
              <a:t>elenina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vinná réva (96% vinic z celé ČR)</a:t>
            </a:r>
          </a:p>
        </p:txBody>
      </p:sp>
    </p:spTree>
    <p:extLst>
      <p:ext uri="{BB962C8B-B14F-4D97-AF65-F5344CB8AC3E}">
        <p14:creationId xmlns:p14="http://schemas.microsoft.com/office/powerpoint/2010/main" val="146783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JMK Montage 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06650"/>
            <a:ext cx="5904656" cy="617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-30604" y="-4737"/>
            <a:ext cx="4245393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Jihomoravský kraj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2273" y="637145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473356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005" y="275875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0005" y="1196752"/>
            <a:ext cx="9066906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5.4.2013].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cs.wikipedia.org/wiki/Soubor:2004_Jihomoravsky_kraj.PNG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DORONENKO, Stanislav.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5.4.2013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cs.wikipedia.org/wiki/Soubor:Dyje-Morava_confluence_01.jpg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5.4.2013]. 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en.wikipedia.org/wiki/File:South_Moravia_districts.png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5.4.2013]. Dostupný na WWW: </a:t>
            </a:r>
            <a:r>
              <a:rPr lang="cs-CZ" sz="1050" dirty="0">
                <a:hlinkClick r:id="rId5"/>
              </a:rPr>
              <a:t>http://</a:t>
            </a:r>
            <a:r>
              <a:rPr lang="cs-CZ" sz="1050" dirty="0" smtClean="0">
                <a:hlinkClick r:id="rId5"/>
              </a:rPr>
              <a:t>cs.wikipedia.org/wiki/Soubor:JMK_Montage_I.jpg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5.4.2013]. Dostupný na WWW: </a:t>
            </a:r>
            <a:r>
              <a:rPr lang="cs-CZ" sz="1050" dirty="0">
                <a:hlinkClick r:id="rId6"/>
              </a:rPr>
              <a:t>http://</a:t>
            </a:r>
            <a:r>
              <a:rPr lang="cs-CZ" sz="1050" dirty="0" smtClean="0">
                <a:hlinkClick r:id="rId6"/>
              </a:rPr>
              <a:t>cs.wikipedia.org/wiki/Soubor:South_Moravian_Region_CoA_CZ.svg</a:t>
            </a:r>
            <a:endParaRPr lang="cs-CZ" sz="1050" dirty="0" smtClean="0"/>
          </a:p>
          <a:p>
            <a:r>
              <a:rPr lang="cs-CZ" sz="1050" dirty="0" smtClean="0"/>
              <a:t>Obr. 6: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5.4.2013]. Dostupný na WWW: http://cs.wikipedia.org/wiki/Soubor:Flag_of_South_Moravian_Region.svg</a:t>
            </a:r>
            <a:endParaRPr lang="cs-CZ" sz="1050" dirty="0" smtClean="0"/>
          </a:p>
        </p:txBody>
      </p:sp>
    </p:spTree>
    <p:extLst>
      <p:ext uri="{BB962C8B-B14F-4D97-AF65-F5344CB8AC3E}">
        <p14:creationId xmlns:p14="http://schemas.microsoft.com/office/powerpoint/2010/main" val="195156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952</TotalTime>
  <Words>273</Words>
  <Application>Microsoft Office PowerPoint</Application>
  <PresentationFormat>Předvádění na obrazovce (4:3)</PresentationFormat>
  <Paragraphs>95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Jihomoravský  kraj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Středočeský kraj</dc:title>
  <dc:creator>LukášD</dc:creator>
  <cp:lastModifiedBy>verča</cp:lastModifiedBy>
  <cp:revision>17</cp:revision>
  <dcterms:created xsi:type="dcterms:W3CDTF">2013-05-25T08:13:53Z</dcterms:created>
  <dcterms:modified xsi:type="dcterms:W3CDTF">2013-04-05T19:15:19Z</dcterms:modified>
</cp:coreProperties>
</file>